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68" r:id="rId2"/>
    <p:sldId id="264" r:id="rId3"/>
    <p:sldId id="269" r:id="rId4"/>
    <p:sldId id="270" r:id="rId5"/>
    <p:sldId id="271" r:id="rId6"/>
    <p:sldId id="272" r:id="rId7"/>
    <p:sldId id="274" r:id="rId8"/>
    <p:sldId id="275" r:id="rId9"/>
    <p:sldId id="276" r:id="rId10"/>
    <p:sldId id="277" r:id="rId11"/>
    <p:sldId id="273" r:id="rId12"/>
    <p:sldId id="279" r:id="rId13"/>
    <p:sldId id="280" r:id="rId14"/>
    <p:sldId id="278"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winkl"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68AC"/>
    <a:srgbClr val="8C368C"/>
    <a:srgbClr val="A873B0"/>
    <a:srgbClr val="CFB6D8"/>
    <a:srgbClr val="A4A3D5"/>
    <a:srgbClr val="9D9CCD"/>
    <a:srgbClr val="DE1E5A"/>
    <a:srgbClr val="18A0DB"/>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6" autoAdjust="0"/>
    <p:restoredTop sz="94660"/>
  </p:normalViewPr>
  <p:slideViewPr>
    <p:cSldViewPr snapToGrid="0" showGuides="1">
      <p:cViewPr varScale="1">
        <p:scale>
          <a:sx n="56" d="100"/>
          <a:sy n="56" d="100"/>
        </p:scale>
        <p:origin x="581" y="3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vents-and-festivals-key-stage-2-year-3-4-5-6/ks2-topics-organised-events-and-awareness-days-weeks/queens-platinum-jubilee-organised-events-and-awareness-days-weeks-key-stage-2-year-3-4-5-6"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events-and-festivals-key-stage-2-year-3-4-5-6/ks2-topics-organised-events-and-awareness-days-weeks/queens-platinum-jubilee-organised-events-and-awareness-days-weeks-key-stage-2-year-3-4-5-6"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79435" y="6071053"/>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53843"/>
            <a:ext cx="8220075" cy="994306"/>
          </a:xfrm>
          <a:prstGeom prst="round2SameRect">
            <a:avLst>
              <a:gd name="adj1" fmla="val 10368"/>
              <a:gd name="adj2" fmla="val 0"/>
            </a:avLst>
          </a:prstGeom>
          <a:solidFill>
            <a:srgbClr val="8C368C"/>
          </a:solidFill>
        </p:spPr>
        <p:txBody>
          <a:bodyPr>
            <a:noAutofit/>
          </a:bodyPr>
          <a:lstStyle>
            <a:lvl1pPr>
              <a:defRPr>
                <a:solidFill>
                  <a:schemeClr val="bg1"/>
                </a:solidFill>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1">
            <a:extLst>
              <a:ext uri="{FF2B5EF4-FFF2-40B4-BE49-F238E27FC236}">
                <a16:creationId xmlns:a16="http://schemas.microsoft.com/office/drawing/2014/main" id="{D4542D7D-37E2-4B69-A477-772CC9A0A4D8}"/>
              </a:ext>
            </a:extLst>
          </p:cNvPr>
          <p:cNvSpPr txBox="1">
            <a:spLocks/>
          </p:cNvSpPr>
          <p:nvPr userDrawn="1"/>
        </p:nvSpPr>
        <p:spPr>
          <a:xfrm>
            <a:off x="628648" y="62671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11379"/>
            <a:ext cx="7632699" cy="1409700"/>
          </a:xfrm>
        </p:spPr>
        <p:txBody>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09700"/>
          </a:xfrm>
        </p:spPr>
        <p:txBody>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7" name="Title 1">
            <a:extLst>
              <a:ext uri="{FF2B5EF4-FFF2-40B4-BE49-F238E27FC236}">
                <a16:creationId xmlns:a16="http://schemas.microsoft.com/office/drawing/2014/main" id="{F9DAABF2-4DBB-4A05-83F9-3F210C5C8BFB}"/>
              </a:ext>
            </a:extLst>
          </p:cNvPr>
          <p:cNvSpPr txBox="1">
            <a:spLocks/>
          </p:cNvSpPr>
          <p:nvPr userDrawn="1"/>
        </p:nvSpPr>
        <p:spPr>
          <a:xfrm>
            <a:off x="628650" y="3038034"/>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254592" y="603347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10.png"/><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6.xml"/><Relationship Id="rId5" Type="http://schemas.openxmlformats.org/officeDocument/2006/relationships/image" Target="../media/image13.png"/><Relationship Id="rId15" Type="http://schemas.openxmlformats.org/officeDocument/2006/relationships/slide" Target="slide10.xml"/><Relationship Id="rId10" Type="http://schemas.openxmlformats.org/officeDocument/2006/relationships/slide" Target="slide14.xml"/><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The Epsom Derby</a:t>
            </a:r>
          </a:p>
        </p:txBody>
      </p:sp>
      <p:sp>
        <p:nvSpPr>
          <p:cNvPr id="5" name="Rectangle 4"/>
          <p:cNvSpPr/>
          <p:nvPr/>
        </p:nvSpPr>
        <p:spPr>
          <a:xfrm>
            <a:off x="755650" y="1680298"/>
            <a:ext cx="3667618" cy="2092881"/>
          </a:xfrm>
          <a:prstGeom prst="rect">
            <a:avLst/>
          </a:prstGeom>
        </p:spPr>
        <p:txBody>
          <a:bodyPr wrap="square" lIns="0" tIns="0" rIns="0" bIns="0">
            <a:spAutoFit/>
          </a:bodyPr>
          <a:lstStyle/>
          <a:p>
            <a:pPr marL="114300" indent="0">
              <a:spcAft>
                <a:spcPts val="1200"/>
              </a:spcAft>
              <a:buNone/>
            </a:pPr>
            <a:r>
              <a:rPr lang="en-GB" dirty="0">
                <a:solidFill>
                  <a:schemeClr val="tx1"/>
                </a:solidFill>
              </a:rPr>
              <a:t>On Saturday 4</a:t>
            </a:r>
            <a:r>
              <a:rPr lang="en-GB" baseline="30000" dirty="0">
                <a:solidFill>
                  <a:schemeClr val="tx1"/>
                </a:solidFill>
              </a:rPr>
              <a:t>th</a:t>
            </a:r>
            <a:r>
              <a:rPr lang="en-GB" dirty="0">
                <a:solidFill>
                  <a:schemeClr val="tx1"/>
                </a:solidFill>
              </a:rPr>
              <a:t> June, The Queen and members of the Royal Family will attend The Derby at Epsom Downs.</a:t>
            </a:r>
          </a:p>
          <a:p>
            <a:pPr marL="114300" indent="0">
              <a:spcAft>
                <a:spcPts val="1200"/>
              </a:spcAft>
              <a:buNone/>
            </a:pPr>
            <a:r>
              <a:rPr lang="en-GB" dirty="0">
                <a:solidFill>
                  <a:schemeClr val="tx1"/>
                </a:solidFill>
              </a:rPr>
              <a:t>The Queen is a fan of horse racing and owns more than 100 of her own horses.</a:t>
            </a:r>
          </a:p>
        </p:txBody>
      </p:sp>
      <p:sp>
        <p:nvSpPr>
          <p:cNvPr id="7" name="Rectangle 6">
            <a:extLst>
              <a:ext uri="{FF2B5EF4-FFF2-40B4-BE49-F238E27FC236}">
                <a16:creationId xmlns:a16="http://schemas.microsoft.com/office/drawing/2014/main" id="{46D91D3A-808B-4C2F-972C-24C372194D5C}"/>
              </a:ext>
            </a:extLst>
          </p:cNvPr>
          <p:cNvSpPr/>
          <p:nvPr/>
        </p:nvSpPr>
        <p:spPr>
          <a:xfrm>
            <a:off x="1021526" y="4470649"/>
            <a:ext cx="3135865" cy="1126050"/>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600"/>
              </a:spcAft>
            </a:pPr>
            <a:r>
              <a:rPr lang="en-GB" b="1" dirty="0"/>
              <a:t>Did You Know…?</a:t>
            </a:r>
          </a:p>
          <a:p>
            <a:pPr>
              <a:spcAft>
                <a:spcPts val="1200"/>
              </a:spcAft>
            </a:pPr>
            <a:r>
              <a:rPr lang="en-GB" dirty="0"/>
              <a:t>The Queen’s racehorses have won more than 1600 races!</a:t>
            </a:r>
          </a:p>
        </p:txBody>
      </p:sp>
      <p:sp>
        <p:nvSpPr>
          <p:cNvPr id="9" name="Rectangle: Rounded Corners 8">
            <a:hlinkClick r:id="rId2" action="ppaction://hlinksldjump"/>
            <a:extLst>
              <a:ext uri="{FF2B5EF4-FFF2-40B4-BE49-F238E27FC236}">
                <a16:creationId xmlns:a16="http://schemas.microsoft.com/office/drawing/2014/main" id="{3CCB5AB6-97E1-449B-815B-D53D186B52AA}"/>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10" name="Oval 9">
            <a:extLst>
              <a:ext uri="{FF2B5EF4-FFF2-40B4-BE49-F238E27FC236}">
                <a16:creationId xmlns:a16="http://schemas.microsoft.com/office/drawing/2014/main" id="{F0E8C823-AC9A-4706-B13A-DBC8067D8DC9}"/>
              </a:ext>
            </a:extLst>
          </p:cNvPr>
          <p:cNvSpPr/>
          <p:nvPr/>
        </p:nvSpPr>
        <p:spPr>
          <a:xfrm>
            <a:off x="5305993" y="2385128"/>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CDF7644D-03C3-44E2-8C8E-5D109B07DAD5}"/>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3FC6283-4F0F-4CA0-BA25-7D605F632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7092" y="2852036"/>
            <a:ext cx="4025651" cy="2092881"/>
          </a:xfrm>
          <a:prstGeom prst="rect">
            <a:avLst/>
          </a:prstGeom>
        </p:spPr>
      </p:pic>
    </p:spTree>
    <p:extLst>
      <p:ext uri="{BB962C8B-B14F-4D97-AF65-F5344CB8AC3E}">
        <p14:creationId xmlns:p14="http://schemas.microsoft.com/office/powerpoint/2010/main" val="318898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The Platinum Party at the Palace</a:t>
            </a:r>
          </a:p>
        </p:txBody>
      </p:sp>
      <p:sp>
        <p:nvSpPr>
          <p:cNvPr id="5" name="Rectangle 4"/>
          <p:cNvSpPr/>
          <p:nvPr/>
        </p:nvSpPr>
        <p:spPr>
          <a:xfrm>
            <a:off x="755650" y="1680298"/>
            <a:ext cx="3522431" cy="3908762"/>
          </a:xfrm>
          <a:prstGeom prst="rect">
            <a:avLst/>
          </a:prstGeom>
        </p:spPr>
        <p:txBody>
          <a:bodyPr wrap="square" lIns="0" tIns="0" rIns="0" bIns="0">
            <a:spAutoFit/>
          </a:bodyPr>
          <a:lstStyle/>
          <a:p>
            <a:pPr>
              <a:spcAft>
                <a:spcPts val="1200"/>
              </a:spcAft>
            </a:pPr>
            <a:r>
              <a:rPr lang="en-GB" dirty="0"/>
              <a:t>On Saturday 4</a:t>
            </a:r>
            <a:r>
              <a:rPr lang="en-GB" baseline="30000" dirty="0"/>
              <a:t>th</a:t>
            </a:r>
            <a:r>
              <a:rPr lang="en-GB" dirty="0"/>
              <a:t> June, there will be a special concert at Buckingham Palace that will have some of the biggest names in entertainment.</a:t>
            </a:r>
          </a:p>
          <a:p>
            <a:pPr>
              <a:spcAft>
                <a:spcPts val="1200"/>
              </a:spcAft>
            </a:pPr>
            <a:r>
              <a:rPr lang="en-GB" dirty="0"/>
              <a:t>Members of the public who have won a ballot for tickets will be in attendance, as well as special guests including members of the Royal Family.</a:t>
            </a:r>
          </a:p>
          <a:p>
            <a:pPr>
              <a:spcAft>
                <a:spcPts val="1200"/>
              </a:spcAft>
            </a:pPr>
            <a:r>
              <a:rPr lang="en-GB" dirty="0"/>
              <a:t>It will be broadcast live on television for members of the public to enjoy.</a:t>
            </a:r>
          </a:p>
        </p:txBody>
      </p:sp>
      <p:sp>
        <p:nvSpPr>
          <p:cNvPr id="8" name="Rectangle: Rounded Corners 7">
            <a:hlinkClick r:id="rId2" action="ppaction://hlinksldjump"/>
            <a:extLst>
              <a:ext uri="{FF2B5EF4-FFF2-40B4-BE49-F238E27FC236}">
                <a16:creationId xmlns:a16="http://schemas.microsoft.com/office/drawing/2014/main" id="{ADFCDF04-B640-4677-900A-A74D7790C072}"/>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9" name="Oval 8">
            <a:extLst>
              <a:ext uri="{FF2B5EF4-FFF2-40B4-BE49-F238E27FC236}">
                <a16:creationId xmlns:a16="http://schemas.microsoft.com/office/drawing/2014/main" id="{4F1EEBAB-9CBA-4910-95F6-7DA6E0C228EB}"/>
              </a:ext>
            </a:extLst>
          </p:cNvPr>
          <p:cNvSpPr/>
          <p:nvPr/>
        </p:nvSpPr>
        <p:spPr>
          <a:xfrm>
            <a:off x="5305993" y="2385128"/>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87141E4A-F64A-4597-A0B9-169B097A5F99}"/>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D1416CA-0F59-47B0-8910-469525714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3134" y="2802481"/>
            <a:ext cx="3772494" cy="2667589"/>
          </a:xfrm>
          <a:prstGeom prst="rect">
            <a:avLst/>
          </a:prstGeom>
        </p:spPr>
      </p:pic>
    </p:spTree>
    <p:extLst>
      <p:ext uri="{BB962C8B-B14F-4D97-AF65-F5344CB8AC3E}">
        <p14:creationId xmlns:p14="http://schemas.microsoft.com/office/powerpoint/2010/main" val="39895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The Big Jubilee Lunch</a:t>
            </a:r>
          </a:p>
        </p:txBody>
      </p:sp>
      <p:sp>
        <p:nvSpPr>
          <p:cNvPr id="5" name="Rectangle 4"/>
          <p:cNvSpPr/>
          <p:nvPr/>
        </p:nvSpPr>
        <p:spPr>
          <a:xfrm>
            <a:off x="755650" y="1680298"/>
            <a:ext cx="3816348" cy="3631763"/>
          </a:xfrm>
          <a:prstGeom prst="rect">
            <a:avLst/>
          </a:prstGeom>
        </p:spPr>
        <p:txBody>
          <a:bodyPr wrap="square" lIns="0" tIns="0" rIns="0" bIns="0">
            <a:spAutoFit/>
          </a:bodyPr>
          <a:lstStyle/>
          <a:p>
            <a:pPr>
              <a:spcAft>
                <a:spcPts val="1200"/>
              </a:spcAft>
            </a:pPr>
            <a:r>
              <a:rPr lang="en-GB" dirty="0"/>
              <a:t>On Sunday 5</a:t>
            </a:r>
            <a:r>
              <a:rPr lang="en-GB" baseline="30000" dirty="0"/>
              <a:t>th</a:t>
            </a:r>
            <a:r>
              <a:rPr lang="en-GB" dirty="0"/>
              <a:t> June, people are invited to join together to share a special lunch to celebrate the Platinum Jubilee.</a:t>
            </a:r>
          </a:p>
          <a:p>
            <a:pPr>
              <a:spcAft>
                <a:spcPts val="1200"/>
              </a:spcAft>
            </a:pPr>
            <a:r>
              <a:rPr lang="en-GB" dirty="0"/>
              <a:t>The Big Lunch has been an annual event since 2009, but this year has joined with the Jubilee to encourage people to have gatherings – big or small – and celebrate community and friendship.</a:t>
            </a:r>
          </a:p>
          <a:p>
            <a:pPr>
              <a:spcAft>
                <a:spcPts val="1200"/>
              </a:spcAft>
            </a:pPr>
            <a:r>
              <a:rPr lang="en-GB" dirty="0"/>
              <a:t>People may be having picnics, street parties, tea and cake or barbeques.</a:t>
            </a:r>
          </a:p>
        </p:txBody>
      </p:sp>
      <p:sp>
        <p:nvSpPr>
          <p:cNvPr id="8" name="Rectangle: Rounded Corners 7">
            <a:hlinkClick r:id="rId2" action="ppaction://hlinksldjump"/>
            <a:extLst>
              <a:ext uri="{FF2B5EF4-FFF2-40B4-BE49-F238E27FC236}">
                <a16:creationId xmlns:a16="http://schemas.microsoft.com/office/drawing/2014/main" id="{6C5BBBD9-3E61-4A6A-9854-B3EEF32D13A2}"/>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9" name="Oval 8">
            <a:extLst>
              <a:ext uri="{FF2B5EF4-FFF2-40B4-BE49-F238E27FC236}">
                <a16:creationId xmlns:a16="http://schemas.microsoft.com/office/drawing/2014/main" id="{B5FBD42D-1009-47B8-BF0A-39A68995E9B8}"/>
              </a:ext>
            </a:extLst>
          </p:cNvPr>
          <p:cNvSpPr/>
          <p:nvPr/>
        </p:nvSpPr>
        <p:spPr>
          <a:xfrm>
            <a:off x="5305993" y="2385128"/>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4D1ECC5E-6257-44EE-805C-98B7E6844F03}"/>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279395D-BAE2-4078-BF6D-450C4895A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9461" y="2586187"/>
            <a:ext cx="4000469" cy="2495845"/>
          </a:xfrm>
          <a:prstGeom prst="rect">
            <a:avLst/>
          </a:prstGeom>
        </p:spPr>
      </p:pic>
    </p:spTree>
    <p:extLst>
      <p:ext uri="{BB962C8B-B14F-4D97-AF65-F5344CB8AC3E}">
        <p14:creationId xmlns:p14="http://schemas.microsoft.com/office/powerpoint/2010/main" val="386194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The Platinum Jubilee Pageant</a:t>
            </a:r>
          </a:p>
        </p:txBody>
      </p:sp>
      <p:sp>
        <p:nvSpPr>
          <p:cNvPr id="5" name="Rectangle 4"/>
          <p:cNvSpPr/>
          <p:nvPr/>
        </p:nvSpPr>
        <p:spPr>
          <a:xfrm>
            <a:off x="755650" y="1582324"/>
            <a:ext cx="4420507" cy="4739759"/>
          </a:xfrm>
          <a:prstGeom prst="rect">
            <a:avLst/>
          </a:prstGeom>
        </p:spPr>
        <p:txBody>
          <a:bodyPr wrap="square" lIns="0" tIns="0" rIns="0" bIns="0">
            <a:spAutoFit/>
          </a:bodyPr>
          <a:lstStyle/>
          <a:p>
            <a:pPr>
              <a:spcAft>
                <a:spcPts val="1200"/>
              </a:spcAft>
            </a:pPr>
            <a:r>
              <a:rPr lang="en-GB" dirty="0"/>
              <a:t>On Sunday 5</a:t>
            </a:r>
            <a:r>
              <a:rPr lang="en-GB" baseline="30000" dirty="0"/>
              <a:t>th</a:t>
            </a:r>
            <a:r>
              <a:rPr lang="en-GB" dirty="0"/>
              <a:t> June, a wide range of performers, dancers, musicians, key workers, members of the military and volunteers will form a parade that will tell the story of The Queen’s 70 year reign.</a:t>
            </a:r>
          </a:p>
          <a:p>
            <a:pPr>
              <a:spcAft>
                <a:spcPts val="1200"/>
              </a:spcAft>
            </a:pPr>
            <a:r>
              <a:rPr lang="en-GB" dirty="0"/>
              <a:t>There will be street art, theatre, music, circus performances, costumes and amazing visuals and the people involved will be from the UK and countries all across the Commonwealth.</a:t>
            </a:r>
          </a:p>
          <a:p>
            <a:pPr>
              <a:spcAft>
                <a:spcPts val="1200"/>
              </a:spcAft>
            </a:pPr>
            <a:r>
              <a:rPr lang="en-GB" dirty="0"/>
              <a:t>There will also be a special procession of 200 silk flags along The Mall called ‘River of Hope’. Each flag will have a design created by schools and they will display messages about climate change and hopes for the future.</a:t>
            </a:r>
          </a:p>
        </p:txBody>
      </p:sp>
      <p:sp>
        <p:nvSpPr>
          <p:cNvPr id="8" name="Rectangle: Rounded Corners 7">
            <a:hlinkClick r:id="rId2" action="ppaction://hlinksldjump"/>
            <a:extLst>
              <a:ext uri="{FF2B5EF4-FFF2-40B4-BE49-F238E27FC236}">
                <a16:creationId xmlns:a16="http://schemas.microsoft.com/office/drawing/2014/main" id="{00B69668-6EE6-496C-B91A-245C70698416}"/>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9" name="Oval 8">
            <a:extLst>
              <a:ext uri="{FF2B5EF4-FFF2-40B4-BE49-F238E27FC236}">
                <a16:creationId xmlns:a16="http://schemas.microsoft.com/office/drawing/2014/main" id="{1A027792-39D2-4480-8030-17B750CF01DF}"/>
              </a:ext>
            </a:extLst>
          </p:cNvPr>
          <p:cNvSpPr/>
          <p:nvPr/>
        </p:nvSpPr>
        <p:spPr>
          <a:xfrm>
            <a:off x="5555702" y="2385128"/>
            <a:ext cx="2897964" cy="2897964"/>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C18B8AEC-3E59-4AF2-9F42-31B72BD6F362}"/>
              </a:ext>
            </a:extLst>
          </p:cNvPr>
          <p:cNvCxnSpPr>
            <a:cxnSpLocks/>
          </p:cNvCxnSpPr>
          <p:nvPr/>
        </p:nvCxnSpPr>
        <p:spPr>
          <a:xfrm>
            <a:off x="5291436"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84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EFC371-4B61-401A-8364-5BB681F63B94}"/>
              </a:ext>
            </a:extLst>
          </p:cNvPr>
          <p:cNvSpPr/>
          <p:nvPr/>
        </p:nvSpPr>
        <p:spPr>
          <a:xfrm>
            <a:off x="755650" y="2585179"/>
            <a:ext cx="1749808" cy="3596130"/>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590737E-D680-4746-86D9-D6425B664F70}"/>
              </a:ext>
            </a:extLst>
          </p:cNvPr>
          <p:cNvSpPr/>
          <p:nvPr/>
        </p:nvSpPr>
        <p:spPr>
          <a:xfrm>
            <a:off x="2716615" y="2585179"/>
            <a:ext cx="1749808" cy="3596130"/>
          </a:xfrm>
          <a:prstGeom prst="rect">
            <a:avLst/>
          </a:prstGeom>
          <a:solidFill>
            <a:schemeClr val="bg1"/>
          </a:solidFill>
          <a:ln w="28575">
            <a:solidFill>
              <a:srgbClr val="A8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90F6F4E-EB29-4692-ACE2-74A2F29463F2}"/>
              </a:ext>
            </a:extLst>
          </p:cNvPr>
          <p:cNvSpPr/>
          <p:nvPr/>
        </p:nvSpPr>
        <p:spPr>
          <a:xfrm>
            <a:off x="4677578" y="2585179"/>
            <a:ext cx="1749808" cy="3596130"/>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9C4143-515F-41BA-833A-CD85F7C9513E}"/>
              </a:ext>
            </a:extLst>
          </p:cNvPr>
          <p:cNvSpPr/>
          <p:nvPr/>
        </p:nvSpPr>
        <p:spPr>
          <a:xfrm>
            <a:off x="6638539" y="2585179"/>
            <a:ext cx="1749808" cy="3596130"/>
          </a:xfrm>
          <a:prstGeom prst="rect">
            <a:avLst/>
          </a:prstGeom>
          <a:solidFill>
            <a:schemeClr val="bg1"/>
          </a:solidFill>
          <a:ln w="28575">
            <a:solidFill>
              <a:srgbClr val="A8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443210"/>
            <a:ext cx="8220075" cy="994306"/>
          </a:xfrm>
        </p:spPr>
        <p:txBody>
          <a:bodyPr/>
          <a:lstStyle/>
          <a:p>
            <a:r>
              <a:rPr lang="en-GB" sz="3600" dirty="0">
                <a:latin typeface="+mn-lt"/>
              </a:rPr>
              <a:t>How You Can Celebrate</a:t>
            </a:r>
          </a:p>
        </p:txBody>
      </p:sp>
      <p:sp>
        <p:nvSpPr>
          <p:cNvPr id="5" name="Rectangle 4"/>
          <p:cNvSpPr/>
          <p:nvPr/>
        </p:nvSpPr>
        <p:spPr>
          <a:xfrm>
            <a:off x="755650" y="1615741"/>
            <a:ext cx="7632700" cy="769441"/>
          </a:xfrm>
          <a:prstGeom prst="rect">
            <a:avLst/>
          </a:prstGeom>
        </p:spPr>
        <p:txBody>
          <a:bodyPr wrap="square" lIns="0" tIns="0" rIns="0" bIns="0">
            <a:spAutoFit/>
          </a:bodyPr>
          <a:lstStyle/>
          <a:p>
            <a:pPr algn="ctr">
              <a:spcAft>
                <a:spcPts val="1200"/>
              </a:spcAft>
            </a:pPr>
            <a:r>
              <a:rPr lang="en-GB" sz="2200" b="1" dirty="0">
                <a:solidFill>
                  <a:srgbClr val="7868AC"/>
                </a:solidFill>
              </a:rPr>
              <a:t>So, how can you join in to celebrate the Platinum Jubilee?</a:t>
            </a:r>
          </a:p>
          <a:p>
            <a:pPr algn="ctr">
              <a:spcAft>
                <a:spcPts val="1200"/>
              </a:spcAft>
            </a:pPr>
            <a:r>
              <a:rPr lang="en-GB" dirty="0"/>
              <a:t>Here are a few ideas:</a:t>
            </a:r>
          </a:p>
        </p:txBody>
      </p:sp>
      <p:pic>
        <p:nvPicPr>
          <p:cNvPr id="18" name="Picture 17">
            <a:extLst>
              <a:ext uri="{FF2B5EF4-FFF2-40B4-BE49-F238E27FC236}">
                <a16:creationId xmlns:a16="http://schemas.microsoft.com/office/drawing/2014/main" id="{3B235BBF-7876-4706-B1B3-01F24E207A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69" y="2477732"/>
            <a:ext cx="1581651" cy="2992341"/>
          </a:xfrm>
          <a:prstGeom prst="rect">
            <a:avLst/>
          </a:prstGeom>
        </p:spPr>
      </p:pic>
      <p:sp>
        <p:nvSpPr>
          <p:cNvPr id="8" name="Rectangle 7">
            <a:extLst>
              <a:ext uri="{FF2B5EF4-FFF2-40B4-BE49-F238E27FC236}">
                <a16:creationId xmlns:a16="http://schemas.microsoft.com/office/drawing/2014/main" id="{68290B0C-BCAA-49A6-BE21-BBF809920942}"/>
              </a:ext>
            </a:extLst>
          </p:cNvPr>
          <p:cNvSpPr/>
          <p:nvPr/>
        </p:nvSpPr>
        <p:spPr>
          <a:xfrm>
            <a:off x="755651" y="5005871"/>
            <a:ext cx="1749808" cy="1202994"/>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Plant a tree as part of the ‘Queen’s Green Canopy’ project</a:t>
            </a:r>
          </a:p>
        </p:txBody>
      </p:sp>
      <p:pic>
        <p:nvPicPr>
          <p:cNvPr id="20" name="Picture 19">
            <a:extLst>
              <a:ext uri="{FF2B5EF4-FFF2-40B4-BE49-F238E27FC236}">
                <a16:creationId xmlns:a16="http://schemas.microsoft.com/office/drawing/2014/main" id="{581FC051-EDB8-45F5-9A65-995A36F325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7750" y="2477731"/>
            <a:ext cx="1662100" cy="2842353"/>
          </a:xfrm>
          <a:prstGeom prst="rect">
            <a:avLst/>
          </a:prstGeom>
        </p:spPr>
      </p:pic>
      <p:sp>
        <p:nvSpPr>
          <p:cNvPr id="15" name="Rectangle 14">
            <a:extLst>
              <a:ext uri="{FF2B5EF4-FFF2-40B4-BE49-F238E27FC236}">
                <a16:creationId xmlns:a16="http://schemas.microsoft.com/office/drawing/2014/main" id="{F4580535-D10E-48EA-B7EF-0E4DA8451F40}"/>
              </a:ext>
            </a:extLst>
          </p:cNvPr>
          <p:cNvSpPr/>
          <p:nvPr/>
        </p:nvSpPr>
        <p:spPr>
          <a:xfrm>
            <a:off x="4677578" y="5005871"/>
            <a:ext cx="1749808" cy="1175438"/>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1200"/>
              </a:spcAft>
            </a:pPr>
            <a:r>
              <a:rPr lang="en-GB" sz="1500" dirty="0"/>
              <a:t>Find out about some of the amazing events in The Queen’s life</a:t>
            </a:r>
          </a:p>
        </p:txBody>
      </p:sp>
      <p:sp>
        <p:nvSpPr>
          <p:cNvPr id="16" name="Rectangle 15">
            <a:extLst>
              <a:ext uri="{FF2B5EF4-FFF2-40B4-BE49-F238E27FC236}">
                <a16:creationId xmlns:a16="http://schemas.microsoft.com/office/drawing/2014/main" id="{6C08D31D-ED7E-456A-8B69-5286EBF361F7}"/>
              </a:ext>
            </a:extLst>
          </p:cNvPr>
          <p:cNvSpPr/>
          <p:nvPr/>
        </p:nvSpPr>
        <p:spPr>
          <a:xfrm>
            <a:off x="6638539" y="5005871"/>
            <a:ext cx="1749808" cy="1175438"/>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1200"/>
              </a:spcAft>
            </a:pPr>
            <a:r>
              <a:rPr lang="en-GB" sz="1600" dirty="0"/>
              <a:t>Bake something to share with friends and family</a:t>
            </a:r>
          </a:p>
        </p:txBody>
      </p:sp>
      <p:grpSp>
        <p:nvGrpSpPr>
          <p:cNvPr id="29" name="Group 28">
            <a:extLst>
              <a:ext uri="{FF2B5EF4-FFF2-40B4-BE49-F238E27FC236}">
                <a16:creationId xmlns:a16="http://schemas.microsoft.com/office/drawing/2014/main" id="{B3E02160-0857-40B6-851B-6BACB4C5A9E8}"/>
              </a:ext>
            </a:extLst>
          </p:cNvPr>
          <p:cNvGrpSpPr/>
          <p:nvPr/>
        </p:nvGrpSpPr>
        <p:grpSpPr>
          <a:xfrm>
            <a:off x="6493650" y="2525288"/>
            <a:ext cx="1876227" cy="2480583"/>
            <a:chOff x="6493650" y="2525288"/>
            <a:chExt cx="1876227" cy="2480583"/>
          </a:xfrm>
        </p:grpSpPr>
        <p:pic>
          <p:nvPicPr>
            <p:cNvPr id="23" name="Picture 22">
              <a:extLst>
                <a:ext uri="{FF2B5EF4-FFF2-40B4-BE49-F238E27FC236}">
                  <a16:creationId xmlns:a16="http://schemas.microsoft.com/office/drawing/2014/main" id="{3A61D1FB-0E7A-4F95-B583-84EFBD7F09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56576" y="2585179"/>
              <a:ext cx="1713301" cy="2420692"/>
            </a:xfrm>
            <a:prstGeom prst="rect">
              <a:avLst/>
            </a:prstGeom>
          </p:spPr>
        </p:pic>
        <p:pic>
          <p:nvPicPr>
            <p:cNvPr id="26" name="Picture 25">
              <a:extLst>
                <a:ext uri="{FF2B5EF4-FFF2-40B4-BE49-F238E27FC236}">
                  <a16:creationId xmlns:a16="http://schemas.microsoft.com/office/drawing/2014/main" id="{F706F697-0263-4E17-8F47-23E9707A55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171"/>
            <a:stretch/>
          </p:blipFill>
          <p:spPr>
            <a:xfrm>
              <a:off x="6493650" y="2525288"/>
              <a:ext cx="1876227" cy="1947532"/>
            </a:xfrm>
            <a:prstGeom prst="rect">
              <a:avLst/>
            </a:prstGeom>
          </p:spPr>
        </p:pic>
      </p:grpSp>
      <p:pic>
        <p:nvPicPr>
          <p:cNvPr id="28" name="Picture 27">
            <a:extLst>
              <a:ext uri="{FF2B5EF4-FFF2-40B4-BE49-F238E27FC236}">
                <a16:creationId xmlns:a16="http://schemas.microsoft.com/office/drawing/2014/main" id="{C50AB5DF-62B2-444B-AE8E-8F84ACF46D9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736916" y="2525287"/>
            <a:ext cx="1708831" cy="2592125"/>
          </a:xfrm>
          <a:prstGeom prst="rect">
            <a:avLst/>
          </a:prstGeom>
        </p:spPr>
      </p:pic>
      <p:sp>
        <p:nvSpPr>
          <p:cNvPr id="10" name="Rectangle 9">
            <a:extLst>
              <a:ext uri="{FF2B5EF4-FFF2-40B4-BE49-F238E27FC236}">
                <a16:creationId xmlns:a16="http://schemas.microsoft.com/office/drawing/2014/main" id="{CA6035AD-2E83-4AB4-B673-9E792CE8B215}"/>
              </a:ext>
            </a:extLst>
          </p:cNvPr>
          <p:cNvSpPr/>
          <p:nvPr/>
        </p:nvSpPr>
        <p:spPr>
          <a:xfrm>
            <a:off x="2716617" y="5005871"/>
            <a:ext cx="1749808" cy="1175438"/>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1200"/>
              </a:spcAft>
            </a:pPr>
            <a:r>
              <a:rPr lang="en-GB" sz="1600" dirty="0"/>
              <a:t>Make some special Jubilee decorations</a:t>
            </a:r>
          </a:p>
        </p:txBody>
      </p:sp>
    </p:spTree>
    <p:extLst>
      <p:ext uri="{BB962C8B-B14F-4D97-AF65-F5344CB8AC3E}">
        <p14:creationId xmlns:p14="http://schemas.microsoft.com/office/powerpoint/2010/main" val="226805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par>
                          <p:cTn id="41" fill="hold">
                            <p:stCondLst>
                              <p:cond delay="1500"/>
                            </p:stCondLst>
                            <p:childTnLst>
                              <p:par>
                                <p:cTn id="42" presetID="42" presetClass="entr" presetSubtype="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par>
                          <p:cTn id="58" fill="hold">
                            <p:stCondLst>
                              <p:cond delay="1500"/>
                            </p:stCondLst>
                            <p:childTnLst>
                              <p:par>
                                <p:cTn id="59" presetID="42"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22" presetClass="entr" presetSubtype="4"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par>
                          <p:cTn id="75" fill="hold">
                            <p:stCondLst>
                              <p:cond delay="1500"/>
                            </p:stCondLst>
                            <p:childTnLst>
                              <p:par>
                                <p:cTn id="76" presetID="42" presetClass="entr" presetSubtype="0"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5" grpId="0" build="p"/>
      <p:bldP spid="8" grpId="0" animBg="1"/>
      <p:bldP spid="15" grpId="0" animBg="1"/>
      <p:bldP spid="1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in text">
            <a:extLst>
              <a:ext uri="{FF2B5EF4-FFF2-40B4-BE49-F238E27FC236}">
                <a16:creationId xmlns:a16="http://schemas.microsoft.com/office/drawing/2014/main" id="{F5749EE8-4B8C-46D9-BCBD-DF5DDDC8664D}"/>
              </a:ext>
            </a:extLst>
          </p:cNvPr>
          <p:cNvSpPr txBox="1"/>
          <p:nvPr/>
        </p:nvSpPr>
        <p:spPr>
          <a:xfrm>
            <a:off x="3289300" y="1973834"/>
            <a:ext cx="5502273" cy="3724096"/>
          </a:xfrm>
          <a:prstGeom prst="rect">
            <a:avLst/>
          </a:prstGeom>
          <a:noFill/>
        </p:spPr>
        <p:txBody>
          <a:bodyPr wrap="square">
            <a:spAutoFit/>
          </a:bodyPr>
          <a:lstStyle/>
          <a:p>
            <a:pPr>
              <a:spcAft>
                <a:spcPts val="1200"/>
              </a:spcAft>
            </a:pPr>
            <a:r>
              <a:rPr lang="en-GB" dirty="0"/>
              <a:t>2022 marks the 70</a:t>
            </a:r>
            <a:r>
              <a:rPr lang="en-GB" baseline="30000" dirty="0"/>
              <a:t>th</a:t>
            </a:r>
            <a:r>
              <a:rPr lang="en-GB" dirty="0"/>
              <a:t> year of Her Majesty Queen </a:t>
            </a:r>
            <a:br>
              <a:rPr lang="en-GB" dirty="0"/>
            </a:br>
            <a:r>
              <a:rPr lang="en-GB" dirty="0"/>
              <a:t>  Elizabeth II becoming the Queen of the United </a:t>
            </a:r>
            <a:br>
              <a:rPr lang="en-GB" dirty="0"/>
            </a:br>
            <a:r>
              <a:rPr lang="en-GB" dirty="0"/>
              <a:t>         Kingdom, Northern Ireland and the   </a:t>
            </a:r>
            <a:r>
              <a:rPr lang="en-GB" dirty="0">
                <a:solidFill>
                  <a:schemeClr val="bg1"/>
                </a:solidFill>
              </a:rPr>
              <a:t>Commonwealth, the first British monarch to reach </a:t>
            </a:r>
            <a:br>
              <a:rPr lang="en-GB" dirty="0">
                <a:solidFill>
                  <a:schemeClr val="bg1"/>
                </a:solidFill>
              </a:rPr>
            </a:br>
            <a:r>
              <a:rPr lang="en-GB" dirty="0">
                <a:solidFill>
                  <a:schemeClr val="bg1"/>
                </a:solidFill>
              </a:rPr>
              <a:t>             this milestone.</a:t>
            </a:r>
          </a:p>
          <a:p>
            <a:pPr>
              <a:spcAft>
                <a:spcPts val="1200"/>
              </a:spcAft>
            </a:pPr>
            <a:r>
              <a:rPr lang="en-GB" dirty="0"/>
              <a:t>             Throughout the year, there will be </a:t>
            </a:r>
            <a:br>
              <a:rPr lang="en-GB" dirty="0"/>
            </a:br>
            <a:r>
              <a:rPr lang="en-GB" dirty="0"/>
              <a:t>               numerous celebrations to mark this </a:t>
            </a:r>
            <a:br>
              <a:rPr lang="en-GB" dirty="0"/>
            </a:br>
            <a:r>
              <a:rPr lang="en-GB" dirty="0"/>
              <a:t>               momentous occasion.</a:t>
            </a:r>
          </a:p>
          <a:p>
            <a:pPr>
              <a:spcAft>
                <a:spcPts val="1200"/>
              </a:spcAft>
            </a:pPr>
            <a:r>
              <a:rPr lang="en-GB" dirty="0"/>
              <a:t>               There will be a special Bank Holiday </a:t>
            </a:r>
            <a:br>
              <a:rPr lang="en-GB" dirty="0"/>
            </a:br>
            <a:r>
              <a:rPr lang="en-GB" dirty="0"/>
              <a:t>               weekend from 2</a:t>
            </a:r>
            <a:r>
              <a:rPr lang="en-GB" baseline="30000" dirty="0"/>
              <a:t>nd</a:t>
            </a:r>
            <a:r>
              <a:rPr lang="en-GB" dirty="0"/>
              <a:t> June – 5</a:t>
            </a:r>
            <a:r>
              <a:rPr lang="en-GB" baseline="30000" dirty="0"/>
              <a:t>th</a:t>
            </a:r>
            <a:r>
              <a:rPr lang="en-GB" dirty="0"/>
              <a:t> June to </a:t>
            </a:r>
            <a:br>
              <a:rPr lang="en-GB" dirty="0"/>
            </a:br>
            <a:r>
              <a:rPr lang="en-GB" dirty="0"/>
              <a:t>                 mark the occasion, and this is when </a:t>
            </a:r>
            <a:br>
              <a:rPr lang="en-GB" dirty="0"/>
            </a:br>
            <a:r>
              <a:rPr lang="en-GB" dirty="0"/>
              <a:t>                   the majority of events will happen.</a:t>
            </a:r>
          </a:p>
        </p:txBody>
      </p:sp>
      <p:cxnSp>
        <p:nvCxnSpPr>
          <p:cNvPr id="20" name="Straight Connector 19">
            <a:extLst>
              <a:ext uri="{FF2B5EF4-FFF2-40B4-BE49-F238E27FC236}">
                <a16:creationId xmlns:a16="http://schemas.microsoft.com/office/drawing/2014/main" id="{D112AD0F-035A-4BF1-A72C-10E419F0AAB3}"/>
              </a:ext>
            </a:extLst>
          </p:cNvPr>
          <p:cNvCxnSpPr>
            <a:cxnSpLocks/>
          </p:cNvCxnSpPr>
          <p:nvPr/>
        </p:nvCxnSpPr>
        <p:spPr>
          <a:xfrm flipH="1">
            <a:off x="2104465" y="1683232"/>
            <a:ext cx="7091788" cy="0"/>
          </a:xfrm>
          <a:prstGeom prst="line">
            <a:avLst/>
          </a:prstGeom>
          <a:ln w="76200" cap="rnd">
            <a:gradFill flip="none" rotWithShape="1">
              <a:gsLst>
                <a:gs pos="0">
                  <a:srgbClr val="A873B0"/>
                </a:gs>
                <a:gs pos="30960">
                  <a:srgbClr val="9D9CCD"/>
                </a:gs>
                <a:gs pos="60000">
                  <a:srgbClr val="CFB6D8"/>
                </a:gs>
                <a:gs pos="100000">
                  <a:srgbClr val="8C368C"/>
                </a:gs>
              </a:gsLst>
              <a:lin ang="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698EAEB-C37E-4F07-B145-31A2E22FF691}"/>
              </a:ext>
            </a:extLst>
          </p:cNvPr>
          <p:cNvSpPr/>
          <p:nvPr/>
        </p:nvSpPr>
        <p:spPr>
          <a:xfrm>
            <a:off x="108504" y="2319035"/>
            <a:ext cx="4095755" cy="4095755"/>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443210"/>
            <a:ext cx="8220075" cy="994306"/>
          </a:xfrm>
        </p:spPr>
        <p:txBody>
          <a:bodyPr/>
          <a:lstStyle/>
          <a:p>
            <a:r>
              <a:rPr lang="en-GB" sz="3400" dirty="0">
                <a:latin typeface="+mn-lt"/>
              </a:rPr>
              <a:t>What Is the Queen’s Platinum Jubilee?</a:t>
            </a:r>
          </a:p>
        </p:txBody>
      </p:sp>
      <p:cxnSp>
        <p:nvCxnSpPr>
          <p:cNvPr id="12" name="Straight Connector 11">
            <a:extLst>
              <a:ext uri="{FF2B5EF4-FFF2-40B4-BE49-F238E27FC236}">
                <a16:creationId xmlns:a16="http://schemas.microsoft.com/office/drawing/2014/main" id="{CFCD149F-47D7-4DB1-9ADC-86E32C3AF291}"/>
              </a:ext>
            </a:extLst>
          </p:cNvPr>
          <p:cNvCxnSpPr>
            <a:cxnSpLocks/>
          </p:cNvCxnSpPr>
          <p:nvPr/>
        </p:nvCxnSpPr>
        <p:spPr>
          <a:xfrm flipH="1">
            <a:off x="4154911" y="5988532"/>
            <a:ext cx="5041342" cy="0"/>
          </a:xfrm>
          <a:prstGeom prst="line">
            <a:avLst/>
          </a:prstGeom>
          <a:ln w="76200" cap="rnd">
            <a:gradFill flip="none" rotWithShape="1">
              <a:gsLst>
                <a:gs pos="0">
                  <a:srgbClr val="A873B0"/>
                </a:gs>
                <a:gs pos="30960">
                  <a:srgbClr val="9D9CCD"/>
                </a:gs>
                <a:gs pos="60000">
                  <a:srgbClr val="CFB6D8"/>
                </a:gs>
                <a:gs pos="100000">
                  <a:srgbClr val="8C368C"/>
                </a:gs>
              </a:gsLst>
              <a:lin ang="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823FAB0-EF29-412A-8A0C-E69F73C4EB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039" y="1536710"/>
            <a:ext cx="5390598" cy="5321290"/>
          </a:xfrm>
          <a:prstGeom prst="rect">
            <a:avLst/>
          </a:prstGeom>
          <a:effectLst>
            <a:glow rad="63500">
              <a:srgbClr val="7868AC">
                <a:alpha val="40000"/>
              </a:srgbClr>
            </a:glow>
          </a:effectLst>
        </p:spPr>
      </p:pic>
      <p:sp>
        <p:nvSpPr>
          <p:cNvPr id="8" name="extra text">
            <a:extLst>
              <a:ext uri="{FF2B5EF4-FFF2-40B4-BE49-F238E27FC236}">
                <a16:creationId xmlns:a16="http://schemas.microsoft.com/office/drawing/2014/main" id="{D5FCF498-B5A2-EF2B-09BD-BE7376452917}"/>
              </a:ext>
            </a:extLst>
          </p:cNvPr>
          <p:cNvSpPr txBox="1"/>
          <p:nvPr/>
        </p:nvSpPr>
        <p:spPr>
          <a:xfrm>
            <a:off x="4011676" y="1973834"/>
            <a:ext cx="5184578" cy="1938992"/>
          </a:xfrm>
          <a:prstGeom prst="rect">
            <a:avLst/>
          </a:prstGeom>
          <a:noFill/>
        </p:spPr>
        <p:txBody>
          <a:bodyPr wrap="square">
            <a:spAutoFit/>
          </a:bodyPr>
          <a:lstStyle/>
          <a:p>
            <a:pPr>
              <a:spcAft>
                <a:spcPts val="1200"/>
              </a:spcAft>
            </a:pPr>
            <a:endParaRPr lang="en-GB" dirty="0"/>
          </a:p>
          <a:p>
            <a:pPr>
              <a:spcAft>
                <a:spcPts val="1200"/>
              </a:spcAft>
            </a:pPr>
            <a:endParaRPr lang="en-GB" dirty="0"/>
          </a:p>
          <a:p>
            <a:pPr>
              <a:spcAft>
                <a:spcPts val="1200"/>
              </a:spcAft>
            </a:pPr>
            <a:r>
              <a:rPr lang="en-GB" dirty="0"/>
              <a:t>Commonwealth, the first British monarch </a:t>
            </a:r>
            <a:br>
              <a:rPr lang="en-GB" dirty="0"/>
            </a:br>
            <a:r>
              <a:rPr lang="en-GB" dirty="0"/>
              <a:t>to reach this milestone.</a:t>
            </a:r>
          </a:p>
          <a:p>
            <a:pPr>
              <a:spcAft>
                <a:spcPts val="1200"/>
              </a:spcAft>
            </a:pPr>
            <a:r>
              <a:rPr lang="en-GB" dirty="0"/>
              <a:t>         </a:t>
            </a:r>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500"/>
                                        <p:tgtEl>
                                          <p:spTgt spid="14">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xEl>
                                              <p:pRg st="1" end="1"/>
                                            </p:txEl>
                                          </p:spTgt>
                                        </p:tgtEl>
                                        <p:attrNameLst>
                                          <p:attrName>style.visibility</p:attrName>
                                        </p:attrNameLst>
                                      </p:cBhvr>
                                      <p:to>
                                        <p:strVal val="visible"/>
                                      </p:to>
                                    </p:set>
                                    <p:animEffect transition="in" filter="fade">
                                      <p:cBhvr>
                                        <p:cTn id="34" dur="500"/>
                                        <p:tgtEl>
                                          <p:spTgt spid="1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fade">
                                      <p:cBhvr>
                                        <p:cTn id="39" dur="500"/>
                                        <p:tgtEl>
                                          <p:spTgt spid="14">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7" grpId="0" animBg="1"/>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822385E-E4C5-4F93-AD15-3EB75298250F}"/>
              </a:ext>
            </a:extLst>
          </p:cNvPr>
          <p:cNvSpPr/>
          <p:nvPr/>
        </p:nvSpPr>
        <p:spPr>
          <a:xfrm>
            <a:off x="108504" y="2319035"/>
            <a:ext cx="4095755" cy="4095755"/>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8D2358BA-B2E9-4BBC-8C6D-C1F1EE92CCEF}"/>
              </a:ext>
            </a:extLst>
          </p:cNvPr>
          <p:cNvCxnSpPr>
            <a:cxnSpLocks/>
          </p:cNvCxnSpPr>
          <p:nvPr/>
        </p:nvCxnSpPr>
        <p:spPr>
          <a:xfrm flipH="1">
            <a:off x="2527300" y="1755440"/>
            <a:ext cx="6616700" cy="0"/>
          </a:xfrm>
          <a:prstGeom prst="line">
            <a:avLst/>
          </a:prstGeom>
          <a:ln w="76200" cap="rnd">
            <a:gradFill flip="none" rotWithShape="1">
              <a:gsLst>
                <a:gs pos="0">
                  <a:srgbClr val="A873B0"/>
                </a:gs>
                <a:gs pos="30960">
                  <a:srgbClr val="9D9CCD"/>
                </a:gs>
                <a:gs pos="60000">
                  <a:srgbClr val="CFB6D8"/>
                </a:gs>
                <a:gs pos="100000">
                  <a:srgbClr val="8C368C"/>
                </a:gs>
              </a:gsLst>
              <a:lin ang="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457198" y="443210"/>
            <a:ext cx="8220075" cy="994306"/>
          </a:xfrm>
        </p:spPr>
        <p:txBody>
          <a:bodyPr/>
          <a:lstStyle/>
          <a:p>
            <a:r>
              <a:rPr lang="en-GB" sz="3600" dirty="0">
                <a:latin typeface="+mn-lt"/>
              </a:rPr>
              <a:t>The Queen’s Accession</a:t>
            </a:r>
          </a:p>
        </p:txBody>
      </p:sp>
      <p:cxnSp>
        <p:nvCxnSpPr>
          <p:cNvPr id="7" name="Straight Connector 6">
            <a:extLst>
              <a:ext uri="{FF2B5EF4-FFF2-40B4-BE49-F238E27FC236}">
                <a16:creationId xmlns:a16="http://schemas.microsoft.com/office/drawing/2014/main" id="{9F087538-C7D3-4298-93A0-1CE6E45D4008}"/>
              </a:ext>
            </a:extLst>
          </p:cNvPr>
          <p:cNvCxnSpPr>
            <a:cxnSpLocks/>
          </p:cNvCxnSpPr>
          <p:nvPr/>
        </p:nvCxnSpPr>
        <p:spPr>
          <a:xfrm flipH="1">
            <a:off x="4591324" y="6060740"/>
            <a:ext cx="4552676" cy="0"/>
          </a:xfrm>
          <a:prstGeom prst="line">
            <a:avLst/>
          </a:prstGeom>
          <a:ln w="76200" cap="rnd">
            <a:gradFill flip="none" rotWithShape="1">
              <a:gsLst>
                <a:gs pos="0">
                  <a:srgbClr val="A873B0"/>
                </a:gs>
                <a:gs pos="30960">
                  <a:srgbClr val="9D9CCD"/>
                </a:gs>
                <a:gs pos="60000">
                  <a:srgbClr val="CFB6D8"/>
                </a:gs>
                <a:gs pos="100000">
                  <a:srgbClr val="8C368C"/>
                </a:gs>
              </a:gsLst>
              <a:lin ang="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2072393-590A-48BF-9C31-6E0FC79CF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206" y="1356390"/>
            <a:ext cx="5575200" cy="5501610"/>
          </a:xfrm>
          <a:prstGeom prst="rect">
            <a:avLst/>
          </a:prstGeom>
          <a:effectLst>
            <a:glow rad="63500">
              <a:srgbClr val="7868AC">
                <a:alpha val="40000"/>
              </a:srgbClr>
            </a:glow>
          </a:effectLst>
        </p:spPr>
      </p:pic>
      <p:sp>
        <p:nvSpPr>
          <p:cNvPr id="11" name="Rectangle 10">
            <a:extLst>
              <a:ext uri="{FF2B5EF4-FFF2-40B4-BE49-F238E27FC236}">
                <a16:creationId xmlns:a16="http://schemas.microsoft.com/office/drawing/2014/main" id="{00947F4D-25DA-4745-86F9-801E5B440493}"/>
              </a:ext>
            </a:extLst>
          </p:cNvPr>
          <p:cNvSpPr/>
          <p:nvPr/>
        </p:nvSpPr>
        <p:spPr>
          <a:xfrm>
            <a:off x="3467100" y="2015264"/>
            <a:ext cx="5118100" cy="3785652"/>
          </a:xfrm>
          <a:prstGeom prst="rect">
            <a:avLst/>
          </a:prstGeom>
        </p:spPr>
        <p:txBody>
          <a:bodyPr wrap="square" lIns="0" tIns="0" rIns="0" bIns="0">
            <a:spAutoFit/>
          </a:bodyPr>
          <a:lstStyle/>
          <a:p>
            <a:pPr>
              <a:spcAft>
                <a:spcPts val="1200"/>
              </a:spcAft>
            </a:pPr>
            <a:r>
              <a:rPr lang="en-GB" dirty="0"/>
              <a:t>Queen Elizabeth II became Queen after the death </a:t>
            </a:r>
            <a:br>
              <a:rPr lang="en-GB" dirty="0"/>
            </a:br>
            <a:r>
              <a:rPr lang="en-GB" dirty="0"/>
              <a:t>  of her father, King George VI, on 6</a:t>
            </a:r>
            <a:r>
              <a:rPr lang="en-GB" baseline="30000" dirty="0"/>
              <a:t>th</a:t>
            </a:r>
            <a:r>
              <a:rPr lang="en-GB" dirty="0"/>
              <a:t> February </a:t>
            </a:r>
            <a:br>
              <a:rPr lang="en-GB" dirty="0"/>
            </a:br>
            <a:r>
              <a:rPr lang="en-GB" dirty="0"/>
              <a:t>    1952 at the age of 25.</a:t>
            </a:r>
          </a:p>
          <a:p>
            <a:pPr>
              <a:spcAft>
                <a:spcPts val="1200"/>
              </a:spcAft>
            </a:pPr>
            <a:r>
              <a:rPr lang="en-GB" dirty="0"/>
              <a:t>       At the time, Elizabeth and Prince Philip    </a:t>
            </a:r>
            <a:br>
              <a:rPr lang="en-GB" dirty="0"/>
            </a:br>
            <a:r>
              <a:rPr lang="en-GB" dirty="0"/>
              <a:t>         were in Kenya on tour. After Philip broke </a:t>
            </a:r>
            <a:br>
              <a:rPr lang="en-GB" dirty="0"/>
            </a:br>
            <a:r>
              <a:rPr lang="en-GB" dirty="0"/>
              <a:t>            the sad news to her, they returned to the </a:t>
            </a:r>
            <a:br>
              <a:rPr lang="en-GB" dirty="0"/>
            </a:br>
            <a:r>
              <a:rPr lang="en-GB" dirty="0"/>
              <a:t>            UK immediately.</a:t>
            </a:r>
          </a:p>
          <a:p>
            <a:pPr>
              <a:spcAft>
                <a:spcPts val="1200"/>
              </a:spcAft>
            </a:pPr>
            <a:r>
              <a:rPr lang="en-GB" dirty="0"/>
              <a:t>            Queen Elizabeth’s accession to the throne </a:t>
            </a:r>
            <a:br>
              <a:rPr lang="en-GB" dirty="0"/>
            </a:br>
            <a:r>
              <a:rPr lang="en-GB" dirty="0"/>
              <a:t>            was formally proclaimed in countries </a:t>
            </a:r>
            <a:br>
              <a:rPr lang="en-GB" dirty="0"/>
            </a:br>
            <a:r>
              <a:rPr lang="en-GB" dirty="0"/>
              <a:t>            around the world. </a:t>
            </a:r>
          </a:p>
          <a:p>
            <a:pPr>
              <a:spcAft>
                <a:spcPts val="1200"/>
              </a:spcAft>
            </a:pPr>
            <a:r>
              <a:rPr lang="en-GB" dirty="0"/>
              <a:t>             Her coronation was held on 2</a:t>
            </a:r>
            <a:r>
              <a:rPr lang="en-GB" baseline="30000" dirty="0"/>
              <a:t>nd</a:t>
            </a:r>
            <a:r>
              <a:rPr lang="en-GB" dirty="0"/>
              <a:t> June </a:t>
            </a:r>
            <a:br>
              <a:rPr lang="en-GB" dirty="0"/>
            </a:br>
            <a:r>
              <a:rPr lang="en-GB" dirty="0"/>
              <a:t>                1953 at Westminster Abbey.</a:t>
            </a:r>
          </a:p>
        </p:txBody>
      </p:sp>
    </p:spTree>
    <p:extLst>
      <p:ext uri="{BB962C8B-B14F-4D97-AF65-F5344CB8AC3E}">
        <p14:creationId xmlns:p14="http://schemas.microsoft.com/office/powerpoint/2010/main" val="169040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fade">
                                      <p:cBhvr>
                                        <p:cTn id="31" dur="500"/>
                                        <p:tgtEl>
                                          <p:spTgt spid="1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500"/>
                                        <p:tgtEl>
                                          <p:spTgt spid="1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fade">
                                      <p:cBhvr>
                                        <p:cTn id="4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Key Events in the Queen’s Reign</a:t>
            </a:r>
          </a:p>
        </p:txBody>
      </p:sp>
      <p:sp>
        <p:nvSpPr>
          <p:cNvPr id="5" name="Rectangle 4"/>
          <p:cNvSpPr/>
          <p:nvPr/>
        </p:nvSpPr>
        <p:spPr>
          <a:xfrm>
            <a:off x="755650" y="1604098"/>
            <a:ext cx="7632700" cy="707886"/>
          </a:xfrm>
          <a:prstGeom prst="rect">
            <a:avLst/>
          </a:prstGeom>
        </p:spPr>
        <p:txBody>
          <a:bodyPr wrap="square" lIns="0" tIns="0" rIns="0" bIns="0">
            <a:spAutoFit/>
          </a:bodyPr>
          <a:lstStyle/>
          <a:p>
            <a:pPr algn="ctr">
              <a:spcAft>
                <a:spcPts val="1200"/>
              </a:spcAft>
            </a:pPr>
            <a:r>
              <a:rPr lang="en-GB" dirty="0"/>
              <a:t>The Queen has presided over numerous key events over her 70 year reign.</a:t>
            </a:r>
          </a:p>
          <a:p>
            <a:pPr algn="ctr">
              <a:spcAft>
                <a:spcPts val="1200"/>
              </a:spcAft>
            </a:pPr>
            <a:r>
              <a:rPr lang="en-GB" b="1" dirty="0">
                <a:solidFill>
                  <a:srgbClr val="8C368C"/>
                </a:solidFill>
              </a:rPr>
              <a:t>Some of these include:</a:t>
            </a:r>
          </a:p>
        </p:txBody>
      </p:sp>
      <p:grpSp>
        <p:nvGrpSpPr>
          <p:cNvPr id="30" name="Group 29">
            <a:extLst>
              <a:ext uri="{FF2B5EF4-FFF2-40B4-BE49-F238E27FC236}">
                <a16:creationId xmlns:a16="http://schemas.microsoft.com/office/drawing/2014/main" id="{E425D378-AC8D-41F0-8F05-782E1860F0D4}"/>
              </a:ext>
            </a:extLst>
          </p:cNvPr>
          <p:cNvGrpSpPr/>
          <p:nvPr/>
        </p:nvGrpSpPr>
        <p:grpSpPr>
          <a:xfrm>
            <a:off x="880109" y="2285070"/>
            <a:ext cx="7508241" cy="889000"/>
            <a:chOff x="880109" y="2285070"/>
            <a:chExt cx="7508241" cy="889000"/>
          </a:xfrm>
        </p:grpSpPr>
        <p:sp>
          <p:nvSpPr>
            <p:cNvPr id="13" name="Rectangle 12">
              <a:extLst>
                <a:ext uri="{FF2B5EF4-FFF2-40B4-BE49-F238E27FC236}">
                  <a16:creationId xmlns:a16="http://schemas.microsoft.com/office/drawing/2014/main" id="{0F144BEF-1EF0-490B-ACFE-3D57275BBFDE}"/>
                </a:ext>
              </a:extLst>
            </p:cNvPr>
            <p:cNvSpPr/>
            <p:nvPr/>
          </p:nvSpPr>
          <p:spPr>
            <a:xfrm>
              <a:off x="880109" y="2482016"/>
              <a:ext cx="7086601" cy="495108"/>
            </a:xfrm>
            <a:prstGeom prst="rect">
              <a:avLst/>
            </a:prstGeom>
            <a:solidFill>
              <a:srgbClr val="7868AC"/>
            </a:solidFill>
            <a:ln>
              <a:solidFill>
                <a:schemeClr val="bg1"/>
              </a:solidFill>
            </a:ln>
            <a:effectLst>
              <a:outerShdw dist="76200" dir="8100000" algn="bl" rotWithShape="0">
                <a:srgbClr val="CFB6D8"/>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dirty="0"/>
                <a:t>Visits to over 100 countries</a:t>
              </a:r>
            </a:p>
          </p:txBody>
        </p:sp>
        <p:sp>
          <p:nvSpPr>
            <p:cNvPr id="2" name="Hexagon 1">
              <a:extLst>
                <a:ext uri="{FF2B5EF4-FFF2-40B4-BE49-F238E27FC236}">
                  <a16:creationId xmlns:a16="http://schemas.microsoft.com/office/drawing/2014/main" id="{6A8E2133-7A83-4A02-B40D-E90D36DDFD33}"/>
                </a:ext>
              </a:extLst>
            </p:cNvPr>
            <p:cNvSpPr/>
            <p:nvPr/>
          </p:nvSpPr>
          <p:spPr>
            <a:xfrm>
              <a:off x="7357110" y="2285070"/>
              <a:ext cx="1031240" cy="889000"/>
            </a:xfrm>
            <a:prstGeom prst="hexagon">
              <a:avLst/>
            </a:prstGeom>
            <a:solidFill>
              <a:schemeClr val="bg1"/>
            </a:solidFill>
            <a:ln>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FB3E1C05-AB4E-4A4D-BBC3-13DB16A584D9}"/>
              </a:ext>
            </a:extLst>
          </p:cNvPr>
          <p:cNvGrpSpPr/>
          <p:nvPr/>
        </p:nvGrpSpPr>
        <p:grpSpPr>
          <a:xfrm>
            <a:off x="880108" y="5324900"/>
            <a:ext cx="7508242" cy="889000"/>
            <a:chOff x="880108" y="5324900"/>
            <a:chExt cx="7508242" cy="889000"/>
          </a:xfrm>
        </p:grpSpPr>
        <p:sp>
          <p:nvSpPr>
            <p:cNvPr id="8" name="Rectangle 7">
              <a:extLst>
                <a:ext uri="{FF2B5EF4-FFF2-40B4-BE49-F238E27FC236}">
                  <a16:creationId xmlns:a16="http://schemas.microsoft.com/office/drawing/2014/main" id="{6FE2C03E-1A4E-47F5-B348-4DF0CB3C4AFE}"/>
                </a:ext>
              </a:extLst>
            </p:cNvPr>
            <p:cNvSpPr/>
            <p:nvPr/>
          </p:nvSpPr>
          <p:spPr>
            <a:xfrm>
              <a:off x="880108" y="5521846"/>
              <a:ext cx="7086601" cy="495108"/>
            </a:xfrm>
            <a:prstGeom prst="rect">
              <a:avLst/>
            </a:prstGeom>
            <a:solidFill>
              <a:srgbClr val="A873B0"/>
            </a:solidFill>
            <a:ln>
              <a:solidFill>
                <a:schemeClr val="bg1"/>
              </a:solidFill>
            </a:ln>
            <a:effectLst>
              <a:outerShdw dist="76200" dir="8100000" algn="tl" rotWithShape="0">
                <a:srgbClr val="A4A3D5">
                  <a:alpha val="7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dirty="0"/>
                <a:t>The birth of 8 grandchildren and 12 great-grandchildren</a:t>
              </a:r>
            </a:p>
          </p:txBody>
        </p:sp>
        <p:sp>
          <p:nvSpPr>
            <p:cNvPr id="10" name="Hexagon 9">
              <a:extLst>
                <a:ext uri="{FF2B5EF4-FFF2-40B4-BE49-F238E27FC236}">
                  <a16:creationId xmlns:a16="http://schemas.microsoft.com/office/drawing/2014/main" id="{6338F4B2-8568-4B93-B4B2-BBCECD12D645}"/>
                </a:ext>
              </a:extLst>
            </p:cNvPr>
            <p:cNvSpPr/>
            <p:nvPr/>
          </p:nvSpPr>
          <p:spPr>
            <a:xfrm>
              <a:off x="7357110" y="5324900"/>
              <a:ext cx="1031240" cy="889000"/>
            </a:xfrm>
            <a:prstGeom prst="hexagon">
              <a:avLst/>
            </a:prstGeom>
            <a:solidFill>
              <a:schemeClr val="bg1"/>
            </a:solidFill>
            <a:ln>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B115A169-EEE8-411A-B3D8-E786A108F1CB}"/>
              </a:ext>
            </a:extLst>
          </p:cNvPr>
          <p:cNvGrpSpPr/>
          <p:nvPr/>
        </p:nvGrpSpPr>
        <p:grpSpPr>
          <a:xfrm>
            <a:off x="880109" y="4311624"/>
            <a:ext cx="7508241" cy="889000"/>
            <a:chOff x="880109" y="4311624"/>
            <a:chExt cx="7508241" cy="889000"/>
          </a:xfrm>
        </p:grpSpPr>
        <p:sp>
          <p:nvSpPr>
            <p:cNvPr id="3" name="Rectangle 2"/>
            <p:cNvSpPr/>
            <p:nvPr/>
          </p:nvSpPr>
          <p:spPr>
            <a:xfrm>
              <a:off x="880109" y="4370071"/>
              <a:ext cx="7086601" cy="772107"/>
            </a:xfrm>
            <a:prstGeom prst="rect">
              <a:avLst/>
            </a:prstGeom>
            <a:solidFill>
              <a:srgbClr val="7868AC"/>
            </a:solidFill>
            <a:ln>
              <a:solidFill>
                <a:schemeClr val="bg1"/>
              </a:solidFill>
            </a:ln>
            <a:effectLst>
              <a:outerShdw dist="76200" dir="8100000" algn="tr" rotWithShape="0">
                <a:srgbClr val="CFB6D8"/>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dirty="0"/>
                <a:t>Becoming the oldest and longest-reigning monarch in </a:t>
              </a:r>
              <a:br>
                <a:rPr lang="en-GB" dirty="0"/>
              </a:br>
              <a:r>
                <a:rPr lang="en-GB" dirty="0"/>
                <a:t>British history</a:t>
              </a:r>
            </a:p>
          </p:txBody>
        </p:sp>
        <p:sp>
          <p:nvSpPr>
            <p:cNvPr id="11" name="Hexagon 10">
              <a:extLst>
                <a:ext uri="{FF2B5EF4-FFF2-40B4-BE49-F238E27FC236}">
                  <a16:creationId xmlns:a16="http://schemas.microsoft.com/office/drawing/2014/main" id="{1C7C2E22-647B-4B92-A900-D755B0D2708B}"/>
                </a:ext>
              </a:extLst>
            </p:cNvPr>
            <p:cNvSpPr/>
            <p:nvPr/>
          </p:nvSpPr>
          <p:spPr>
            <a:xfrm>
              <a:off x="7357110" y="4311624"/>
              <a:ext cx="1031240" cy="889000"/>
            </a:xfrm>
            <a:prstGeom prst="hexagon">
              <a:avLst/>
            </a:prstGeom>
            <a:solidFill>
              <a:schemeClr val="bg1"/>
            </a:solidFill>
            <a:ln>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D3C40441-8C91-4640-93C5-BEBFA3E6AAA6}"/>
              </a:ext>
            </a:extLst>
          </p:cNvPr>
          <p:cNvGrpSpPr/>
          <p:nvPr/>
        </p:nvGrpSpPr>
        <p:grpSpPr>
          <a:xfrm>
            <a:off x="880110" y="3298347"/>
            <a:ext cx="7508240" cy="889000"/>
            <a:chOff x="880110" y="3298347"/>
            <a:chExt cx="7508240" cy="889000"/>
          </a:xfrm>
        </p:grpSpPr>
        <p:sp>
          <p:nvSpPr>
            <p:cNvPr id="7" name="Rectangle 6">
              <a:extLst>
                <a:ext uri="{FF2B5EF4-FFF2-40B4-BE49-F238E27FC236}">
                  <a16:creationId xmlns:a16="http://schemas.microsoft.com/office/drawing/2014/main" id="{B5BB2DE7-53DA-41A1-94F1-1CDB91E4B5DF}"/>
                </a:ext>
              </a:extLst>
            </p:cNvPr>
            <p:cNvSpPr/>
            <p:nvPr/>
          </p:nvSpPr>
          <p:spPr>
            <a:xfrm>
              <a:off x="880110" y="3493296"/>
              <a:ext cx="7086600" cy="495108"/>
            </a:xfrm>
            <a:prstGeom prst="rect">
              <a:avLst/>
            </a:prstGeom>
            <a:solidFill>
              <a:srgbClr val="A873B0"/>
            </a:solidFill>
            <a:ln>
              <a:solidFill>
                <a:schemeClr val="bg1"/>
              </a:solidFill>
            </a:ln>
            <a:effectLst>
              <a:outerShdw dist="76200" dir="8100000" algn="br" rotWithShape="0">
                <a:srgbClr val="A4A3D5">
                  <a:alpha val="7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dirty="0"/>
                <a:t>14 Prime Ministers of the UK</a:t>
              </a:r>
            </a:p>
          </p:txBody>
        </p:sp>
        <p:sp>
          <p:nvSpPr>
            <p:cNvPr id="12" name="Hexagon 11">
              <a:extLst>
                <a:ext uri="{FF2B5EF4-FFF2-40B4-BE49-F238E27FC236}">
                  <a16:creationId xmlns:a16="http://schemas.microsoft.com/office/drawing/2014/main" id="{B570EE24-6F17-45A8-80D6-06979DE7A3D4}"/>
                </a:ext>
              </a:extLst>
            </p:cNvPr>
            <p:cNvSpPr/>
            <p:nvPr/>
          </p:nvSpPr>
          <p:spPr>
            <a:xfrm>
              <a:off x="7357110" y="3298347"/>
              <a:ext cx="1031240" cy="889000"/>
            </a:xfrm>
            <a:prstGeom prst="hexagon">
              <a:avLst/>
            </a:prstGeom>
            <a:solidFill>
              <a:schemeClr val="bg1"/>
            </a:solidFill>
            <a:ln>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2">
            <a:extLst>
              <a:ext uri="{FF2B5EF4-FFF2-40B4-BE49-F238E27FC236}">
                <a16:creationId xmlns:a16="http://schemas.microsoft.com/office/drawing/2014/main" id="{DBFB57E0-9764-4392-8381-8AE1A84DEA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1018" y="2397491"/>
            <a:ext cx="663425" cy="664159"/>
          </a:xfrm>
          <a:prstGeom prst="rect">
            <a:avLst/>
          </a:prstGeom>
        </p:spPr>
      </p:pic>
      <p:pic>
        <p:nvPicPr>
          <p:cNvPr id="25" name="Picture 24">
            <a:extLst>
              <a:ext uri="{FF2B5EF4-FFF2-40B4-BE49-F238E27FC236}">
                <a16:creationId xmlns:a16="http://schemas.microsoft.com/office/drawing/2014/main" id="{C02E034A-6D23-4580-9C5C-74BC3CBF04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8006" y="3279383"/>
            <a:ext cx="589524" cy="931839"/>
          </a:xfrm>
          <a:prstGeom prst="rect">
            <a:avLst/>
          </a:prstGeom>
        </p:spPr>
      </p:pic>
      <p:pic>
        <p:nvPicPr>
          <p:cNvPr id="27" name="Picture 26">
            <a:extLst>
              <a:ext uri="{FF2B5EF4-FFF2-40B4-BE49-F238E27FC236}">
                <a16:creationId xmlns:a16="http://schemas.microsoft.com/office/drawing/2014/main" id="{59D00D94-4A4A-4752-B11B-B648DF91DD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1611" y="4276665"/>
            <a:ext cx="804980" cy="1017682"/>
          </a:xfrm>
          <a:prstGeom prst="rect">
            <a:avLst/>
          </a:prstGeom>
        </p:spPr>
      </p:pic>
      <p:pic>
        <p:nvPicPr>
          <p:cNvPr id="29" name="Picture 28">
            <a:extLst>
              <a:ext uri="{FF2B5EF4-FFF2-40B4-BE49-F238E27FC236}">
                <a16:creationId xmlns:a16="http://schemas.microsoft.com/office/drawing/2014/main" id="{6D5F2B97-A735-4B92-9575-ED29665704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2858" y="5410777"/>
            <a:ext cx="882345" cy="829500"/>
          </a:xfrm>
          <a:prstGeom prst="rect">
            <a:avLst/>
          </a:prstGeom>
        </p:spPr>
      </p:pic>
    </p:spTree>
    <p:extLst>
      <p:ext uri="{BB962C8B-B14F-4D97-AF65-F5344CB8AC3E}">
        <p14:creationId xmlns:p14="http://schemas.microsoft.com/office/powerpoint/2010/main" val="34008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nchor="ctr" anchorCtr="0"/>
          <a:lstStyle/>
          <a:p>
            <a:r>
              <a:rPr lang="en-GB" sz="3600" dirty="0">
                <a:latin typeface="+mn-lt"/>
              </a:rPr>
              <a:t>The Platinum Jubilee</a:t>
            </a:r>
          </a:p>
        </p:txBody>
      </p:sp>
      <p:sp>
        <p:nvSpPr>
          <p:cNvPr id="5" name="Rectangle 4"/>
          <p:cNvSpPr/>
          <p:nvPr/>
        </p:nvSpPr>
        <p:spPr>
          <a:xfrm>
            <a:off x="755650" y="1629498"/>
            <a:ext cx="7632700" cy="984885"/>
          </a:xfrm>
          <a:prstGeom prst="rect">
            <a:avLst/>
          </a:prstGeom>
        </p:spPr>
        <p:txBody>
          <a:bodyPr wrap="square" lIns="0" tIns="0" rIns="0" bIns="0">
            <a:spAutoFit/>
          </a:bodyPr>
          <a:lstStyle/>
          <a:p>
            <a:pPr>
              <a:spcAft>
                <a:spcPts val="1200"/>
              </a:spcAft>
            </a:pPr>
            <a:r>
              <a:rPr lang="en-GB" dirty="0"/>
              <a:t>To celebrate the occasion of the Queen’s Platinum Jubilee, there are a wide range of events happening throughout the year.</a:t>
            </a:r>
          </a:p>
          <a:p>
            <a:pPr>
              <a:spcAft>
                <a:spcPts val="1200"/>
              </a:spcAft>
            </a:pPr>
            <a:r>
              <a:rPr lang="en-GB" b="1" dirty="0">
                <a:solidFill>
                  <a:srgbClr val="8C368C"/>
                </a:solidFill>
              </a:rPr>
              <a:t>Click on an event to find out more.</a:t>
            </a:r>
          </a:p>
        </p:txBody>
      </p:sp>
      <p:grpSp>
        <p:nvGrpSpPr>
          <p:cNvPr id="46" name="Group 45">
            <a:extLst>
              <a:ext uri="{FF2B5EF4-FFF2-40B4-BE49-F238E27FC236}">
                <a16:creationId xmlns:a16="http://schemas.microsoft.com/office/drawing/2014/main" id="{AF2FC4A0-0582-48E3-8F0F-D5FCAE1421F2}"/>
              </a:ext>
            </a:extLst>
          </p:cNvPr>
          <p:cNvGrpSpPr/>
          <p:nvPr/>
        </p:nvGrpSpPr>
        <p:grpSpPr>
          <a:xfrm>
            <a:off x="755652" y="2765554"/>
            <a:ext cx="1753672" cy="1569265"/>
            <a:chOff x="755652" y="2765554"/>
            <a:chExt cx="1753672" cy="1569265"/>
          </a:xfrm>
        </p:grpSpPr>
        <p:sp>
          <p:nvSpPr>
            <p:cNvPr id="24" name="Rectangle 23">
              <a:extLst>
                <a:ext uri="{FF2B5EF4-FFF2-40B4-BE49-F238E27FC236}">
                  <a16:creationId xmlns:a16="http://schemas.microsoft.com/office/drawing/2014/main" id="{2EABA54D-DF1A-492E-A47C-CDB2460FBD32}"/>
                </a:ext>
              </a:extLst>
            </p:cNvPr>
            <p:cNvSpPr/>
            <p:nvPr/>
          </p:nvSpPr>
          <p:spPr>
            <a:xfrm>
              <a:off x="765174" y="2883887"/>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55652" y="3624267"/>
              <a:ext cx="1744150" cy="710552"/>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Pudding Competition</a:t>
              </a:r>
            </a:p>
          </p:txBody>
        </p:sp>
        <p:pic>
          <p:nvPicPr>
            <p:cNvPr id="4" name="Picture 3">
              <a:extLst>
                <a:ext uri="{FF2B5EF4-FFF2-40B4-BE49-F238E27FC236}">
                  <a16:creationId xmlns:a16="http://schemas.microsoft.com/office/drawing/2014/main" id="{0A420B59-19FD-491E-A8AF-7A32388D1D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64" y="2765554"/>
              <a:ext cx="1654325" cy="905258"/>
            </a:xfrm>
            <a:prstGeom prst="rect">
              <a:avLst/>
            </a:prstGeom>
          </p:spPr>
        </p:pic>
      </p:grpSp>
      <p:grpSp>
        <p:nvGrpSpPr>
          <p:cNvPr id="47" name="Group 46">
            <a:extLst>
              <a:ext uri="{FF2B5EF4-FFF2-40B4-BE49-F238E27FC236}">
                <a16:creationId xmlns:a16="http://schemas.microsoft.com/office/drawing/2014/main" id="{CBDA9D92-6E01-4A73-A806-8ED323952E34}"/>
              </a:ext>
            </a:extLst>
          </p:cNvPr>
          <p:cNvGrpSpPr/>
          <p:nvPr/>
        </p:nvGrpSpPr>
        <p:grpSpPr>
          <a:xfrm>
            <a:off x="2724849" y="2614383"/>
            <a:ext cx="1744150" cy="1720436"/>
            <a:chOff x="2724849" y="2614383"/>
            <a:chExt cx="1744150" cy="1720436"/>
          </a:xfrm>
        </p:grpSpPr>
        <p:sp>
          <p:nvSpPr>
            <p:cNvPr id="25" name="Rectangle 24">
              <a:extLst>
                <a:ext uri="{FF2B5EF4-FFF2-40B4-BE49-F238E27FC236}">
                  <a16:creationId xmlns:a16="http://schemas.microsoft.com/office/drawing/2014/main" id="{FDAFF1F1-A7B1-466C-8C24-9AF48208528B}"/>
                </a:ext>
              </a:extLst>
            </p:cNvPr>
            <p:cNvSpPr/>
            <p:nvPr/>
          </p:nvSpPr>
          <p:spPr>
            <a:xfrm>
              <a:off x="2724849" y="2883887"/>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E6442187-0BB0-4A09-9263-447F2409F2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5873" y="2614383"/>
              <a:ext cx="1092427" cy="1505727"/>
            </a:xfrm>
            <a:prstGeom prst="rect">
              <a:avLst/>
            </a:prstGeom>
          </p:spPr>
        </p:pic>
        <p:sp>
          <p:nvSpPr>
            <p:cNvPr id="15" name="Rectangle 14">
              <a:extLst>
                <a:ext uri="{FF2B5EF4-FFF2-40B4-BE49-F238E27FC236}">
                  <a16:creationId xmlns:a16="http://schemas.microsoft.com/office/drawing/2014/main" id="{8CE7E666-E911-4E41-B5C7-3F6A391DCA49}"/>
                </a:ext>
              </a:extLst>
            </p:cNvPr>
            <p:cNvSpPr/>
            <p:nvPr/>
          </p:nvSpPr>
          <p:spPr>
            <a:xfrm>
              <a:off x="2724849" y="3870488"/>
              <a:ext cx="1744150" cy="464331"/>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Beacons</a:t>
              </a:r>
            </a:p>
          </p:txBody>
        </p:sp>
      </p:grpSp>
      <p:grpSp>
        <p:nvGrpSpPr>
          <p:cNvPr id="48" name="Group 47">
            <a:extLst>
              <a:ext uri="{FF2B5EF4-FFF2-40B4-BE49-F238E27FC236}">
                <a16:creationId xmlns:a16="http://schemas.microsoft.com/office/drawing/2014/main" id="{D2524EEA-E202-4197-BA11-3CC45DC072D9}"/>
              </a:ext>
            </a:extLst>
          </p:cNvPr>
          <p:cNvGrpSpPr/>
          <p:nvPr/>
        </p:nvGrpSpPr>
        <p:grpSpPr>
          <a:xfrm>
            <a:off x="4684524" y="2614383"/>
            <a:ext cx="1744150" cy="1720436"/>
            <a:chOff x="4684524" y="2614383"/>
            <a:chExt cx="1744150" cy="1720436"/>
          </a:xfrm>
        </p:grpSpPr>
        <p:sp>
          <p:nvSpPr>
            <p:cNvPr id="23" name="Rectangle 22">
              <a:extLst>
                <a:ext uri="{FF2B5EF4-FFF2-40B4-BE49-F238E27FC236}">
                  <a16:creationId xmlns:a16="http://schemas.microsoft.com/office/drawing/2014/main" id="{72BFFB64-14F9-4108-94F0-AA4ABB27D14C}"/>
                </a:ext>
              </a:extLst>
            </p:cNvPr>
            <p:cNvSpPr/>
            <p:nvPr/>
          </p:nvSpPr>
          <p:spPr>
            <a:xfrm>
              <a:off x="4684524" y="2883887"/>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15EA377B-C6A2-4C9E-9C18-9AD29D20E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2773" y="2614383"/>
              <a:ext cx="1198604" cy="1545543"/>
            </a:xfrm>
            <a:prstGeom prst="rect">
              <a:avLst/>
            </a:prstGeom>
          </p:spPr>
        </p:pic>
        <p:sp>
          <p:nvSpPr>
            <p:cNvPr id="16" name="Rectangle 15">
              <a:extLst>
                <a:ext uri="{FF2B5EF4-FFF2-40B4-BE49-F238E27FC236}">
                  <a16:creationId xmlns:a16="http://schemas.microsoft.com/office/drawing/2014/main" id="{7EC6434A-E11D-479E-853A-9C48ABE7AB25}"/>
                </a:ext>
              </a:extLst>
            </p:cNvPr>
            <p:cNvSpPr/>
            <p:nvPr/>
          </p:nvSpPr>
          <p:spPr>
            <a:xfrm>
              <a:off x="4684524" y="3870488"/>
              <a:ext cx="1744150" cy="464331"/>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Parade</a:t>
              </a:r>
            </a:p>
          </p:txBody>
        </p:sp>
      </p:grpSp>
      <p:grpSp>
        <p:nvGrpSpPr>
          <p:cNvPr id="49" name="Group 48">
            <a:extLst>
              <a:ext uri="{FF2B5EF4-FFF2-40B4-BE49-F238E27FC236}">
                <a16:creationId xmlns:a16="http://schemas.microsoft.com/office/drawing/2014/main" id="{A24A646B-567C-4453-A529-125356DE2A90}"/>
              </a:ext>
            </a:extLst>
          </p:cNvPr>
          <p:cNvGrpSpPr/>
          <p:nvPr/>
        </p:nvGrpSpPr>
        <p:grpSpPr>
          <a:xfrm>
            <a:off x="6644199" y="2249114"/>
            <a:ext cx="1744150" cy="2085705"/>
            <a:chOff x="6644199" y="2249114"/>
            <a:chExt cx="1744150" cy="2085705"/>
          </a:xfrm>
        </p:grpSpPr>
        <p:sp>
          <p:nvSpPr>
            <p:cNvPr id="10" name="Rectangle 9">
              <a:extLst>
                <a:ext uri="{FF2B5EF4-FFF2-40B4-BE49-F238E27FC236}">
                  <a16:creationId xmlns:a16="http://schemas.microsoft.com/office/drawing/2014/main" id="{657B28A7-0355-4495-83A9-3582D9488F9C}"/>
                </a:ext>
              </a:extLst>
            </p:cNvPr>
            <p:cNvSpPr/>
            <p:nvPr/>
          </p:nvSpPr>
          <p:spPr>
            <a:xfrm>
              <a:off x="6644199" y="2883887"/>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AD0D94AE-B6D6-4C73-9798-5A8C877085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4368" y="2249114"/>
              <a:ext cx="1583812" cy="1853539"/>
            </a:xfrm>
            <a:prstGeom prst="rect">
              <a:avLst/>
            </a:prstGeom>
          </p:spPr>
        </p:pic>
        <p:sp>
          <p:nvSpPr>
            <p:cNvPr id="17" name="Rectangle 16">
              <a:extLst>
                <a:ext uri="{FF2B5EF4-FFF2-40B4-BE49-F238E27FC236}">
                  <a16:creationId xmlns:a16="http://schemas.microsoft.com/office/drawing/2014/main" id="{A28B9E12-16D9-4BAF-93DC-2F4E372A0C5C}"/>
                </a:ext>
              </a:extLst>
            </p:cNvPr>
            <p:cNvSpPr/>
            <p:nvPr/>
          </p:nvSpPr>
          <p:spPr>
            <a:xfrm>
              <a:off x="6644199" y="3624267"/>
              <a:ext cx="1744150" cy="710552"/>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Service of Thanksgiving</a:t>
              </a:r>
            </a:p>
          </p:txBody>
        </p:sp>
      </p:grpSp>
      <p:grpSp>
        <p:nvGrpSpPr>
          <p:cNvPr id="50" name="Group 49">
            <a:extLst>
              <a:ext uri="{FF2B5EF4-FFF2-40B4-BE49-F238E27FC236}">
                <a16:creationId xmlns:a16="http://schemas.microsoft.com/office/drawing/2014/main" id="{C6D1CE48-DE23-4FE1-9801-6A6325E316D6}"/>
              </a:ext>
            </a:extLst>
          </p:cNvPr>
          <p:cNvGrpSpPr/>
          <p:nvPr/>
        </p:nvGrpSpPr>
        <p:grpSpPr>
          <a:xfrm>
            <a:off x="765174" y="4605444"/>
            <a:ext cx="1744150" cy="1499617"/>
            <a:chOff x="765174" y="4605444"/>
            <a:chExt cx="1744150" cy="1499617"/>
          </a:xfrm>
        </p:grpSpPr>
        <p:sp>
          <p:nvSpPr>
            <p:cNvPr id="26" name="Rectangle 25">
              <a:extLst>
                <a:ext uri="{FF2B5EF4-FFF2-40B4-BE49-F238E27FC236}">
                  <a16:creationId xmlns:a16="http://schemas.microsoft.com/office/drawing/2014/main" id="{3EEC508B-D920-4645-BA13-E7924B4638B0}"/>
                </a:ext>
              </a:extLst>
            </p:cNvPr>
            <p:cNvSpPr/>
            <p:nvPr/>
          </p:nvSpPr>
          <p:spPr>
            <a:xfrm>
              <a:off x="765174" y="4664140"/>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E8757695-0839-486D-8B4C-2237661DA9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3104" y="4605444"/>
              <a:ext cx="1534557" cy="797795"/>
            </a:xfrm>
            <a:prstGeom prst="rect">
              <a:avLst/>
            </a:prstGeom>
          </p:spPr>
        </p:pic>
        <p:sp>
          <p:nvSpPr>
            <p:cNvPr id="22" name="Rectangle 21">
              <a:extLst>
                <a:ext uri="{FF2B5EF4-FFF2-40B4-BE49-F238E27FC236}">
                  <a16:creationId xmlns:a16="http://schemas.microsoft.com/office/drawing/2014/main" id="{E9031842-2187-401B-AD2F-354D9F55115C}"/>
                </a:ext>
              </a:extLst>
            </p:cNvPr>
            <p:cNvSpPr/>
            <p:nvPr/>
          </p:nvSpPr>
          <p:spPr>
            <a:xfrm>
              <a:off x="765174" y="5386279"/>
              <a:ext cx="1734628" cy="710552"/>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The Derby at Epsom Downs</a:t>
              </a:r>
            </a:p>
          </p:txBody>
        </p:sp>
      </p:grpSp>
      <p:grpSp>
        <p:nvGrpSpPr>
          <p:cNvPr id="52" name="Group 51">
            <a:extLst>
              <a:ext uri="{FF2B5EF4-FFF2-40B4-BE49-F238E27FC236}">
                <a16:creationId xmlns:a16="http://schemas.microsoft.com/office/drawing/2014/main" id="{1AB77A7D-9496-4280-AA47-61972DBC4F47}"/>
              </a:ext>
            </a:extLst>
          </p:cNvPr>
          <p:cNvGrpSpPr/>
          <p:nvPr/>
        </p:nvGrpSpPr>
        <p:grpSpPr>
          <a:xfrm>
            <a:off x="4684524" y="4495714"/>
            <a:ext cx="1744150" cy="1609347"/>
            <a:chOff x="4684524" y="4495714"/>
            <a:chExt cx="1744150" cy="1609347"/>
          </a:xfrm>
        </p:grpSpPr>
        <p:sp>
          <p:nvSpPr>
            <p:cNvPr id="28" name="Rectangle 27">
              <a:extLst>
                <a:ext uri="{FF2B5EF4-FFF2-40B4-BE49-F238E27FC236}">
                  <a16:creationId xmlns:a16="http://schemas.microsoft.com/office/drawing/2014/main" id="{D64DFCAC-D10E-445C-BB7A-152E74C654E7}"/>
                </a:ext>
              </a:extLst>
            </p:cNvPr>
            <p:cNvSpPr/>
            <p:nvPr/>
          </p:nvSpPr>
          <p:spPr>
            <a:xfrm>
              <a:off x="4684524" y="4664140"/>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C89E23AA-CD4E-4F60-9E6E-D28BEDE429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4796" y="4495714"/>
              <a:ext cx="1587922" cy="990686"/>
            </a:xfrm>
            <a:prstGeom prst="rect">
              <a:avLst/>
            </a:prstGeom>
          </p:spPr>
        </p:pic>
        <p:sp>
          <p:nvSpPr>
            <p:cNvPr id="19" name="Rectangle 18">
              <a:extLst>
                <a:ext uri="{FF2B5EF4-FFF2-40B4-BE49-F238E27FC236}">
                  <a16:creationId xmlns:a16="http://schemas.microsoft.com/office/drawing/2014/main" id="{D9EDDED5-011A-4936-9836-250395D650B0}"/>
                </a:ext>
              </a:extLst>
            </p:cNvPr>
            <p:cNvSpPr/>
            <p:nvPr/>
          </p:nvSpPr>
          <p:spPr>
            <a:xfrm>
              <a:off x="4684524" y="5386279"/>
              <a:ext cx="1744150" cy="710552"/>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Big Jubilee Lunch</a:t>
              </a:r>
            </a:p>
          </p:txBody>
        </p:sp>
      </p:grpSp>
      <p:grpSp>
        <p:nvGrpSpPr>
          <p:cNvPr id="51" name="Group 50">
            <a:extLst>
              <a:ext uri="{FF2B5EF4-FFF2-40B4-BE49-F238E27FC236}">
                <a16:creationId xmlns:a16="http://schemas.microsoft.com/office/drawing/2014/main" id="{1471B64B-C9E3-49C4-A823-BC419B288474}"/>
              </a:ext>
            </a:extLst>
          </p:cNvPr>
          <p:cNvGrpSpPr/>
          <p:nvPr/>
        </p:nvGrpSpPr>
        <p:grpSpPr>
          <a:xfrm>
            <a:off x="2724849" y="4603329"/>
            <a:ext cx="1744150" cy="1501732"/>
            <a:chOff x="2724849" y="4603329"/>
            <a:chExt cx="1744150" cy="1501732"/>
          </a:xfrm>
        </p:grpSpPr>
        <p:sp>
          <p:nvSpPr>
            <p:cNvPr id="27" name="Rectangle 26">
              <a:extLst>
                <a:ext uri="{FF2B5EF4-FFF2-40B4-BE49-F238E27FC236}">
                  <a16:creationId xmlns:a16="http://schemas.microsoft.com/office/drawing/2014/main" id="{C6BC3C0A-D395-4333-82C7-5467B72674AD}"/>
                </a:ext>
              </a:extLst>
            </p:cNvPr>
            <p:cNvSpPr/>
            <p:nvPr/>
          </p:nvSpPr>
          <p:spPr>
            <a:xfrm>
              <a:off x="2724849" y="4664140"/>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1746D783-136F-4D38-A5B3-3470DACF2E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36156" y="4603329"/>
              <a:ext cx="1723322" cy="1218587"/>
            </a:xfrm>
            <a:prstGeom prst="rect">
              <a:avLst/>
            </a:prstGeom>
          </p:spPr>
        </p:pic>
        <p:sp>
          <p:nvSpPr>
            <p:cNvPr id="20" name="Rectangle 19">
              <a:extLst>
                <a:ext uri="{FF2B5EF4-FFF2-40B4-BE49-F238E27FC236}">
                  <a16:creationId xmlns:a16="http://schemas.microsoft.com/office/drawing/2014/main" id="{3F0DF4E8-4CD0-4877-BB1B-0A1B5B955237}"/>
                </a:ext>
              </a:extLst>
            </p:cNvPr>
            <p:cNvSpPr/>
            <p:nvPr/>
          </p:nvSpPr>
          <p:spPr>
            <a:xfrm>
              <a:off x="2724849" y="5386279"/>
              <a:ext cx="1734628" cy="710552"/>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Party at the Palace</a:t>
              </a:r>
            </a:p>
          </p:txBody>
        </p:sp>
      </p:grpSp>
      <p:grpSp>
        <p:nvGrpSpPr>
          <p:cNvPr id="53" name="Group 52">
            <a:extLst>
              <a:ext uri="{FF2B5EF4-FFF2-40B4-BE49-F238E27FC236}">
                <a16:creationId xmlns:a16="http://schemas.microsoft.com/office/drawing/2014/main" id="{02A7954E-9834-4F76-8B5A-AAC7ABAB8BA1}"/>
              </a:ext>
            </a:extLst>
          </p:cNvPr>
          <p:cNvGrpSpPr/>
          <p:nvPr/>
        </p:nvGrpSpPr>
        <p:grpSpPr>
          <a:xfrm>
            <a:off x="6644199" y="4664140"/>
            <a:ext cx="1744150" cy="1440921"/>
            <a:chOff x="6644199" y="4664140"/>
            <a:chExt cx="1744150" cy="1440921"/>
          </a:xfrm>
        </p:grpSpPr>
        <p:sp>
          <p:nvSpPr>
            <p:cNvPr id="29" name="Rectangle 28">
              <a:extLst>
                <a:ext uri="{FF2B5EF4-FFF2-40B4-BE49-F238E27FC236}">
                  <a16:creationId xmlns:a16="http://schemas.microsoft.com/office/drawing/2014/main" id="{F77903EC-E708-4D13-B29B-AA50A575F1C9}"/>
                </a:ext>
              </a:extLst>
            </p:cNvPr>
            <p:cNvSpPr/>
            <p:nvPr/>
          </p:nvSpPr>
          <p:spPr>
            <a:xfrm>
              <a:off x="6644199" y="4664140"/>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9835CF33-C552-45F4-BDA5-AD0FB57D7C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59571" y="4676840"/>
              <a:ext cx="1719255" cy="1215712"/>
            </a:xfrm>
            <a:prstGeom prst="rect">
              <a:avLst/>
            </a:prstGeom>
          </p:spPr>
        </p:pic>
        <p:sp>
          <p:nvSpPr>
            <p:cNvPr id="18" name="Rectangle 17">
              <a:extLst>
                <a:ext uri="{FF2B5EF4-FFF2-40B4-BE49-F238E27FC236}">
                  <a16:creationId xmlns:a16="http://schemas.microsoft.com/office/drawing/2014/main" id="{BCD116F3-2F4E-4F3E-8905-1D79942DA508}"/>
                </a:ext>
              </a:extLst>
            </p:cNvPr>
            <p:cNvSpPr/>
            <p:nvPr/>
          </p:nvSpPr>
          <p:spPr>
            <a:xfrm>
              <a:off x="6644199" y="5632500"/>
              <a:ext cx="1744150" cy="464331"/>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Jubilee Pageant</a:t>
              </a:r>
            </a:p>
          </p:txBody>
        </p:sp>
      </p:grpSp>
      <p:sp>
        <p:nvSpPr>
          <p:cNvPr id="44" name="Rectangle: Rounded Corners 43">
            <a:hlinkClick r:id="rId10" action="ppaction://hlinksldjump"/>
            <a:extLst>
              <a:ext uri="{FF2B5EF4-FFF2-40B4-BE49-F238E27FC236}">
                <a16:creationId xmlns:a16="http://schemas.microsoft.com/office/drawing/2014/main" id="{40838583-4CB7-4C27-98F7-ACC3E013CCEF}"/>
              </a:ext>
            </a:extLst>
          </p:cNvPr>
          <p:cNvSpPr/>
          <p:nvPr/>
        </p:nvSpPr>
        <p:spPr>
          <a:xfrm>
            <a:off x="7023551" y="620984"/>
            <a:ext cx="13716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Continue</a:t>
            </a:r>
          </a:p>
        </p:txBody>
      </p:sp>
      <p:sp>
        <p:nvSpPr>
          <p:cNvPr id="54" name="Rectangle 53">
            <a:hlinkClick r:id="rId11" action="ppaction://hlinksldjump"/>
            <a:extLst>
              <a:ext uri="{FF2B5EF4-FFF2-40B4-BE49-F238E27FC236}">
                <a16:creationId xmlns:a16="http://schemas.microsoft.com/office/drawing/2014/main" id="{529DFD2A-7539-4B06-93BF-7B41832D726D}"/>
              </a:ext>
            </a:extLst>
          </p:cNvPr>
          <p:cNvSpPr/>
          <p:nvPr/>
        </p:nvSpPr>
        <p:spPr>
          <a:xfrm>
            <a:off x="675480" y="2818015"/>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hlinkClick r:id="rId12" action="ppaction://hlinksldjump"/>
            <a:extLst>
              <a:ext uri="{FF2B5EF4-FFF2-40B4-BE49-F238E27FC236}">
                <a16:creationId xmlns:a16="http://schemas.microsoft.com/office/drawing/2014/main" id="{58A2EBD5-4AC3-4DCE-877D-74A09047810E}"/>
              </a:ext>
            </a:extLst>
          </p:cNvPr>
          <p:cNvSpPr/>
          <p:nvPr/>
        </p:nvSpPr>
        <p:spPr>
          <a:xfrm>
            <a:off x="2650457" y="2818015"/>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hlinkClick r:id="rId13" action="ppaction://hlinksldjump"/>
            <a:extLst>
              <a:ext uri="{FF2B5EF4-FFF2-40B4-BE49-F238E27FC236}">
                <a16:creationId xmlns:a16="http://schemas.microsoft.com/office/drawing/2014/main" id="{1F302091-476C-4027-92B5-C126F0460BF9}"/>
              </a:ext>
            </a:extLst>
          </p:cNvPr>
          <p:cNvSpPr/>
          <p:nvPr/>
        </p:nvSpPr>
        <p:spPr>
          <a:xfrm>
            <a:off x="4613716" y="2818015"/>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hlinkClick r:id="rId14" action="ppaction://hlinksldjump"/>
            <a:extLst>
              <a:ext uri="{FF2B5EF4-FFF2-40B4-BE49-F238E27FC236}">
                <a16:creationId xmlns:a16="http://schemas.microsoft.com/office/drawing/2014/main" id="{EB3726BA-6799-4E79-90B2-B1067BA601F7}"/>
              </a:ext>
            </a:extLst>
          </p:cNvPr>
          <p:cNvSpPr/>
          <p:nvPr/>
        </p:nvSpPr>
        <p:spPr>
          <a:xfrm>
            <a:off x="6584618" y="2818015"/>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hlinkClick r:id="rId15" action="ppaction://hlinksldjump"/>
            <a:extLst>
              <a:ext uri="{FF2B5EF4-FFF2-40B4-BE49-F238E27FC236}">
                <a16:creationId xmlns:a16="http://schemas.microsoft.com/office/drawing/2014/main" id="{6D75312F-6B8E-47BA-B30F-8402CC50B2F2}"/>
              </a:ext>
            </a:extLst>
          </p:cNvPr>
          <p:cNvSpPr/>
          <p:nvPr/>
        </p:nvSpPr>
        <p:spPr>
          <a:xfrm>
            <a:off x="675480" y="4554339"/>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hlinkClick r:id="rId16" action="ppaction://hlinksldjump"/>
            <a:extLst>
              <a:ext uri="{FF2B5EF4-FFF2-40B4-BE49-F238E27FC236}">
                <a16:creationId xmlns:a16="http://schemas.microsoft.com/office/drawing/2014/main" id="{835C89B4-8CF6-4F18-BD8E-40361833E9DD}"/>
              </a:ext>
            </a:extLst>
          </p:cNvPr>
          <p:cNvSpPr/>
          <p:nvPr/>
        </p:nvSpPr>
        <p:spPr>
          <a:xfrm>
            <a:off x="2650457" y="4615771"/>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hlinkClick r:id="rId17" action="ppaction://hlinksldjump"/>
            <a:extLst>
              <a:ext uri="{FF2B5EF4-FFF2-40B4-BE49-F238E27FC236}">
                <a16:creationId xmlns:a16="http://schemas.microsoft.com/office/drawing/2014/main" id="{732B0937-5F83-4A24-97DB-6678D22F9D37}"/>
              </a:ext>
            </a:extLst>
          </p:cNvPr>
          <p:cNvSpPr/>
          <p:nvPr/>
        </p:nvSpPr>
        <p:spPr>
          <a:xfrm>
            <a:off x="4613716" y="4615771"/>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hlinkClick r:id="rId18" action="ppaction://hlinksldjump"/>
            <a:extLst>
              <a:ext uri="{FF2B5EF4-FFF2-40B4-BE49-F238E27FC236}">
                <a16:creationId xmlns:a16="http://schemas.microsoft.com/office/drawing/2014/main" id="{A202415D-3747-4C77-9DED-2BC67F890E03}"/>
              </a:ext>
            </a:extLst>
          </p:cNvPr>
          <p:cNvSpPr/>
          <p:nvPr/>
        </p:nvSpPr>
        <p:spPr>
          <a:xfrm>
            <a:off x="6584618" y="4603329"/>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05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37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475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525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575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6250"/>
                            </p:stCondLst>
                            <p:childTnLst>
                              <p:par>
                                <p:cTn id="25" presetID="10"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6750"/>
                            </p:stCondLst>
                            <p:childTnLst>
                              <p:par>
                                <p:cTn id="29" presetID="10"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7250"/>
                            </p:stCondLst>
                            <p:childTnLst>
                              <p:par>
                                <p:cTn id="33" presetID="10"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par>
                          <p:cTn id="36" fill="hold">
                            <p:stCondLst>
                              <p:cond delay="775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8250"/>
                            </p:stCondLst>
                            <p:childTnLst>
                              <p:par>
                                <p:cTn id="41" presetID="10"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E03E0EA1-9318-4BE6-8706-1AE3B123E4BE}"/>
              </a:ext>
            </a:extLst>
          </p:cNvPr>
          <p:cNvSpPr/>
          <p:nvPr/>
        </p:nvSpPr>
        <p:spPr>
          <a:xfrm>
            <a:off x="5305993" y="2385128"/>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65A7CCBC-7DFB-4CAB-B74A-11B2278CC471}"/>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457198" y="443210"/>
            <a:ext cx="8220075" cy="994306"/>
          </a:xfrm>
        </p:spPr>
        <p:txBody>
          <a:bodyPr/>
          <a:lstStyle/>
          <a:p>
            <a:r>
              <a:rPr lang="en-GB" sz="3600" dirty="0">
                <a:latin typeface="+mn-lt"/>
              </a:rPr>
              <a:t>The Platinum Pudding Competition</a:t>
            </a:r>
          </a:p>
        </p:txBody>
      </p:sp>
      <p:sp>
        <p:nvSpPr>
          <p:cNvPr id="5" name="Rectangle 4"/>
          <p:cNvSpPr/>
          <p:nvPr/>
        </p:nvSpPr>
        <p:spPr>
          <a:xfrm>
            <a:off x="834558" y="1806544"/>
            <a:ext cx="3436063" cy="4185761"/>
          </a:xfrm>
          <a:prstGeom prst="rect">
            <a:avLst/>
          </a:prstGeom>
        </p:spPr>
        <p:txBody>
          <a:bodyPr wrap="square" lIns="0" tIns="0" rIns="0" bIns="0">
            <a:spAutoFit/>
          </a:bodyPr>
          <a:lstStyle/>
          <a:p>
            <a:pPr>
              <a:spcAft>
                <a:spcPts val="1200"/>
              </a:spcAft>
            </a:pPr>
            <a:r>
              <a:rPr lang="en-GB" dirty="0"/>
              <a:t>The Platinum Pudding Competition is a nationwide competition to find a new pudding that will be dedicated to The Queen. </a:t>
            </a:r>
          </a:p>
          <a:p>
            <a:pPr>
              <a:spcAft>
                <a:spcPts val="1200"/>
              </a:spcAft>
            </a:pPr>
            <a:r>
              <a:rPr lang="en-GB" dirty="0"/>
              <a:t>People aged 8 and over can submit their recipe and finalists will be invited to create their pudding in front of a panel of judges. </a:t>
            </a:r>
          </a:p>
          <a:p>
            <a:pPr>
              <a:spcAft>
                <a:spcPts val="1200"/>
              </a:spcAft>
            </a:pPr>
            <a:r>
              <a:rPr lang="en-GB" dirty="0"/>
              <a:t>The winning recipe will be selected and be made available to the public to be enjoyed during the Jubilee celebrations.</a:t>
            </a:r>
          </a:p>
        </p:txBody>
      </p:sp>
      <p:pic>
        <p:nvPicPr>
          <p:cNvPr id="9" name="Picture 8">
            <a:extLst>
              <a:ext uri="{FF2B5EF4-FFF2-40B4-BE49-F238E27FC236}">
                <a16:creationId xmlns:a16="http://schemas.microsoft.com/office/drawing/2014/main" id="{DC04CE30-8FCA-455A-844D-8478B8777C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7669" y="2879026"/>
            <a:ext cx="3436075" cy="1880245"/>
          </a:xfrm>
          <a:prstGeom prst="rect">
            <a:avLst/>
          </a:prstGeom>
          <a:effectLst>
            <a:glow rad="63500">
              <a:srgbClr val="7868AC">
                <a:alpha val="40000"/>
              </a:srgbClr>
            </a:glow>
          </a:effectLst>
        </p:spPr>
      </p:pic>
      <p:sp>
        <p:nvSpPr>
          <p:cNvPr id="7" name="Rectangle: Rounded Corners 6">
            <a:hlinkClick r:id="rId3" action="ppaction://hlinksldjump"/>
            <a:extLst>
              <a:ext uri="{FF2B5EF4-FFF2-40B4-BE49-F238E27FC236}">
                <a16:creationId xmlns:a16="http://schemas.microsoft.com/office/drawing/2014/main" id="{C8D92900-C691-448D-9C09-6F3D33FB2286}"/>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54599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The Platinum Jubilee Beacons</a:t>
            </a:r>
          </a:p>
        </p:txBody>
      </p:sp>
      <p:sp>
        <p:nvSpPr>
          <p:cNvPr id="5" name="Rectangle 4"/>
          <p:cNvSpPr/>
          <p:nvPr/>
        </p:nvSpPr>
        <p:spPr>
          <a:xfrm>
            <a:off x="755649" y="1728652"/>
            <a:ext cx="4233733" cy="4339650"/>
          </a:xfrm>
          <a:prstGeom prst="rect">
            <a:avLst/>
          </a:prstGeom>
        </p:spPr>
        <p:txBody>
          <a:bodyPr wrap="square" lIns="0" tIns="0" rIns="0" bIns="0">
            <a:spAutoFit/>
          </a:bodyPr>
          <a:lstStyle/>
          <a:p>
            <a:pPr>
              <a:spcAft>
                <a:spcPts val="1200"/>
              </a:spcAft>
            </a:pPr>
            <a:r>
              <a:rPr lang="en-GB" dirty="0"/>
              <a:t>Lighting of beacons has been a tradition for previous Jubilees, royal weddings and coronations.</a:t>
            </a:r>
          </a:p>
          <a:p>
            <a:pPr>
              <a:spcAft>
                <a:spcPts val="1200"/>
              </a:spcAft>
            </a:pPr>
            <a:r>
              <a:rPr lang="en-GB" dirty="0"/>
              <a:t>For the Platinum Jubilee, Commonwealth beacons will be lit in the capital city of every country in the Commonwealth – there will be 54 in total!</a:t>
            </a:r>
          </a:p>
          <a:p>
            <a:pPr>
              <a:spcAft>
                <a:spcPts val="1200"/>
              </a:spcAft>
            </a:pPr>
            <a:r>
              <a:rPr lang="en-GB" dirty="0"/>
              <a:t>There will also be thousands of community beacons lit throughout the UK and its overseas territories by charities, communities and other groups.</a:t>
            </a:r>
          </a:p>
          <a:p>
            <a:pPr>
              <a:spcAft>
                <a:spcPts val="1200"/>
              </a:spcAft>
            </a:pPr>
            <a:r>
              <a:rPr lang="en-GB" dirty="0"/>
              <a:t>A special principal beacon will be lit in a special ceremony at Buckingham Palace on 2</a:t>
            </a:r>
            <a:r>
              <a:rPr lang="en-GB" baseline="30000" dirty="0"/>
              <a:t>nd</a:t>
            </a:r>
            <a:r>
              <a:rPr lang="en-GB" dirty="0"/>
              <a:t> June.</a:t>
            </a:r>
          </a:p>
        </p:txBody>
      </p:sp>
      <p:sp>
        <p:nvSpPr>
          <p:cNvPr id="8" name="Rectangle: Rounded Corners 7">
            <a:hlinkClick r:id="rId2" action="ppaction://hlinksldjump"/>
            <a:extLst>
              <a:ext uri="{FF2B5EF4-FFF2-40B4-BE49-F238E27FC236}">
                <a16:creationId xmlns:a16="http://schemas.microsoft.com/office/drawing/2014/main" id="{739AD893-73A3-4A8D-AF94-FB5D74ED941C}"/>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9" name="Oval 8">
            <a:extLst>
              <a:ext uri="{FF2B5EF4-FFF2-40B4-BE49-F238E27FC236}">
                <a16:creationId xmlns:a16="http://schemas.microsoft.com/office/drawing/2014/main" id="{0DE28D4E-9C06-4414-8BF5-E1FE54CCB59D}"/>
              </a:ext>
            </a:extLst>
          </p:cNvPr>
          <p:cNvSpPr/>
          <p:nvPr/>
        </p:nvSpPr>
        <p:spPr>
          <a:xfrm>
            <a:off x="5485612" y="2385128"/>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A01AAEE7-99B0-47CD-A3A2-910B895E4C0D}"/>
              </a:ext>
            </a:extLst>
          </p:cNvPr>
          <p:cNvCxnSpPr>
            <a:cxnSpLocks/>
          </p:cNvCxnSpPr>
          <p:nvPr/>
        </p:nvCxnSpPr>
        <p:spPr>
          <a:xfrm>
            <a:off x="5194260"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13AD010-18D4-40E3-A503-4BA812E747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0911" y="2119610"/>
            <a:ext cx="2487791" cy="3428999"/>
          </a:xfrm>
          <a:prstGeom prst="rect">
            <a:avLst/>
          </a:prstGeom>
        </p:spPr>
      </p:pic>
    </p:spTree>
    <p:extLst>
      <p:ext uri="{BB962C8B-B14F-4D97-AF65-F5344CB8AC3E}">
        <p14:creationId xmlns:p14="http://schemas.microsoft.com/office/powerpoint/2010/main" val="427358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BEFB64D-3E19-41C6-B92F-725BFE4DA430}"/>
              </a:ext>
            </a:extLst>
          </p:cNvPr>
          <p:cNvSpPr/>
          <p:nvPr/>
        </p:nvSpPr>
        <p:spPr>
          <a:xfrm>
            <a:off x="5338651" y="2662721"/>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16025337-AF9B-4946-9A77-84115E4701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0027" y="1681844"/>
            <a:ext cx="3645183" cy="4700290"/>
          </a:xfrm>
          <a:prstGeom prst="rect">
            <a:avLst/>
          </a:prstGeom>
        </p:spPr>
      </p:pic>
      <p:sp>
        <p:nvSpPr>
          <p:cNvPr id="21" name="Title 20"/>
          <p:cNvSpPr>
            <a:spLocks noGrp="1"/>
          </p:cNvSpPr>
          <p:nvPr>
            <p:ph type="title"/>
          </p:nvPr>
        </p:nvSpPr>
        <p:spPr>
          <a:xfrm>
            <a:off x="457198" y="443209"/>
            <a:ext cx="8220075" cy="1097371"/>
          </a:xfrm>
        </p:spPr>
        <p:txBody>
          <a:bodyPr/>
          <a:lstStyle/>
          <a:p>
            <a:pPr algn="ctr"/>
            <a:r>
              <a:rPr lang="en-GB" sz="3600" dirty="0">
                <a:latin typeface="+mn-lt"/>
              </a:rPr>
              <a:t>The Queen’s Birthday Parade (Trooping the Colour)</a:t>
            </a:r>
          </a:p>
        </p:txBody>
      </p:sp>
      <p:sp>
        <p:nvSpPr>
          <p:cNvPr id="5" name="Rectangle 4"/>
          <p:cNvSpPr/>
          <p:nvPr/>
        </p:nvSpPr>
        <p:spPr>
          <a:xfrm>
            <a:off x="755650" y="1778271"/>
            <a:ext cx="3667621" cy="4462760"/>
          </a:xfrm>
          <a:prstGeom prst="rect">
            <a:avLst/>
          </a:prstGeom>
        </p:spPr>
        <p:txBody>
          <a:bodyPr wrap="square" lIns="0" tIns="0" rIns="0" bIns="0">
            <a:spAutoFit/>
          </a:bodyPr>
          <a:lstStyle/>
          <a:p>
            <a:pPr>
              <a:spcAft>
                <a:spcPts val="1200"/>
              </a:spcAft>
            </a:pPr>
            <a:r>
              <a:rPr lang="en-GB" dirty="0"/>
              <a:t>On 2</a:t>
            </a:r>
            <a:r>
              <a:rPr lang="en-GB" baseline="30000" dirty="0"/>
              <a:t>nd</a:t>
            </a:r>
            <a:r>
              <a:rPr lang="en-GB" dirty="0"/>
              <a:t> June, 1400 parading soldiers, 200 horses and 400 musicians will parade through parts of London to mark the Queen’s official birthday. </a:t>
            </a:r>
          </a:p>
          <a:p>
            <a:pPr>
              <a:spcAft>
                <a:spcPts val="1200"/>
              </a:spcAft>
            </a:pPr>
            <a:r>
              <a:rPr lang="en-GB" dirty="0"/>
              <a:t>The parade will begin at Buckingham Palace, travel down the Mall and end at Horse Guards Parade, with members of the Royal Family travelling in carriages.</a:t>
            </a:r>
          </a:p>
          <a:p>
            <a:pPr>
              <a:spcAft>
                <a:spcPts val="1200"/>
              </a:spcAft>
            </a:pPr>
            <a:r>
              <a:rPr lang="en-GB" dirty="0"/>
              <a:t>There will also be a fly-past by the Royal Air Force, which The Queen and members of the Royal Family will watch from the balcony of Buckingham Palace.</a:t>
            </a:r>
          </a:p>
        </p:txBody>
      </p:sp>
      <p:sp>
        <p:nvSpPr>
          <p:cNvPr id="8" name="Rectangle: Rounded Corners 7">
            <a:hlinkClick r:id="rId3" action="ppaction://hlinksldjump"/>
            <a:extLst>
              <a:ext uri="{FF2B5EF4-FFF2-40B4-BE49-F238E27FC236}">
                <a16:creationId xmlns:a16="http://schemas.microsoft.com/office/drawing/2014/main" id="{B719FC25-C4E4-457B-BC1E-18B7A45AC56C}"/>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cxnSp>
        <p:nvCxnSpPr>
          <p:cNvPr id="10" name="Straight Connector 9">
            <a:extLst>
              <a:ext uri="{FF2B5EF4-FFF2-40B4-BE49-F238E27FC236}">
                <a16:creationId xmlns:a16="http://schemas.microsoft.com/office/drawing/2014/main" id="{6D10E239-C93B-4929-8B87-F5687A8F9195}"/>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28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172E941-0C7D-4C4D-AFBC-E1A2A50C324E}"/>
              </a:ext>
            </a:extLst>
          </p:cNvPr>
          <p:cNvSpPr/>
          <p:nvPr/>
        </p:nvSpPr>
        <p:spPr>
          <a:xfrm>
            <a:off x="5049695" y="1920780"/>
            <a:ext cx="3338653" cy="3338653"/>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8F980F59-C387-4F4B-B4C4-5135F4231E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9778" y="2141592"/>
            <a:ext cx="3651363" cy="4273198"/>
          </a:xfrm>
          <a:prstGeom prst="rect">
            <a:avLst/>
          </a:prstGeom>
        </p:spPr>
      </p:pic>
      <p:sp>
        <p:nvSpPr>
          <p:cNvPr id="21" name="Title 20"/>
          <p:cNvSpPr>
            <a:spLocks noGrp="1"/>
          </p:cNvSpPr>
          <p:nvPr>
            <p:ph type="title"/>
          </p:nvPr>
        </p:nvSpPr>
        <p:spPr>
          <a:xfrm>
            <a:off x="457198" y="443210"/>
            <a:ext cx="8220075" cy="994306"/>
          </a:xfrm>
        </p:spPr>
        <p:txBody>
          <a:bodyPr/>
          <a:lstStyle/>
          <a:p>
            <a:r>
              <a:rPr lang="en-GB" sz="3600" dirty="0">
                <a:latin typeface="+mn-lt"/>
              </a:rPr>
              <a:t>Service of Thanksgiving</a:t>
            </a:r>
          </a:p>
        </p:txBody>
      </p:sp>
      <p:sp>
        <p:nvSpPr>
          <p:cNvPr id="5" name="Rectangle 4"/>
          <p:cNvSpPr/>
          <p:nvPr/>
        </p:nvSpPr>
        <p:spPr>
          <a:xfrm>
            <a:off x="755650" y="1680298"/>
            <a:ext cx="3667620" cy="2923877"/>
          </a:xfrm>
          <a:prstGeom prst="rect">
            <a:avLst/>
          </a:prstGeom>
        </p:spPr>
        <p:txBody>
          <a:bodyPr wrap="square" lIns="0" tIns="0" rIns="0" bIns="0">
            <a:spAutoFit/>
          </a:bodyPr>
          <a:lstStyle/>
          <a:p>
            <a:pPr>
              <a:spcAft>
                <a:spcPts val="1200"/>
              </a:spcAft>
            </a:pPr>
            <a:r>
              <a:rPr lang="en-GB" dirty="0"/>
              <a:t>On Friday 3</a:t>
            </a:r>
            <a:r>
              <a:rPr lang="en-GB" baseline="30000" dirty="0"/>
              <a:t>rd</a:t>
            </a:r>
            <a:r>
              <a:rPr lang="en-GB" dirty="0"/>
              <a:t> June, a special service will be held giving thanks for The Queen’s 70 years of service.</a:t>
            </a:r>
          </a:p>
          <a:p>
            <a:pPr>
              <a:spcAft>
                <a:spcPts val="1200"/>
              </a:spcAft>
            </a:pPr>
            <a:r>
              <a:rPr lang="en-GB" dirty="0"/>
              <a:t>It will be held at St Paul’s Cathedral in London and will be attended by The Queen, members of the Royal Family and invited guests. It will also be broadcast on the television for members of the public to watch.</a:t>
            </a:r>
          </a:p>
        </p:txBody>
      </p:sp>
      <p:sp>
        <p:nvSpPr>
          <p:cNvPr id="8" name="Rectangle: Rounded Corners 7">
            <a:hlinkClick r:id="rId3" action="ppaction://hlinksldjump"/>
            <a:extLst>
              <a:ext uri="{FF2B5EF4-FFF2-40B4-BE49-F238E27FC236}">
                <a16:creationId xmlns:a16="http://schemas.microsoft.com/office/drawing/2014/main" id="{AC73EA49-DA6D-45D8-9BDB-471A1B37EB9E}"/>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cxnSp>
        <p:nvCxnSpPr>
          <p:cNvPr id="10" name="Straight Connector 9">
            <a:extLst>
              <a:ext uri="{FF2B5EF4-FFF2-40B4-BE49-F238E27FC236}">
                <a16:creationId xmlns:a16="http://schemas.microsoft.com/office/drawing/2014/main" id="{BCA0F8E5-1D53-428E-BD13-2670A6661344}"/>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82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6CC9827D-6001-4E8D-93DF-984C3CB5249C}" vid="{29074341-7B15-46AA-B8DD-4BD53A01E2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134</TotalTime>
  <Words>1051</Words>
  <Application>Microsoft Office PowerPoint</Application>
  <PresentationFormat>On-screen Show (4:3)</PresentationFormat>
  <Paragraphs>80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Twinkl</vt:lpstr>
      <vt:lpstr>Office Theme</vt:lpstr>
      <vt:lpstr>PowerPoint Presentation</vt:lpstr>
      <vt:lpstr>What Is the Queen’s Platinum Jubilee?</vt:lpstr>
      <vt:lpstr>The Queen’s Accession</vt:lpstr>
      <vt:lpstr>Key Events in the Queen’s Reign</vt:lpstr>
      <vt:lpstr>The Platinum Jubilee</vt:lpstr>
      <vt:lpstr>The Platinum Pudding Competition</vt:lpstr>
      <vt:lpstr>The Platinum Jubilee Beacons</vt:lpstr>
      <vt:lpstr>The Queen’s Birthday Parade (Trooping the Colour)</vt:lpstr>
      <vt:lpstr>Service of Thanksgiving</vt:lpstr>
      <vt:lpstr>The Epsom Derby</vt:lpstr>
      <vt:lpstr>The Platinum Party at the Palace</vt:lpstr>
      <vt:lpstr>The Big Jubilee Lunch</vt:lpstr>
      <vt:lpstr>The Platinum Jubilee Pageant</vt:lpstr>
      <vt:lpstr>How You Can Celebrate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Salt</dc:creator>
  <cp:lastModifiedBy>A.Breckon</cp:lastModifiedBy>
  <cp:revision>28</cp:revision>
  <dcterms:created xsi:type="dcterms:W3CDTF">2022-01-31T09:04:54Z</dcterms:created>
  <dcterms:modified xsi:type="dcterms:W3CDTF">2022-05-20T15:15:16Z</dcterms:modified>
</cp:coreProperties>
</file>