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81"/>
  </p:normalViewPr>
  <p:slideViewPr>
    <p:cSldViewPr snapToGrid="0" snapToObjects="1">
      <p:cViewPr varScale="1">
        <p:scale>
          <a:sx n="91" d="100"/>
          <a:sy n="91" d="100"/>
        </p:scale>
        <p:origin x="84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DE6C8-AB1D-4204-BC9C-3366B0BF0435}"/>
              </a:ext>
            </a:extLst>
          </p:cNvPr>
          <p:cNvSpPr>
            <a:spLocks noGrp="1"/>
          </p:cNvSpPr>
          <p:nvPr>
            <p:ph type="ctrTitle"/>
          </p:nvPr>
        </p:nvSpPr>
        <p:spPr>
          <a:xfrm>
            <a:off x="678426" y="889820"/>
            <a:ext cx="9989574" cy="3598606"/>
          </a:xfrm>
        </p:spPr>
        <p:txBody>
          <a:bodyPr anchor="t">
            <a:normAutofit/>
          </a:bodyPr>
          <a:lstStyle>
            <a:lvl1pPr algn="l">
              <a:defRPr sz="5400"/>
            </a:lvl1pPr>
          </a:lstStyle>
          <a:p>
            <a:r>
              <a:rPr lang="en-US" dirty="0"/>
              <a:t>Click to edit Master title style</a:t>
            </a:r>
          </a:p>
        </p:txBody>
      </p:sp>
      <p:sp>
        <p:nvSpPr>
          <p:cNvPr id="3" name="Subtitle 2">
            <a:extLst>
              <a:ext uri="{FF2B5EF4-FFF2-40B4-BE49-F238E27FC236}">
                <a16:creationId xmlns:a16="http://schemas.microsoft.com/office/drawing/2014/main" id="{7A7B9009-EE50-4EE5-B6EB-CD6EC83D3FA3}"/>
              </a:ext>
            </a:extLst>
          </p:cNvPr>
          <p:cNvSpPr>
            <a:spLocks noGrp="1"/>
          </p:cNvSpPr>
          <p:nvPr>
            <p:ph type="subTitle" idx="1"/>
          </p:nvPr>
        </p:nvSpPr>
        <p:spPr>
          <a:xfrm>
            <a:off x="678426" y="4488426"/>
            <a:ext cx="6991776" cy="1302774"/>
          </a:xfrm>
        </p:spPr>
        <p:txBody>
          <a:bodyPr anchor="b">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99C8667E-058A-436F-B8EA-5B3A99D43D09}"/>
              </a:ext>
            </a:extLst>
          </p:cNvPr>
          <p:cNvSpPr>
            <a:spLocks noGrp="1"/>
          </p:cNvSpPr>
          <p:nvPr>
            <p:ph type="dt" sz="half" idx="10"/>
          </p:nvPr>
        </p:nvSpPr>
        <p:spPr/>
        <p:txBody>
          <a:bodyPr/>
          <a:lstStyle/>
          <a:p>
            <a:fld id="{2F3E8B1C-86EF-43CF-8304-249481088644}" type="datetimeFigureOut">
              <a:rPr lang="en-US" smtClean="0"/>
              <a:t>2/5/21</a:t>
            </a:fld>
            <a:endParaRPr lang="en-US"/>
          </a:p>
        </p:txBody>
      </p:sp>
      <p:sp>
        <p:nvSpPr>
          <p:cNvPr id="5" name="Footer Placeholder 4">
            <a:extLst>
              <a:ext uri="{FF2B5EF4-FFF2-40B4-BE49-F238E27FC236}">
                <a16:creationId xmlns:a16="http://schemas.microsoft.com/office/drawing/2014/main" id="{52680305-1AD7-482D-BFFD-6CDB83AB39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5762A1-52E9-402D-B65E-DF193E44CE83}"/>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4072388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359C1-C098-4BF4-A55D-782F4E606B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D343C7E-1E8B-4D38-9B81-1AA2A8978E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A70B00-53AE-4D3F-91BE-A8D789ED9864}"/>
              </a:ext>
            </a:extLst>
          </p:cNvPr>
          <p:cNvSpPr>
            <a:spLocks noGrp="1"/>
          </p:cNvSpPr>
          <p:nvPr>
            <p:ph type="dt" sz="half" idx="10"/>
          </p:nvPr>
        </p:nvSpPr>
        <p:spPr/>
        <p:txBody>
          <a:bodyPr/>
          <a:lstStyle/>
          <a:p>
            <a:fld id="{2F3E8B1C-86EF-43CF-8304-249481088644}" type="datetimeFigureOut">
              <a:rPr lang="en-US" smtClean="0"/>
              <a:t>2/5/21</a:t>
            </a:fld>
            <a:endParaRPr lang="en-US"/>
          </a:p>
        </p:txBody>
      </p:sp>
      <p:sp>
        <p:nvSpPr>
          <p:cNvPr id="5" name="Footer Placeholder 4">
            <a:extLst>
              <a:ext uri="{FF2B5EF4-FFF2-40B4-BE49-F238E27FC236}">
                <a16:creationId xmlns:a16="http://schemas.microsoft.com/office/drawing/2014/main" id="{06647FC7-8124-4F70-A849-B6BCC5189C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7CEBE4-50DC-47DB-B699-CCC024336C9F}"/>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37438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418279-D3B8-4C6A-AB74-9DE377771270}"/>
              </a:ext>
            </a:extLst>
          </p:cNvPr>
          <p:cNvSpPr>
            <a:spLocks noGrp="1"/>
          </p:cNvSpPr>
          <p:nvPr>
            <p:ph type="title" orient="vert"/>
          </p:nvPr>
        </p:nvSpPr>
        <p:spPr>
          <a:xfrm>
            <a:off x="9242322" y="997974"/>
            <a:ext cx="2349043" cy="4984956"/>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E28F733C-9309-4197-BACA-207CDC8935C9}"/>
              </a:ext>
            </a:extLst>
          </p:cNvPr>
          <p:cNvSpPr>
            <a:spLocks noGrp="1"/>
          </p:cNvSpPr>
          <p:nvPr>
            <p:ph type="body" orient="vert" idx="1"/>
          </p:nvPr>
        </p:nvSpPr>
        <p:spPr>
          <a:xfrm>
            <a:off x="838200" y="997973"/>
            <a:ext cx="8404122" cy="498495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6ACD4D0-5BE6-412D-B08B-5DFFD593513E}"/>
              </a:ext>
            </a:extLst>
          </p:cNvPr>
          <p:cNvSpPr>
            <a:spLocks noGrp="1"/>
          </p:cNvSpPr>
          <p:nvPr>
            <p:ph type="dt" sz="half" idx="10"/>
          </p:nvPr>
        </p:nvSpPr>
        <p:spPr/>
        <p:txBody>
          <a:bodyPr/>
          <a:lstStyle/>
          <a:p>
            <a:fld id="{2F3E8B1C-86EF-43CF-8304-249481088644}" type="datetimeFigureOut">
              <a:rPr lang="en-US" smtClean="0"/>
              <a:t>2/5/21</a:t>
            </a:fld>
            <a:endParaRPr lang="en-US"/>
          </a:p>
        </p:txBody>
      </p:sp>
      <p:sp>
        <p:nvSpPr>
          <p:cNvPr id="5" name="Footer Placeholder 4">
            <a:extLst>
              <a:ext uri="{FF2B5EF4-FFF2-40B4-BE49-F238E27FC236}">
                <a16:creationId xmlns:a16="http://schemas.microsoft.com/office/drawing/2014/main" id="{55021651-B786-4A39-A10F-F5231D0A2C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504D2D-9379-40DE-9F45-3004BE54F16B}"/>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82798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87CA6-BFD9-4CB1-8892-F6B062E8244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CDA8C3-9C0C-4E52-9A62-E4DB159E6B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C3EC35-E02F-41FF-9232-F90692A902FC}"/>
              </a:ext>
            </a:extLst>
          </p:cNvPr>
          <p:cNvSpPr>
            <a:spLocks noGrp="1"/>
          </p:cNvSpPr>
          <p:nvPr>
            <p:ph type="dt" sz="half" idx="10"/>
          </p:nvPr>
        </p:nvSpPr>
        <p:spPr/>
        <p:txBody>
          <a:bodyPr/>
          <a:lstStyle/>
          <a:p>
            <a:fld id="{2F3E8B1C-86EF-43CF-8304-249481088644}" type="datetimeFigureOut">
              <a:rPr lang="en-US" smtClean="0"/>
              <a:t>2/5/21</a:t>
            </a:fld>
            <a:endParaRPr lang="en-US"/>
          </a:p>
        </p:txBody>
      </p:sp>
      <p:sp>
        <p:nvSpPr>
          <p:cNvPr id="5" name="Footer Placeholder 4">
            <a:extLst>
              <a:ext uri="{FF2B5EF4-FFF2-40B4-BE49-F238E27FC236}">
                <a16:creationId xmlns:a16="http://schemas.microsoft.com/office/drawing/2014/main" id="{39D13D38-5DF1-443B-8A12-71E834FDC6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5E644A-4A37-4757-9809-5B035E2874E6}"/>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2216107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6578B-CD85-4BF1-A729-E8E8079B595F}"/>
              </a:ext>
            </a:extLst>
          </p:cNvPr>
          <p:cNvSpPr>
            <a:spLocks noGrp="1"/>
          </p:cNvSpPr>
          <p:nvPr>
            <p:ph type="title"/>
          </p:nvPr>
        </p:nvSpPr>
        <p:spPr>
          <a:xfrm>
            <a:off x="715383" y="1709738"/>
            <a:ext cx="10632067"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A58448C1-C13F-4826-8347-EEB00A6643D6}"/>
              </a:ext>
            </a:extLst>
          </p:cNvPr>
          <p:cNvSpPr>
            <a:spLocks noGrp="1"/>
          </p:cNvSpPr>
          <p:nvPr>
            <p:ph type="body" idx="1"/>
          </p:nvPr>
        </p:nvSpPr>
        <p:spPr>
          <a:xfrm>
            <a:off x="715383" y="4589463"/>
            <a:ext cx="10632067"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06546A-957F-4C4D-9744-1177AD258E10}"/>
              </a:ext>
            </a:extLst>
          </p:cNvPr>
          <p:cNvSpPr>
            <a:spLocks noGrp="1"/>
          </p:cNvSpPr>
          <p:nvPr>
            <p:ph type="dt" sz="half" idx="10"/>
          </p:nvPr>
        </p:nvSpPr>
        <p:spPr/>
        <p:txBody>
          <a:bodyPr/>
          <a:lstStyle/>
          <a:p>
            <a:fld id="{2F3E8B1C-86EF-43CF-8304-249481088644}" type="datetimeFigureOut">
              <a:rPr lang="en-US" smtClean="0"/>
              <a:t>2/5/21</a:t>
            </a:fld>
            <a:endParaRPr lang="en-US"/>
          </a:p>
        </p:txBody>
      </p:sp>
      <p:sp>
        <p:nvSpPr>
          <p:cNvPr id="5" name="Footer Placeholder 4">
            <a:extLst>
              <a:ext uri="{FF2B5EF4-FFF2-40B4-BE49-F238E27FC236}">
                <a16:creationId xmlns:a16="http://schemas.microsoft.com/office/drawing/2014/main" id="{B1DB149C-CC63-4E3A-A83D-EF637EB519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B94775-7982-41EC-B584-D51224D38F77}"/>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1559402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E4BD8-507D-48E4-A624-F16A741C3609}"/>
              </a:ext>
            </a:extLst>
          </p:cNvPr>
          <p:cNvSpPr>
            <a:spLocks noGrp="1"/>
          </p:cNvSpPr>
          <p:nvPr>
            <p:ph type="title"/>
          </p:nvPr>
        </p:nvSpPr>
        <p:spPr>
          <a:xfrm>
            <a:off x="700635" y="922096"/>
            <a:ext cx="10691265" cy="1127930"/>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810A07E4-3A39-457C-A059-7DFB6039D947}"/>
              </a:ext>
            </a:extLst>
          </p:cNvPr>
          <p:cNvSpPr>
            <a:spLocks noGrp="1"/>
          </p:cNvSpPr>
          <p:nvPr>
            <p:ph sz="half" idx="1"/>
          </p:nvPr>
        </p:nvSpPr>
        <p:spPr>
          <a:xfrm>
            <a:off x="715383" y="2128684"/>
            <a:ext cx="5304417" cy="384441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B141E17-47CE-4A78-B0FA-0E9786DA67C5}"/>
              </a:ext>
            </a:extLst>
          </p:cNvPr>
          <p:cNvSpPr>
            <a:spLocks noGrp="1"/>
          </p:cNvSpPr>
          <p:nvPr>
            <p:ph sz="half" idx="2"/>
          </p:nvPr>
        </p:nvSpPr>
        <p:spPr>
          <a:xfrm>
            <a:off x="6172200" y="2128684"/>
            <a:ext cx="5219700" cy="384441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89F02C13-D3ED-4044-9716-F29D79A184C9}"/>
              </a:ext>
            </a:extLst>
          </p:cNvPr>
          <p:cNvSpPr>
            <a:spLocks noGrp="1"/>
          </p:cNvSpPr>
          <p:nvPr>
            <p:ph type="dt" sz="half" idx="10"/>
          </p:nvPr>
        </p:nvSpPr>
        <p:spPr/>
        <p:txBody>
          <a:bodyPr/>
          <a:lstStyle/>
          <a:p>
            <a:fld id="{2F3E8B1C-86EF-43CF-8304-249481088644}" type="datetimeFigureOut">
              <a:rPr lang="en-US" smtClean="0"/>
              <a:t>2/5/21</a:t>
            </a:fld>
            <a:endParaRPr lang="en-US"/>
          </a:p>
        </p:txBody>
      </p:sp>
      <p:sp>
        <p:nvSpPr>
          <p:cNvPr id="6" name="Footer Placeholder 5">
            <a:extLst>
              <a:ext uri="{FF2B5EF4-FFF2-40B4-BE49-F238E27FC236}">
                <a16:creationId xmlns:a16="http://schemas.microsoft.com/office/drawing/2014/main" id="{8AF334AD-FB29-4355-B5CF-85E61B4F34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5AA154-790C-4774-9C21-8C543E733F26}"/>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1409620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7DD35-7673-4F88-86B0-634883B5E345}"/>
              </a:ext>
            </a:extLst>
          </p:cNvPr>
          <p:cNvSpPr>
            <a:spLocks noGrp="1"/>
          </p:cNvSpPr>
          <p:nvPr>
            <p:ph type="title"/>
          </p:nvPr>
        </p:nvSpPr>
        <p:spPr>
          <a:xfrm>
            <a:off x="685887" y="929148"/>
            <a:ext cx="10640005" cy="761540"/>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5EC820D7-3E0B-47C6-A583-C4C839C5AF03}"/>
              </a:ext>
            </a:extLst>
          </p:cNvPr>
          <p:cNvSpPr>
            <a:spLocks noGrp="1"/>
          </p:cNvSpPr>
          <p:nvPr>
            <p:ph type="body" idx="1"/>
          </p:nvPr>
        </p:nvSpPr>
        <p:spPr>
          <a:xfrm>
            <a:off x="715384" y="1681163"/>
            <a:ext cx="5282192"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6A839A7B-97D5-400F-B802-A0FF28FE9F15}"/>
              </a:ext>
            </a:extLst>
          </p:cNvPr>
          <p:cNvSpPr>
            <a:spLocks noGrp="1"/>
          </p:cNvSpPr>
          <p:nvPr>
            <p:ph sz="half" idx="2"/>
          </p:nvPr>
        </p:nvSpPr>
        <p:spPr>
          <a:xfrm>
            <a:off x="715384" y="2505075"/>
            <a:ext cx="5282192" cy="342377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C2E0ECA2-DBF1-4681-9DFA-93AFD1B371DB}"/>
              </a:ext>
            </a:extLst>
          </p:cNvPr>
          <p:cNvSpPr>
            <a:spLocks noGrp="1"/>
          </p:cNvSpPr>
          <p:nvPr>
            <p:ph type="body" sz="quarter" idx="3"/>
          </p:nvPr>
        </p:nvSpPr>
        <p:spPr>
          <a:xfrm>
            <a:off x="6172200" y="1681163"/>
            <a:ext cx="5183188"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390EBBBB-517F-4ED7-9E51-CF0F7590B4D4}"/>
              </a:ext>
            </a:extLst>
          </p:cNvPr>
          <p:cNvSpPr>
            <a:spLocks noGrp="1"/>
          </p:cNvSpPr>
          <p:nvPr>
            <p:ph sz="quarter" idx="4"/>
          </p:nvPr>
        </p:nvSpPr>
        <p:spPr>
          <a:xfrm>
            <a:off x="6172200" y="2505075"/>
            <a:ext cx="5183188" cy="34237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511B5C7-1E37-478F-B4B0-C7202FFE41B9}"/>
              </a:ext>
            </a:extLst>
          </p:cNvPr>
          <p:cNvSpPr>
            <a:spLocks noGrp="1"/>
          </p:cNvSpPr>
          <p:nvPr>
            <p:ph type="dt" sz="half" idx="10"/>
          </p:nvPr>
        </p:nvSpPr>
        <p:spPr/>
        <p:txBody>
          <a:bodyPr/>
          <a:lstStyle/>
          <a:p>
            <a:fld id="{2F3E8B1C-86EF-43CF-8304-249481088644}" type="datetimeFigureOut">
              <a:rPr lang="en-US" smtClean="0"/>
              <a:t>2/5/21</a:t>
            </a:fld>
            <a:endParaRPr lang="en-US"/>
          </a:p>
        </p:txBody>
      </p:sp>
      <p:sp>
        <p:nvSpPr>
          <p:cNvPr id="8" name="Footer Placeholder 7">
            <a:extLst>
              <a:ext uri="{FF2B5EF4-FFF2-40B4-BE49-F238E27FC236}">
                <a16:creationId xmlns:a16="http://schemas.microsoft.com/office/drawing/2014/main" id="{9153F7EF-507C-4CB3-86C5-8B34FFFC1D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8E3DEA6-E4EB-4C2A-8B4F-55EC965B6219}"/>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14323310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32964-A933-4B98-A141-A4B316DAFA9F}"/>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5D684C9D-23DA-42B0-9DD3-7592F72E8DC9}"/>
              </a:ext>
            </a:extLst>
          </p:cNvPr>
          <p:cNvSpPr>
            <a:spLocks noGrp="1"/>
          </p:cNvSpPr>
          <p:nvPr>
            <p:ph type="dt" sz="half" idx="10"/>
          </p:nvPr>
        </p:nvSpPr>
        <p:spPr/>
        <p:txBody>
          <a:bodyPr/>
          <a:lstStyle/>
          <a:p>
            <a:fld id="{2F3E8B1C-86EF-43CF-8304-249481088644}" type="datetimeFigureOut">
              <a:rPr lang="en-US" smtClean="0"/>
              <a:t>2/5/21</a:t>
            </a:fld>
            <a:endParaRPr lang="en-US"/>
          </a:p>
        </p:txBody>
      </p:sp>
      <p:sp>
        <p:nvSpPr>
          <p:cNvPr id="4" name="Footer Placeholder 3">
            <a:extLst>
              <a:ext uri="{FF2B5EF4-FFF2-40B4-BE49-F238E27FC236}">
                <a16:creationId xmlns:a16="http://schemas.microsoft.com/office/drawing/2014/main" id="{68BF8F05-876F-49D8-AE30-5BB2A91ECD5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53D20DA-9260-4577-BB51-789570A243AF}"/>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1950796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2C1F24-E0A1-45A7-8EF5-92CD9799341C}"/>
              </a:ext>
            </a:extLst>
          </p:cNvPr>
          <p:cNvSpPr>
            <a:spLocks noGrp="1"/>
          </p:cNvSpPr>
          <p:nvPr>
            <p:ph type="dt" sz="half" idx="10"/>
          </p:nvPr>
        </p:nvSpPr>
        <p:spPr/>
        <p:txBody>
          <a:bodyPr/>
          <a:lstStyle/>
          <a:p>
            <a:fld id="{2F3E8B1C-86EF-43CF-8304-249481088644}" type="datetimeFigureOut">
              <a:rPr lang="en-US" smtClean="0"/>
              <a:t>2/5/21</a:t>
            </a:fld>
            <a:endParaRPr lang="en-US"/>
          </a:p>
        </p:txBody>
      </p:sp>
      <p:sp>
        <p:nvSpPr>
          <p:cNvPr id="3" name="Footer Placeholder 2">
            <a:extLst>
              <a:ext uri="{FF2B5EF4-FFF2-40B4-BE49-F238E27FC236}">
                <a16:creationId xmlns:a16="http://schemas.microsoft.com/office/drawing/2014/main" id="{3E021C19-210E-46B0-9036-5D8AECC9260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A880FEF-487E-44DF-8615-DF2210419602}"/>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1080918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568EE-74C8-43A6-90BC-2DDD965CF64A}"/>
              </a:ext>
            </a:extLst>
          </p:cNvPr>
          <p:cNvSpPr>
            <a:spLocks noGrp="1"/>
          </p:cNvSpPr>
          <p:nvPr>
            <p:ph type="title"/>
          </p:nvPr>
        </p:nvSpPr>
        <p:spPr>
          <a:xfrm>
            <a:off x="678426" y="781665"/>
            <a:ext cx="4093599" cy="1223452"/>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971C35AC-CAE3-48CF-A3E4-A075C9FDD7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2D9D03EA-5FAD-4609-A2B8-624E426847E3}"/>
              </a:ext>
            </a:extLst>
          </p:cNvPr>
          <p:cNvSpPr>
            <a:spLocks noGrp="1"/>
          </p:cNvSpPr>
          <p:nvPr>
            <p:ph type="body" sz="half" idx="2"/>
          </p:nvPr>
        </p:nvSpPr>
        <p:spPr>
          <a:xfrm>
            <a:off x="688258" y="2315497"/>
            <a:ext cx="4093599" cy="35534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B58D2EA-2191-4216-B64D-067BDFE12375}"/>
              </a:ext>
            </a:extLst>
          </p:cNvPr>
          <p:cNvSpPr>
            <a:spLocks noGrp="1"/>
          </p:cNvSpPr>
          <p:nvPr>
            <p:ph type="dt" sz="half" idx="10"/>
          </p:nvPr>
        </p:nvSpPr>
        <p:spPr/>
        <p:txBody>
          <a:bodyPr/>
          <a:lstStyle/>
          <a:p>
            <a:fld id="{2F3E8B1C-86EF-43CF-8304-249481088644}" type="datetimeFigureOut">
              <a:rPr lang="en-US" smtClean="0"/>
              <a:t>2/5/21</a:t>
            </a:fld>
            <a:endParaRPr lang="en-US"/>
          </a:p>
        </p:txBody>
      </p:sp>
      <p:sp>
        <p:nvSpPr>
          <p:cNvPr id="6" name="Footer Placeholder 5">
            <a:extLst>
              <a:ext uri="{FF2B5EF4-FFF2-40B4-BE49-F238E27FC236}">
                <a16:creationId xmlns:a16="http://schemas.microsoft.com/office/drawing/2014/main" id="{78042128-DAB4-481C-BEE6-3523E8E88B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50E382-C500-4A4C-A7C6-43860383AB91}"/>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244523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FE98B-EACF-4251-A8AF-0D9EDD17C664}"/>
              </a:ext>
            </a:extLst>
          </p:cNvPr>
          <p:cNvSpPr>
            <a:spLocks noGrp="1"/>
          </p:cNvSpPr>
          <p:nvPr>
            <p:ph type="title"/>
          </p:nvPr>
        </p:nvSpPr>
        <p:spPr>
          <a:xfrm>
            <a:off x="683342" y="1066800"/>
            <a:ext cx="4103431" cy="1317523"/>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3905F473-761A-4002-AF70-9FF878D0139E}"/>
              </a:ext>
            </a:extLst>
          </p:cNvPr>
          <p:cNvSpPr>
            <a:spLocks noGrp="1"/>
          </p:cNvSpPr>
          <p:nvPr>
            <p:ph type="pic" idx="1"/>
          </p:nvPr>
        </p:nvSpPr>
        <p:spPr>
          <a:xfrm>
            <a:off x="5183188" y="1066800"/>
            <a:ext cx="6172200" cy="4794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FA0C2E6A-F834-4540-BB00-E13CB45DC362}"/>
              </a:ext>
            </a:extLst>
          </p:cNvPr>
          <p:cNvSpPr>
            <a:spLocks noGrp="1"/>
          </p:cNvSpPr>
          <p:nvPr>
            <p:ph type="body" sz="half" idx="2"/>
          </p:nvPr>
        </p:nvSpPr>
        <p:spPr>
          <a:xfrm>
            <a:off x="683342" y="2552700"/>
            <a:ext cx="4103431" cy="33162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0C38EAB-AD63-415C-B263-BA1D8FBE3CB0}"/>
              </a:ext>
            </a:extLst>
          </p:cNvPr>
          <p:cNvSpPr>
            <a:spLocks noGrp="1"/>
          </p:cNvSpPr>
          <p:nvPr>
            <p:ph type="dt" sz="half" idx="10"/>
          </p:nvPr>
        </p:nvSpPr>
        <p:spPr/>
        <p:txBody>
          <a:bodyPr/>
          <a:lstStyle/>
          <a:p>
            <a:fld id="{2F3E8B1C-86EF-43CF-8304-249481088644}" type="datetimeFigureOut">
              <a:rPr lang="en-US" smtClean="0"/>
              <a:t>2/5/21</a:t>
            </a:fld>
            <a:endParaRPr lang="en-US"/>
          </a:p>
        </p:txBody>
      </p:sp>
      <p:sp>
        <p:nvSpPr>
          <p:cNvPr id="6" name="Footer Placeholder 5">
            <a:extLst>
              <a:ext uri="{FF2B5EF4-FFF2-40B4-BE49-F238E27FC236}">
                <a16:creationId xmlns:a16="http://schemas.microsoft.com/office/drawing/2014/main" id="{422E5541-B6DE-45E8-BCFE-0DFC4F5740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B78D45-289B-46AF-8CB9-E6150BEA17ED}"/>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262583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A362AC-B59F-4AC7-B279-57DDD5336BCA}"/>
              </a:ext>
            </a:extLst>
          </p:cNvPr>
          <p:cNvSpPr>
            <a:spLocks noGrp="1"/>
          </p:cNvSpPr>
          <p:nvPr>
            <p:ph type="title"/>
          </p:nvPr>
        </p:nvSpPr>
        <p:spPr>
          <a:xfrm>
            <a:off x="700635" y="922096"/>
            <a:ext cx="10691265" cy="137103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0E6042DB-75BD-4EC1-B6D9-8A72EF940CAA}"/>
              </a:ext>
            </a:extLst>
          </p:cNvPr>
          <p:cNvSpPr>
            <a:spLocks noGrp="1"/>
          </p:cNvSpPr>
          <p:nvPr>
            <p:ph type="body" idx="1"/>
          </p:nvPr>
        </p:nvSpPr>
        <p:spPr>
          <a:xfrm>
            <a:off x="700635" y="2293126"/>
            <a:ext cx="10691265" cy="363608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1DD1378-7C96-4079-B44C-3D86B4657596}"/>
              </a:ext>
            </a:extLst>
          </p:cNvPr>
          <p:cNvSpPr>
            <a:spLocks noGrp="1"/>
          </p:cNvSpPr>
          <p:nvPr>
            <p:ph type="dt" sz="half" idx="2"/>
          </p:nvPr>
        </p:nvSpPr>
        <p:spPr>
          <a:xfrm>
            <a:off x="8369448" y="6356350"/>
            <a:ext cx="2592594" cy="365125"/>
          </a:xfrm>
          <a:prstGeom prst="rect">
            <a:avLst/>
          </a:prstGeom>
        </p:spPr>
        <p:txBody>
          <a:bodyPr vert="horz" lIns="91440" tIns="45720" rIns="91440" bIns="45720" rtlCol="0" anchor="ctr"/>
          <a:lstStyle>
            <a:lvl1pPr algn="r">
              <a:defRPr sz="1050">
                <a:solidFill>
                  <a:schemeClr val="tx1"/>
                </a:solidFill>
                <a:latin typeface="+mj-lt"/>
              </a:defRPr>
            </a:lvl1pPr>
          </a:lstStyle>
          <a:p>
            <a:fld id="{2F3E8B1C-86EF-43CF-8304-249481088644}" type="datetimeFigureOut">
              <a:rPr lang="en-US" smtClean="0"/>
              <a:pPr/>
              <a:t>2/5/21</a:t>
            </a:fld>
            <a:endParaRPr lang="en-US" dirty="0"/>
          </a:p>
        </p:txBody>
      </p:sp>
      <p:sp>
        <p:nvSpPr>
          <p:cNvPr id="5" name="Footer Placeholder 4">
            <a:extLst>
              <a:ext uri="{FF2B5EF4-FFF2-40B4-BE49-F238E27FC236}">
                <a16:creationId xmlns:a16="http://schemas.microsoft.com/office/drawing/2014/main" id="{D19B6B78-577F-43F5-BAEE-BF72484C9850}"/>
              </a:ext>
            </a:extLst>
          </p:cNvPr>
          <p:cNvSpPr>
            <a:spLocks noGrp="1"/>
          </p:cNvSpPr>
          <p:nvPr>
            <p:ph type="ftr" sz="quarter" idx="3"/>
          </p:nvPr>
        </p:nvSpPr>
        <p:spPr>
          <a:xfrm>
            <a:off x="715383" y="6356350"/>
            <a:ext cx="4539727" cy="365125"/>
          </a:xfrm>
          <a:prstGeom prst="rect">
            <a:avLst/>
          </a:prstGeom>
        </p:spPr>
        <p:txBody>
          <a:bodyPr vert="horz" lIns="91440" tIns="45720" rIns="91440" bIns="45720" rtlCol="0" anchor="ctr"/>
          <a:lstStyle>
            <a:lvl1pPr algn="l">
              <a:defRPr sz="1050">
                <a:solidFill>
                  <a:schemeClr val="tx1"/>
                </a:solidFill>
                <a:latin typeface="+mj-lt"/>
              </a:defRPr>
            </a:lvl1pPr>
          </a:lstStyle>
          <a:p>
            <a:endParaRPr lang="en-US" dirty="0"/>
          </a:p>
        </p:txBody>
      </p:sp>
      <p:sp>
        <p:nvSpPr>
          <p:cNvPr id="6" name="Slide Number Placeholder 5">
            <a:extLst>
              <a:ext uri="{FF2B5EF4-FFF2-40B4-BE49-F238E27FC236}">
                <a16:creationId xmlns:a16="http://schemas.microsoft.com/office/drawing/2014/main" id="{A8CC75B8-AF8F-4D8A-9B3D-D1951A64BADB}"/>
              </a:ext>
            </a:extLst>
          </p:cNvPr>
          <p:cNvSpPr>
            <a:spLocks noGrp="1"/>
          </p:cNvSpPr>
          <p:nvPr>
            <p:ph type="sldNum" sz="quarter" idx="4"/>
          </p:nvPr>
        </p:nvSpPr>
        <p:spPr>
          <a:xfrm>
            <a:off x="10919012" y="6356350"/>
            <a:ext cx="672354" cy="365125"/>
          </a:xfrm>
          <a:prstGeom prst="rect">
            <a:avLst/>
          </a:prstGeom>
        </p:spPr>
        <p:txBody>
          <a:bodyPr vert="horz" lIns="91440" tIns="45720" rIns="91440" bIns="45720" rtlCol="0" anchor="ctr"/>
          <a:lstStyle>
            <a:lvl1pPr algn="r">
              <a:defRPr sz="1800">
                <a:solidFill>
                  <a:schemeClr val="tx1"/>
                </a:solidFill>
              </a:defRPr>
            </a:lvl1pPr>
          </a:lstStyle>
          <a:p>
            <a:fld id="{C3DB2ADC-AF19-4574-8C10-79B5B04FCA27}" type="slidenum">
              <a:rPr lang="en-US" smtClean="0"/>
              <a:pPr/>
              <a:t>‹#›</a:t>
            </a:fld>
            <a:endParaRPr lang="en-US" dirty="0"/>
          </a:p>
        </p:txBody>
      </p:sp>
      <p:cxnSp>
        <p:nvCxnSpPr>
          <p:cNvPr id="7" name="Straight Connector 6">
            <a:extLst>
              <a:ext uri="{FF2B5EF4-FFF2-40B4-BE49-F238E27FC236}">
                <a16:creationId xmlns:a16="http://schemas.microsoft.com/office/drawing/2014/main" id="{F64F9B95-9045-48D2-B9F3-2927E98F54AA}"/>
              </a:ext>
            </a:extLst>
          </p:cNvPr>
          <p:cNvCxnSpPr>
            <a:cxnSpLocks/>
          </p:cNvCxnSpPr>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85AA86F-6A4D-4BCB-A045-D992CDC2959B}"/>
              </a:ext>
            </a:extLst>
          </p:cNvPr>
          <p:cNvCxnSpPr>
            <a:cxnSpLocks/>
          </p:cNvCxnSpPr>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5126643"/>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100000"/>
        </a:lnSpc>
        <a:spcBef>
          <a:spcPct val="0"/>
        </a:spcBef>
        <a:buNone/>
        <a:defRPr sz="4000" kern="1200" cap="all" spc="3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5CB65D0-496F-4797-A015-C85839E35D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132A41E7-5440-4137-9DF6-882FB323F111}"/>
              </a:ext>
            </a:extLst>
          </p:cNvPr>
          <p:cNvPicPr>
            <a:picLocks noChangeAspect="1"/>
          </p:cNvPicPr>
          <p:nvPr/>
        </p:nvPicPr>
        <p:blipFill rotWithShape="1">
          <a:blip r:embed="rId2"/>
          <a:srcRect t="15730"/>
          <a:stretch/>
        </p:blipFill>
        <p:spPr>
          <a:xfrm>
            <a:off x="1" y="10"/>
            <a:ext cx="12192000" cy="6857989"/>
          </a:xfrm>
          <a:prstGeom prst="rect">
            <a:avLst/>
          </a:prstGeom>
        </p:spPr>
      </p:pic>
      <p:sp>
        <p:nvSpPr>
          <p:cNvPr id="11" name="Rectangle 10">
            <a:extLst>
              <a:ext uri="{FF2B5EF4-FFF2-40B4-BE49-F238E27FC236}">
                <a16:creationId xmlns:a16="http://schemas.microsoft.com/office/drawing/2014/main" id="{95D2C779-8883-4E5F-A170-0F464918C1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307" y="990598"/>
            <a:ext cx="12188952" cy="4745182"/>
          </a:xfrm>
          <a:prstGeom prst="rect">
            <a:avLst/>
          </a:prstGeom>
          <a:gradFill>
            <a:gsLst>
              <a:gs pos="35000">
                <a:srgbClr val="000000">
                  <a:alpha val="41000"/>
                </a:srgbClr>
              </a:gs>
              <a:gs pos="0">
                <a:srgbClr val="000000">
                  <a:alpha val="0"/>
                </a:srgbClr>
              </a:gs>
              <a:gs pos="47744">
                <a:srgbClr val="000000">
                  <a:alpha val="51000"/>
                </a:srgbClr>
              </a:gs>
              <a:gs pos="70000">
                <a:srgbClr val="000000">
                  <a:alpha val="37000"/>
                </a:srgbClr>
              </a:gs>
              <a:gs pos="100000">
                <a:srgbClr val="000000">
                  <a:alpha val="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2A97F43-DB48-7A4B-9E16-04FC7E4ED2F9}"/>
              </a:ext>
            </a:extLst>
          </p:cNvPr>
          <p:cNvSpPr>
            <a:spLocks noGrp="1"/>
          </p:cNvSpPr>
          <p:nvPr>
            <p:ph type="ctrTitle"/>
          </p:nvPr>
        </p:nvSpPr>
        <p:spPr>
          <a:xfrm>
            <a:off x="1833541" y="990599"/>
            <a:ext cx="5619054" cy="4849091"/>
          </a:xfrm>
        </p:spPr>
        <p:txBody>
          <a:bodyPr anchor="ctr">
            <a:normAutofit/>
          </a:bodyPr>
          <a:lstStyle/>
          <a:p>
            <a:pPr algn="r"/>
            <a:br>
              <a:rPr lang="en-US" dirty="0">
                <a:solidFill>
                  <a:srgbClr val="FFFFFF"/>
                </a:solidFill>
              </a:rPr>
            </a:br>
            <a:r>
              <a:rPr lang="en-US" dirty="0" err="1">
                <a:solidFill>
                  <a:srgbClr val="FFFFFF"/>
                </a:solidFill>
              </a:rPr>
              <a:t>Covid</a:t>
            </a:r>
            <a:r>
              <a:rPr lang="en-US" dirty="0">
                <a:solidFill>
                  <a:srgbClr val="FFFFFF"/>
                </a:solidFill>
              </a:rPr>
              <a:t> ‘Catch Up’ Strategy</a:t>
            </a:r>
            <a:br>
              <a:rPr lang="en-US" dirty="0">
                <a:solidFill>
                  <a:srgbClr val="FFFFFF"/>
                </a:solidFill>
              </a:rPr>
            </a:br>
            <a:endParaRPr lang="en-US" dirty="0">
              <a:solidFill>
                <a:srgbClr val="FFFFFF"/>
              </a:solidFill>
            </a:endParaRPr>
          </a:p>
        </p:txBody>
      </p:sp>
      <p:sp>
        <p:nvSpPr>
          <p:cNvPr id="3" name="Subtitle 2">
            <a:extLst>
              <a:ext uri="{FF2B5EF4-FFF2-40B4-BE49-F238E27FC236}">
                <a16:creationId xmlns:a16="http://schemas.microsoft.com/office/drawing/2014/main" id="{C720FDBE-680D-5042-AC35-3F01BCA77D21}"/>
              </a:ext>
            </a:extLst>
          </p:cNvPr>
          <p:cNvSpPr>
            <a:spLocks noGrp="1"/>
          </p:cNvSpPr>
          <p:nvPr>
            <p:ph type="subTitle" idx="1"/>
          </p:nvPr>
        </p:nvSpPr>
        <p:spPr>
          <a:xfrm>
            <a:off x="8712865" y="1447799"/>
            <a:ext cx="2368905" cy="4076699"/>
          </a:xfrm>
        </p:spPr>
        <p:txBody>
          <a:bodyPr anchor="ctr">
            <a:normAutofit/>
          </a:bodyPr>
          <a:lstStyle/>
          <a:p>
            <a:r>
              <a:rPr lang="en-US">
                <a:solidFill>
                  <a:srgbClr val="FFFFFF"/>
                </a:solidFill>
              </a:rPr>
              <a:t>2020-2021</a:t>
            </a:r>
          </a:p>
        </p:txBody>
      </p:sp>
      <p:cxnSp>
        <p:nvCxnSpPr>
          <p:cNvPr id="13" name="Straight Connector 12">
            <a:extLst>
              <a:ext uri="{FF2B5EF4-FFF2-40B4-BE49-F238E27FC236}">
                <a16:creationId xmlns:a16="http://schemas.microsoft.com/office/drawing/2014/main" id="{BD96A694-258D-4418-A83C-B9BA72FD44B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115300" y="1780927"/>
            <a:ext cx="0" cy="3390901"/>
          </a:xfrm>
          <a:prstGeom prst="line">
            <a:avLst/>
          </a:prstGeom>
          <a:ln w="44450">
            <a:solidFill>
              <a:srgbClr val="FFFFFF"/>
            </a:solidFill>
          </a:ln>
          <a:effectLst>
            <a:outerShdw blurRad="50800" dist="38100" dir="2700000" sx="88000" sy="88000" algn="tl" rotWithShape="0">
              <a:prstClr val="black">
                <a:alpha val="26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5760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244CDFEA-13BD-3242-835D-64559E08C488}"/>
              </a:ext>
            </a:extLst>
          </p:cNvPr>
          <p:cNvGraphicFramePr>
            <a:graphicFrameLocks noGrp="1"/>
          </p:cNvGraphicFramePr>
          <p:nvPr>
            <p:extLst>
              <p:ext uri="{D42A27DB-BD31-4B8C-83A1-F6EECF244321}">
                <p14:modId xmlns:p14="http://schemas.microsoft.com/office/powerpoint/2010/main" val="168781585"/>
              </p:ext>
            </p:extLst>
          </p:nvPr>
        </p:nvGraphicFramePr>
        <p:xfrm>
          <a:off x="1031630" y="1164883"/>
          <a:ext cx="10128739" cy="3977640"/>
        </p:xfrm>
        <a:graphic>
          <a:graphicData uri="http://schemas.openxmlformats.org/drawingml/2006/table">
            <a:tbl>
              <a:tblPr firstRow="1" bandRow="1">
                <a:tableStyleId>{5C22544A-7EE6-4342-B048-85BDC9FD1C3A}</a:tableStyleId>
              </a:tblPr>
              <a:tblGrid>
                <a:gridCol w="2672862">
                  <a:extLst>
                    <a:ext uri="{9D8B030D-6E8A-4147-A177-3AD203B41FA5}">
                      <a16:colId xmlns:a16="http://schemas.microsoft.com/office/drawing/2014/main" val="1687448052"/>
                    </a:ext>
                  </a:extLst>
                </a:gridCol>
                <a:gridCol w="7455877">
                  <a:extLst>
                    <a:ext uri="{9D8B030D-6E8A-4147-A177-3AD203B41FA5}">
                      <a16:colId xmlns:a16="http://schemas.microsoft.com/office/drawing/2014/main" val="2160099067"/>
                    </a:ext>
                  </a:extLst>
                </a:gridCol>
              </a:tblGrid>
              <a:tr h="370840">
                <a:tc>
                  <a:txBody>
                    <a:bodyPr/>
                    <a:lstStyle/>
                    <a:p>
                      <a:r>
                        <a:rPr lang="en-US" dirty="0">
                          <a:latin typeface="Calibri" panose="020F0502020204030204" pitchFamily="34" charset="0"/>
                          <a:cs typeface="Calibri" panose="020F0502020204030204" pitchFamily="34" charset="0"/>
                        </a:rPr>
                        <a:t>School</a:t>
                      </a:r>
                    </a:p>
                  </a:txBody>
                  <a:tcPr/>
                </a:tc>
                <a:tc>
                  <a:txBody>
                    <a:bodyPr/>
                    <a:lstStyle/>
                    <a:p>
                      <a:r>
                        <a:rPr lang="en-US" dirty="0">
                          <a:latin typeface="Calibri" panose="020F0502020204030204" pitchFamily="34" charset="0"/>
                          <a:cs typeface="Calibri" panose="020F0502020204030204" pitchFamily="34" charset="0"/>
                        </a:rPr>
                        <a:t>Fountains </a:t>
                      </a:r>
                      <a:r>
                        <a:rPr lang="en-US" dirty="0" err="1">
                          <a:latin typeface="Calibri" panose="020F0502020204030204" pitchFamily="34" charset="0"/>
                          <a:cs typeface="Calibri" panose="020F0502020204030204" pitchFamily="34" charset="0"/>
                        </a:rPr>
                        <a:t>Cof</a:t>
                      </a:r>
                      <a:r>
                        <a:rPr lang="en-US" dirty="0">
                          <a:latin typeface="Calibri" panose="020F0502020204030204" pitchFamily="34" charset="0"/>
                          <a:cs typeface="Calibri" panose="020F0502020204030204" pitchFamily="34" charset="0"/>
                        </a:rPr>
                        <a:t> E Primary School</a:t>
                      </a:r>
                    </a:p>
                  </a:txBody>
                  <a:tcPr/>
                </a:tc>
                <a:extLst>
                  <a:ext uri="{0D108BD9-81ED-4DB2-BD59-A6C34878D82A}">
                    <a16:rowId xmlns:a16="http://schemas.microsoft.com/office/drawing/2014/main" val="3332910191"/>
                  </a:ext>
                </a:extLst>
              </a:tr>
              <a:tr h="370840">
                <a:tc>
                  <a:txBody>
                    <a:bodyPr/>
                    <a:lstStyle/>
                    <a:p>
                      <a:r>
                        <a:rPr lang="en-US" dirty="0">
                          <a:latin typeface="Calibri" panose="020F0502020204030204" pitchFamily="34" charset="0"/>
                          <a:cs typeface="Calibri" panose="020F0502020204030204" pitchFamily="34" charset="0"/>
                        </a:rPr>
                        <a:t>Total Number of pupils</a:t>
                      </a:r>
                    </a:p>
                  </a:txBody>
                  <a:tcPr/>
                </a:tc>
                <a:tc>
                  <a:txBody>
                    <a:bodyPr/>
                    <a:lstStyle/>
                    <a:p>
                      <a:r>
                        <a:rPr lang="en-US" dirty="0">
                          <a:latin typeface="Calibri" panose="020F0502020204030204" pitchFamily="34" charset="0"/>
                          <a:cs typeface="Calibri" panose="020F0502020204030204" pitchFamily="34" charset="0"/>
                        </a:rPr>
                        <a:t>100</a:t>
                      </a:r>
                    </a:p>
                  </a:txBody>
                  <a:tcPr/>
                </a:tc>
                <a:extLst>
                  <a:ext uri="{0D108BD9-81ED-4DB2-BD59-A6C34878D82A}">
                    <a16:rowId xmlns:a16="http://schemas.microsoft.com/office/drawing/2014/main" val="532550885"/>
                  </a:ext>
                </a:extLst>
              </a:tr>
              <a:tr h="370840">
                <a:tc>
                  <a:txBody>
                    <a:bodyPr/>
                    <a:lstStyle/>
                    <a:p>
                      <a:r>
                        <a:rPr lang="en-US" dirty="0">
                          <a:latin typeface="Calibri" panose="020F0502020204030204" pitchFamily="34" charset="0"/>
                          <a:cs typeface="Calibri" panose="020F0502020204030204" pitchFamily="34" charset="0"/>
                        </a:rPr>
                        <a:t>% Pupil Premium Children</a:t>
                      </a:r>
                    </a:p>
                  </a:txBody>
                  <a:tcPr/>
                </a:tc>
                <a:tc>
                  <a:txBody>
                    <a:bodyPr/>
                    <a:lstStyle/>
                    <a:p>
                      <a:r>
                        <a:rPr lang="en-US" dirty="0">
                          <a:latin typeface="Calibri" panose="020F0502020204030204" pitchFamily="34" charset="0"/>
                          <a:cs typeface="Calibri" panose="020F0502020204030204" pitchFamily="34" charset="0"/>
                        </a:rPr>
                        <a:t>5%</a:t>
                      </a:r>
                    </a:p>
                  </a:txBody>
                  <a:tcPr/>
                </a:tc>
                <a:extLst>
                  <a:ext uri="{0D108BD9-81ED-4DB2-BD59-A6C34878D82A}">
                    <a16:rowId xmlns:a16="http://schemas.microsoft.com/office/drawing/2014/main" val="3442649015"/>
                  </a:ext>
                </a:extLst>
              </a:tr>
              <a:tr h="370840">
                <a:tc>
                  <a:txBody>
                    <a:bodyPr/>
                    <a:lstStyle/>
                    <a:p>
                      <a:r>
                        <a:rPr lang="en-US" dirty="0">
                          <a:latin typeface="Calibri" panose="020F0502020204030204" pitchFamily="34" charset="0"/>
                          <a:cs typeface="Calibri" panose="020F0502020204030204" pitchFamily="34" charset="0"/>
                        </a:rPr>
                        <a:t>% SEND Children</a:t>
                      </a:r>
                    </a:p>
                  </a:txBody>
                  <a:tcPr/>
                </a:tc>
                <a:tc>
                  <a:txBody>
                    <a:bodyPr/>
                    <a:lstStyle/>
                    <a:p>
                      <a:r>
                        <a:rPr lang="en-US" dirty="0">
                          <a:latin typeface="Calibri" panose="020F0502020204030204" pitchFamily="34" charset="0"/>
                          <a:cs typeface="Calibri" panose="020F0502020204030204" pitchFamily="34" charset="0"/>
                        </a:rPr>
                        <a:t>8%</a:t>
                      </a:r>
                    </a:p>
                  </a:txBody>
                  <a:tcPr/>
                </a:tc>
                <a:extLst>
                  <a:ext uri="{0D108BD9-81ED-4DB2-BD59-A6C34878D82A}">
                    <a16:rowId xmlns:a16="http://schemas.microsoft.com/office/drawing/2014/main" val="2426836094"/>
                  </a:ext>
                </a:extLst>
              </a:tr>
              <a:tr h="370840">
                <a:tc>
                  <a:txBody>
                    <a:bodyPr/>
                    <a:lstStyle/>
                    <a:p>
                      <a:r>
                        <a:rPr lang="en-US" dirty="0">
                          <a:latin typeface="Calibri" panose="020F0502020204030204" pitchFamily="34" charset="0"/>
                          <a:cs typeface="Calibri" panose="020F0502020204030204" pitchFamily="34" charset="0"/>
                        </a:rPr>
                        <a:t>% EAL Children</a:t>
                      </a:r>
                    </a:p>
                  </a:txBody>
                  <a:tcPr/>
                </a:tc>
                <a:tc>
                  <a:txBody>
                    <a:bodyPr/>
                    <a:lstStyle/>
                    <a:p>
                      <a:r>
                        <a:rPr lang="en-US" dirty="0">
                          <a:latin typeface="Calibri" panose="020F0502020204030204" pitchFamily="34" charset="0"/>
                          <a:cs typeface="Calibri" panose="020F0502020204030204" pitchFamily="34" charset="0"/>
                        </a:rPr>
                        <a:t>1%</a:t>
                      </a:r>
                    </a:p>
                  </a:txBody>
                  <a:tcPr/>
                </a:tc>
                <a:extLst>
                  <a:ext uri="{0D108BD9-81ED-4DB2-BD59-A6C34878D82A}">
                    <a16:rowId xmlns:a16="http://schemas.microsoft.com/office/drawing/2014/main" val="2934384051"/>
                  </a:ext>
                </a:extLst>
              </a:tr>
              <a:tr h="370840">
                <a:tc>
                  <a:txBody>
                    <a:bodyPr/>
                    <a:lstStyle/>
                    <a:p>
                      <a:r>
                        <a:rPr lang="en-US" dirty="0">
                          <a:latin typeface="Calibri" panose="020F0502020204030204" pitchFamily="34" charset="0"/>
                          <a:cs typeface="Calibri" panose="020F0502020204030204" pitchFamily="34" charset="0"/>
                        </a:rPr>
                        <a:t>‘Catch Up’ allocation amount</a:t>
                      </a:r>
                    </a:p>
                  </a:txBody>
                  <a:tcPr/>
                </a:tc>
                <a:tc>
                  <a:txBody>
                    <a:bodyPr/>
                    <a:lstStyle/>
                    <a:p>
                      <a:r>
                        <a:rPr lang="en-US" dirty="0">
                          <a:latin typeface="Calibri" panose="020F0502020204030204" pitchFamily="34" charset="0"/>
                          <a:cs typeface="Calibri" panose="020F0502020204030204" pitchFamily="34" charset="0"/>
                        </a:rPr>
                        <a:t>£80 per child from FS2-Y6 =£8000</a:t>
                      </a:r>
                    </a:p>
                  </a:txBody>
                  <a:tcPr/>
                </a:tc>
                <a:extLst>
                  <a:ext uri="{0D108BD9-81ED-4DB2-BD59-A6C34878D82A}">
                    <a16:rowId xmlns:a16="http://schemas.microsoft.com/office/drawing/2014/main" val="3734377757"/>
                  </a:ext>
                </a:extLst>
              </a:tr>
              <a:tr h="370840">
                <a:tc>
                  <a:txBody>
                    <a:bodyPr/>
                    <a:lstStyle/>
                    <a:p>
                      <a:r>
                        <a:rPr lang="en-US" dirty="0">
                          <a:latin typeface="Calibri" panose="020F0502020204030204" pitchFamily="34" charset="0"/>
                          <a:cs typeface="Calibri" panose="020F0502020204030204" pitchFamily="34" charset="0"/>
                        </a:rPr>
                        <a:t>Date Written</a:t>
                      </a:r>
                    </a:p>
                  </a:txBody>
                  <a:tcPr/>
                </a:tc>
                <a:tc>
                  <a:txBody>
                    <a:bodyPr/>
                    <a:lstStyle/>
                    <a:p>
                      <a:r>
                        <a:rPr lang="en-US" dirty="0">
                          <a:latin typeface="Calibri" panose="020F0502020204030204" pitchFamily="34" charset="0"/>
                          <a:cs typeface="Calibri" panose="020F0502020204030204" pitchFamily="34" charset="0"/>
                        </a:rPr>
                        <a:t>Sept 2020</a:t>
                      </a:r>
                    </a:p>
                  </a:txBody>
                  <a:tcPr/>
                </a:tc>
                <a:extLst>
                  <a:ext uri="{0D108BD9-81ED-4DB2-BD59-A6C34878D82A}">
                    <a16:rowId xmlns:a16="http://schemas.microsoft.com/office/drawing/2014/main" val="1141081065"/>
                  </a:ext>
                </a:extLst>
              </a:tr>
              <a:tr h="370840">
                <a:tc>
                  <a:txBody>
                    <a:bodyPr/>
                    <a:lstStyle/>
                    <a:p>
                      <a:r>
                        <a:rPr lang="en-US" dirty="0">
                          <a:latin typeface="Calibri" panose="020F0502020204030204" pitchFamily="34" charset="0"/>
                          <a:cs typeface="Calibri" panose="020F0502020204030204" pitchFamily="34" charset="0"/>
                        </a:rPr>
                        <a:t>Review Date</a:t>
                      </a:r>
                    </a:p>
                  </a:txBody>
                  <a:tcPr/>
                </a:tc>
                <a:tc>
                  <a:txBody>
                    <a:bodyPr/>
                    <a:lstStyle/>
                    <a:p>
                      <a:r>
                        <a:rPr lang="en-US" dirty="0">
                          <a:latin typeface="Calibri" panose="020F0502020204030204" pitchFamily="34" charset="0"/>
                          <a:cs typeface="Calibri" panose="020F0502020204030204" pitchFamily="34" charset="0"/>
                        </a:rPr>
                        <a:t>Dec 2020/April 2021/July 2021</a:t>
                      </a:r>
                    </a:p>
                  </a:txBody>
                  <a:tcPr/>
                </a:tc>
                <a:extLst>
                  <a:ext uri="{0D108BD9-81ED-4DB2-BD59-A6C34878D82A}">
                    <a16:rowId xmlns:a16="http://schemas.microsoft.com/office/drawing/2014/main" val="1557513423"/>
                  </a:ext>
                </a:extLst>
              </a:tr>
              <a:tr h="370840">
                <a:tc>
                  <a:txBody>
                    <a:bodyPr/>
                    <a:lstStyle/>
                    <a:p>
                      <a:r>
                        <a:rPr lang="en-US" dirty="0">
                          <a:latin typeface="Calibri" panose="020F0502020204030204" pitchFamily="34" charset="0"/>
                          <a:cs typeface="Calibri" panose="020F0502020204030204" pitchFamily="34" charset="0"/>
                        </a:rPr>
                        <a:t>Written by</a:t>
                      </a:r>
                    </a:p>
                  </a:txBody>
                  <a:tcPr/>
                </a:tc>
                <a:tc>
                  <a:txBody>
                    <a:bodyPr/>
                    <a:lstStyle/>
                    <a:p>
                      <a:r>
                        <a:rPr lang="en-US" dirty="0">
                          <a:latin typeface="Calibri" panose="020F0502020204030204" pitchFamily="34" charset="0"/>
                          <a:cs typeface="Calibri" panose="020F0502020204030204" pitchFamily="34" charset="0"/>
                        </a:rPr>
                        <a:t>Pam Acheson</a:t>
                      </a:r>
                    </a:p>
                  </a:txBody>
                  <a:tcPr/>
                </a:tc>
                <a:extLst>
                  <a:ext uri="{0D108BD9-81ED-4DB2-BD59-A6C34878D82A}">
                    <a16:rowId xmlns:a16="http://schemas.microsoft.com/office/drawing/2014/main" val="3659821275"/>
                  </a:ext>
                </a:extLst>
              </a:tr>
              <a:tr h="370840">
                <a:tc>
                  <a:txBody>
                    <a:bodyPr/>
                    <a:lstStyle/>
                    <a:p>
                      <a:r>
                        <a:rPr lang="en-US" dirty="0">
                          <a:latin typeface="Calibri" panose="020F0502020204030204" pitchFamily="34" charset="0"/>
                          <a:cs typeface="Calibri" panose="020F0502020204030204" pitchFamily="34" charset="0"/>
                        </a:rPr>
                        <a:t>Chair of Governors</a:t>
                      </a:r>
                    </a:p>
                  </a:txBody>
                  <a:tcPr/>
                </a:tc>
                <a:tc>
                  <a:txBody>
                    <a:bodyPr/>
                    <a:lstStyle/>
                    <a:p>
                      <a:r>
                        <a:rPr lang="en-US" dirty="0">
                          <a:latin typeface="Calibri" panose="020F0502020204030204" pitchFamily="34" charset="0"/>
                          <a:cs typeface="Calibri" panose="020F0502020204030204" pitchFamily="34" charset="0"/>
                        </a:rPr>
                        <a:t>Rachel Bain</a:t>
                      </a:r>
                    </a:p>
                  </a:txBody>
                  <a:tcPr/>
                </a:tc>
                <a:extLst>
                  <a:ext uri="{0D108BD9-81ED-4DB2-BD59-A6C34878D82A}">
                    <a16:rowId xmlns:a16="http://schemas.microsoft.com/office/drawing/2014/main" val="1007267837"/>
                  </a:ext>
                </a:extLst>
              </a:tr>
            </a:tbl>
          </a:graphicData>
        </a:graphic>
      </p:graphicFrame>
    </p:spTree>
    <p:extLst>
      <p:ext uri="{BB962C8B-B14F-4D97-AF65-F5344CB8AC3E}">
        <p14:creationId xmlns:p14="http://schemas.microsoft.com/office/powerpoint/2010/main" val="1613819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756A7D3D-5A72-D448-BE87-A32FB08AF76C}"/>
              </a:ext>
            </a:extLst>
          </p:cNvPr>
          <p:cNvGraphicFramePr>
            <a:graphicFrameLocks noGrp="1"/>
          </p:cNvGraphicFramePr>
          <p:nvPr>
            <p:extLst>
              <p:ext uri="{D42A27DB-BD31-4B8C-83A1-F6EECF244321}">
                <p14:modId xmlns:p14="http://schemas.microsoft.com/office/powerpoint/2010/main" val="33847735"/>
              </p:ext>
            </p:extLst>
          </p:nvPr>
        </p:nvGraphicFramePr>
        <p:xfrm>
          <a:off x="675248" y="1268306"/>
          <a:ext cx="10846192" cy="1463040"/>
        </p:xfrm>
        <a:graphic>
          <a:graphicData uri="http://schemas.openxmlformats.org/drawingml/2006/table">
            <a:tbl>
              <a:tblPr firstRow="1" bandRow="1">
                <a:tableStyleId>{5C22544A-7EE6-4342-B048-85BDC9FD1C3A}</a:tableStyleId>
              </a:tblPr>
              <a:tblGrid>
                <a:gridCol w="5423096">
                  <a:extLst>
                    <a:ext uri="{9D8B030D-6E8A-4147-A177-3AD203B41FA5}">
                      <a16:colId xmlns:a16="http://schemas.microsoft.com/office/drawing/2014/main" val="788822100"/>
                    </a:ext>
                  </a:extLst>
                </a:gridCol>
                <a:gridCol w="5423096">
                  <a:extLst>
                    <a:ext uri="{9D8B030D-6E8A-4147-A177-3AD203B41FA5}">
                      <a16:colId xmlns:a16="http://schemas.microsoft.com/office/drawing/2014/main" val="319486330"/>
                    </a:ext>
                  </a:extLst>
                </a:gridCol>
              </a:tblGrid>
              <a:tr h="370840">
                <a:tc>
                  <a:txBody>
                    <a:bodyPr/>
                    <a:lstStyle/>
                    <a:p>
                      <a:r>
                        <a:rPr lang="en-US" dirty="0">
                          <a:latin typeface="Calibri" panose="020F0502020204030204" pitchFamily="34" charset="0"/>
                          <a:cs typeface="Calibri" panose="020F0502020204030204" pitchFamily="34" charset="0"/>
                        </a:rPr>
                        <a:t>Known impact of </a:t>
                      </a:r>
                      <a:r>
                        <a:rPr lang="en-US" dirty="0" err="1">
                          <a:latin typeface="Calibri" panose="020F0502020204030204" pitchFamily="34" charset="0"/>
                          <a:cs typeface="Calibri" panose="020F0502020204030204" pitchFamily="34" charset="0"/>
                        </a:rPr>
                        <a:t>Covid</a:t>
                      </a:r>
                      <a:r>
                        <a:rPr lang="en-US" dirty="0">
                          <a:latin typeface="Calibri" panose="020F0502020204030204" pitchFamily="34" charset="0"/>
                          <a:cs typeface="Calibri" panose="020F0502020204030204" pitchFamily="34" charset="0"/>
                        </a:rPr>
                        <a:t> School Closure</a:t>
                      </a:r>
                    </a:p>
                  </a:txBody>
                  <a:tcPr/>
                </a:tc>
                <a:tc>
                  <a:txBody>
                    <a:bodyPr/>
                    <a:lstStyle/>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Increased attainment gaps in reading, writing and </a:t>
                      </a:r>
                      <a:r>
                        <a:rPr lang="en-US" dirty="0" err="1">
                          <a:latin typeface="Calibri" panose="020F0502020204030204" pitchFamily="34" charset="0"/>
                          <a:cs typeface="Calibri" panose="020F0502020204030204" pitchFamily="34" charset="0"/>
                        </a:rPr>
                        <a:t>maths</a:t>
                      </a:r>
                      <a:r>
                        <a:rPr lang="en-US" dirty="0">
                          <a:latin typeface="Calibri" panose="020F0502020204030204" pitchFamily="34" charset="0"/>
                          <a:cs typeface="Calibri" panose="020F0502020204030204" pitchFamily="34" charset="0"/>
                        </a:rPr>
                        <a:t>.</a:t>
                      </a:r>
                    </a:p>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Social, emotional and mental health needs of children.</a:t>
                      </a:r>
                    </a:p>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Decrease in physical speed, strength and agility.</a:t>
                      </a:r>
                    </a:p>
                  </a:txBody>
                  <a:tcPr/>
                </a:tc>
                <a:extLst>
                  <a:ext uri="{0D108BD9-81ED-4DB2-BD59-A6C34878D82A}">
                    <a16:rowId xmlns:a16="http://schemas.microsoft.com/office/drawing/2014/main" val="3223260338"/>
                  </a:ext>
                </a:extLst>
              </a:tr>
            </a:tbl>
          </a:graphicData>
        </a:graphic>
      </p:graphicFrame>
      <p:graphicFrame>
        <p:nvGraphicFramePr>
          <p:cNvPr id="3" name="Table 3">
            <a:extLst>
              <a:ext uri="{FF2B5EF4-FFF2-40B4-BE49-F238E27FC236}">
                <a16:creationId xmlns:a16="http://schemas.microsoft.com/office/drawing/2014/main" id="{4A89CF2D-CA19-0249-939E-B88F08EB9843}"/>
              </a:ext>
            </a:extLst>
          </p:cNvPr>
          <p:cNvGraphicFramePr>
            <a:graphicFrameLocks noGrp="1"/>
          </p:cNvGraphicFramePr>
          <p:nvPr>
            <p:extLst>
              <p:ext uri="{D42A27DB-BD31-4B8C-83A1-F6EECF244321}">
                <p14:modId xmlns:p14="http://schemas.microsoft.com/office/powerpoint/2010/main" val="994711782"/>
              </p:ext>
            </p:extLst>
          </p:nvPr>
        </p:nvGraphicFramePr>
        <p:xfrm>
          <a:off x="2032000" y="2993814"/>
          <a:ext cx="8128000" cy="2865120"/>
        </p:xfrm>
        <a:graphic>
          <a:graphicData uri="http://schemas.openxmlformats.org/drawingml/2006/table">
            <a:tbl>
              <a:tblPr firstRow="1" bandRow="1">
                <a:tableStyleId>{5C22544A-7EE6-4342-B048-85BDC9FD1C3A}</a:tableStyleId>
              </a:tblPr>
              <a:tblGrid>
                <a:gridCol w="8128000">
                  <a:extLst>
                    <a:ext uri="{9D8B030D-6E8A-4147-A177-3AD203B41FA5}">
                      <a16:colId xmlns:a16="http://schemas.microsoft.com/office/drawing/2014/main" val="1544168220"/>
                    </a:ext>
                  </a:extLst>
                </a:gridCol>
              </a:tblGrid>
              <a:tr h="370840">
                <a:tc>
                  <a:txBody>
                    <a:bodyPr/>
                    <a:lstStyle/>
                    <a:p>
                      <a:pPr algn="ctr"/>
                      <a:r>
                        <a:rPr lang="en-US" dirty="0">
                          <a:latin typeface="Calibri" panose="020F0502020204030204" pitchFamily="34" charset="0"/>
                          <a:cs typeface="Calibri" panose="020F0502020204030204" pitchFamily="34" charset="0"/>
                        </a:rPr>
                        <a:t>Key Priorities</a:t>
                      </a:r>
                    </a:p>
                  </a:txBody>
                  <a:tcPr/>
                </a:tc>
                <a:extLst>
                  <a:ext uri="{0D108BD9-81ED-4DB2-BD59-A6C34878D82A}">
                    <a16:rowId xmlns:a16="http://schemas.microsoft.com/office/drawing/2014/main" val="189539419"/>
                  </a:ext>
                </a:extLst>
              </a:tr>
              <a:tr h="370840">
                <a:tc>
                  <a:txBody>
                    <a:bodyPr/>
                    <a:lstStyle/>
                    <a:p>
                      <a:pPr marL="342900" indent="-342900">
                        <a:buFont typeface="Arial" panose="020B0604020202020204" pitchFamily="34" charset="0"/>
                        <a:buChar char="•"/>
                      </a:pPr>
                      <a:r>
                        <a:rPr lang="en-US" dirty="0">
                          <a:latin typeface="Calibri" panose="020F0502020204030204" pitchFamily="34" charset="0"/>
                          <a:cs typeface="Calibri" panose="020F0502020204030204" pitchFamily="34" charset="0"/>
                        </a:rPr>
                        <a:t>Ensure all children are attending school regularly.</a:t>
                      </a:r>
                    </a:p>
                  </a:txBody>
                  <a:tcPr/>
                </a:tc>
                <a:extLst>
                  <a:ext uri="{0D108BD9-81ED-4DB2-BD59-A6C34878D82A}">
                    <a16:rowId xmlns:a16="http://schemas.microsoft.com/office/drawing/2014/main" val="2488201581"/>
                  </a:ext>
                </a:extLst>
              </a:tr>
              <a:tr h="370840">
                <a:tc>
                  <a:txBody>
                    <a:bodyPr/>
                    <a:lstStyle/>
                    <a:p>
                      <a:pPr marL="342900" indent="-342900">
                        <a:buFont typeface="Arial" panose="020B0604020202020204" pitchFamily="34" charset="0"/>
                        <a:buChar char="•"/>
                      </a:pPr>
                      <a:r>
                        <a:rPr lang="en-US" dirty="0">
                          <a:latin typeface="Calibri" panose="020F0502020204030204" pitchFamily="34" charset="0"/>
                          <a:cs typeface="Calibri" panose="020F0502020204030204" pitchFamily="34" charset="0"/>
                        </a:rPr>
                        <a:t>Ensure all children are emotionally supported when they return to school.</a:t>
                      </a:r>
                    </a:p>
                  </a:txBody>
                  <a:tcPr/>
                </a:tc>
                <a:extLst>
                  <a:ext uri="{0D108BD9-81ED-4DB2-BD59-A6C34878D82A}">
                    <a16:rowId xmlns:a16="http://schemas.microsoft.com/office/drawing/2014/main" val="3218023468"/>
                  </a:ext>
                </a:extLst>
              </a:tr>
              <a:tr h="370840">
                <a:tc>
                  <a:txBody>
                    <a:bodyPr/>
                    <a:lstStyle/>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Ensure consistent high-quality teaching and learning across the school.</a:t>
                      </a:r>
                    </a:p>
                  </a:txBody>
                  <a:tcPr/>
                </a:tc>
                <a:extLst>
                  <a:ext uri="{0D108BD9-81ED-4DB2-BD59-A6C34878D82A}">
                    <a16:rowId xmlns:a16="http://schemas.microsoft.com/office/drawing/2014/main" val="3347853589"/>
                  </a:ext>
                </a:extLst>
              </a:tr>
              <a:tr h="370840">
                <a:tc>
                  <a:txBody>
                    <a:bodyPr/>
                    <a:lstStyle/>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Ensure the identified children have access to necessary ‘catch up’ interventions</a:t>
                      </a:r>
                    </a:p>
                  </a:txBody>
                  <a:tcPr/>
                </a:tc>
                <a:extLst>
                  <a:ext uri="{0D108BD9-81ED-4DB2-BD59-A6C34878D82A}">
                    <a16:rowId xmlns:a16="http://schemas.microsoft.com/office/drawing/2014/main" val="3577711215"/>
                  </a:ext>
                </a:extLst>
              </a:tr>
              <a:tr h="370840">
                <a:tc>
                  <a:txBody>
                    <a:bodyPr/>
                    <a:lstStyle/>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Ensure all children have access to physical exercise</a:t>
                      </a:r>
                    </a:p>
                  </a:txBody>
                  <a:tcPr/>
                </a:tc>
                <a:extLst>
                  <a:ext uri="{0D108BD9-81ED-4DB2-BD59-A6C34878D82A}">
                    <a16:rowId xmlns:a16="http://schemas.microsoft.com/office/drawing/2014/main" val="2354996227"/>
                  </a:ext>
                </a:extLst>
              </a:tr>
              <a:tr h="370840">
                <a:tc>
                  <a:txBody>
                    <a:bodyPr/>
                    <a:lstStyle/>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Ensure all children’s home learning is supported to ensure they are keeping up with what is being taught in school.</a:t>
                      </a:r>
                    </a:p>
                  </a:txBody>
                  <a:tcPr/>
                </a:tc>
                <a:extLst>
                  <a:ext uri="{0D108BD9-81ED-4DB2-BD59-A6C34878D82A}">
                    <a16:rowId xmlns:a16="http://schemas.microsoft.com/office/drawing/2014/main" val="2796567073"/>
                  </a:ext>
                </a:extLst>
              </a:tr>
            </a:tbl>
          </a:graphicData>
        </a:graphic>
      </p:graphicFrame>
    </p:spTree>
    <p:extLst>
      <p:ext uri="{BB962C8B-B14F-4D97-AF65-F5344CB8AC3E}">
        <p14:creationId xmlns:p14="http://schemas.microsoft.com/office/powerpoint/2010/main" val="2784909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D0039872-3B46-E149-943E-9DE2ACD3A232}"/>
              </a:ext>
            </a:extLst>
          </p:cNvPr>
          <p:cNvGraphicFramePr>
            <a:graphicFrameLocks noGrp="1"/>
          </p:cNvGraphicFramePr>
          <p:nvPr>
            <p:extLst>
              <p:ext uri="{D42A27DB-BD31-4B8C-83A1-F6EECF244321}">
                <p14:modId xmlns:p14="http://schemas.microsoft.com/office/powerpoint/2010/main" val="3008520451"/>
              </p:ext>
            </p:extLst>
          </p:nvPr>
        </p:nvGraphicFramePr>
        <p:xfrm>
          <a:off x="834682" y="2054860"/>
          <a:ext cx="10522635" cy="2748280"/>
        </p:xfrm>
        <a:graphic>
          <a:graphicData uri="http://schemas.openxmlformats.org/drawingml/2006/table">
            <a:tbl>
              <a:tblPr firstRow="1" bandRow="1">
                <a:tableStyleId>{5C22544A-7EE6-4342-B048-85BDC9FD1C3A}</a:tableStyleId>
              </a:tblPr>
              <a:tblGrid>
                <a:gridCol w="3573194">
                  <a:extLst>
                    <a:ext uri="{9D8B030D-6E8A-4147-A177-3AD203B41FA5}">
                      <a16:colId xmlns:a16="http://schemas.microsoft.com/office/drawing/2014/main" val="2119939332"/>
                    </a:ext>
                  </a:extLst>
                </a:gridCol>
                <a:gridCol w="1392702">
                  <a:extLst>
                    <a:ext uri="{9D8B030D-6E8A-4147-A177-3AD203B41FA5}">
                      <a16:colId xmlns:a16="http://schemas.microsoft.com/office/drawing/2014/main" val="2325893144"/>
                    </a:ext>
                  </a:extLst>
                </a:gridCol>
                <a:gridCol w="1347685">
                  <a:extLst>
                    <a:ext uri="{9D8B030D-6E8A-4147-A177-3AD203B41FA5}">
                      <a16:colId xmlns:a16="http://schemas.microsoft.com/office/drawing/2014/main" val="3849878958"/>
                    </a:ext>
                  </a:extLst>
                </a:gridCol>
                <a:gridCol w="903146">
                  <a:extLst>
                    <a:ext uri="{9D8B030D-6E8A-4147-A177-3AD203B41FA5}">
                      <a16:colId xmlns:a16="http://schemas.microsoft.com/office/drawing/2014/main" val="2738135048"/>
                    </a:ext>
                  </a:extLst>
                </a:gridCol>
                <a:gridCol w="3305908">
                  <a:extLst>
                    <a:ext uri="{9D8B030D-6E8A-4147-A177-3AD203B41FA5}">
                      <a16:colId xmlns:a16="http://schemas.microsoft.com/office/drawing/2014/main" val="4116613955"/>
                    </a:ext>
                  </a:extLst>
                </a:gridCol>
              </a:tblGrid>
              <a:tr h="370840">
                <a:tc>
                  <a:txBody>
                    <a:bodyPr/>
                    <a:lstStyle/>
                    <a:p>
                      <a:r>
                        <a:rPr lang="en-US" dirty="0">
                          <a:latin typeface="Calibri" panose="020F0502020204030204" pitchFamily="34" charset="0"/>
                          <a:cs typeface="Calibri" panose="020F0502020204030204" pitchFamily="34" charset="0"/>
                        </a:rPr>
                        <a:t>Actions</a:t>
                      </a:r>
                    </a:p>
                  </a:txBody>
                  <a:tcPr/>
                </a:tc>
                <a:tc>
                  <a:txBody>
                    <a:bodyPr/>
                    <a:lstStyle/>
                    <a:p>
                      <a:r>
                        <a:rPr lang="en-US" dirty="0">
                          <a:latin typeface="Calibri" panose="020F0502020204030204" pitchFamily="34" charset="0"/>
                          <a:cs typeface="Calibri" panose="020F0502020204030204" pitchFamily="34" charset="0"/>
                        </a:rPr>
                        <a:t>By whom</a:t>
                      </a:r>
                    </a:p>
                  </a:txBody>
                  <a:tcPr/>
                </a:tc>
                <a:tc>
                  <a:txBody>
                    <a:bodyPr/>
                    <a:lstStyle/>
                    <a:p>
                      <a:r>
                        <a:rPr lang="en-US" dirty="0">
                          <a:latin typeface="Calibri" panose="020F0502020204030204" pitchFamily="34" charset="0"/>
                          <a:cs typeface="Calibri" panose="020F0502020204030204" pitchFamily="34" charset="0"/>
                        </a:rPr>
                        <a:t>By when</a:t>
                      </a:r>
                    </a:p>
                  </a:txBody>
                  <a:tcPr/>
                </a:tc>
                <a:tc>
                  <a:txBody>
                    <a:bodyPr/>
                    <a:lstStyle/>
                    <a:p>
                      <a:r>
                        <a:rPr lang="en-US" dirty="0">
                          <a:latin typeface="Calibri" panose="020F0502020204030204" pitchFamily="34" charset="0"/>
                          <a:cs typeface="Calibri" panose="020F0502020204030204" pitchFamily="34" charset="0"/>
                        </a:rPr>
                        <a:t>Costs</a:t>
                      </a:r>
                    </a:p>
                  </a:txBody>
                  <a:tcPr/>
                </a:tc>
                <a:tc>
                  <a:txBody>
                    <a:bodyPr/>
                    <a:lstStyle/>
                    <a:p>
                      <a:r>
                        <a:rPr lang="en-US" dirty="0">
                          <a:latin typeface="Calibri" panose="020F0502020204030204" pitchFamily="34" charset="0"/>
                          <a:cs typeface="Calibri" panose="020F0502020204030204" pitchFamily="34" charset="0"/>
                        </a:rPr>
                        <a:t>Success Criteria/Outcome</a:t>
                      </a:r>
                    </a:p>
                  </a:txBody>
                  <a:tcPr/>
                </a:tc>
                <a:extLst>
                  <a:ext uri="{0D108BD9-81ED-4DB2-BD59-A6C34878D82A}">
                    <a16:rowId xmlns:a16="http://schemas.microsoft.com/office/drawing/2014/main" val="3993416819"/>
                  </a:ext>
                </a:extLst>
              </a:tr>
              <a:tr h="370840">
                <a:tc>
                  <a:txBody>
                    <a:bodyPr/>
                    <a:lstStyle/>
                    <a:p>
                      <a:r>
                        <a:rPr lang="en-US" dirty="0">
                          <a:latin typeface="Calibri" panose="020F0502020204030204" pitchFamily="34" charset="0"/>
                          <a:cs typeface="Calibri" panose="020F0502020204030204" pitchFamily="34" charset="0"/>
                        </a:rPr>
                        <a:t>Monitor attendance daily and liaise with parents/</a:t>
                      </a:r>
                      <a:r>
                        <a:rPr lang="en-US" dirty="0" err="1">
                          <a:latin typeface="Calibri" panose="020F0502020204030204" pitchFamily="34" charset="0"/>
                          <a:cs typeface="Calibri" panose="020F0502020204030204" pitchFamily="34" charset="0"/>
                        </a:rPr>
                        <a:t>carers</a:t>
                      </a:r>
                      <a:endParaRPr lang="en-US" dirty="0">
                        <a:latin typeface="Calibri" panose="020F0502020204030204" pitchFamily="34" charset="0"/>
                        <a:cs typeface="Calibri" panose="020F0502020204030204" pitchFamily="34" charset="0"/>
                      </a:endParaRPr>
                    </a:p>
                  </a:txBody>
                  <a:tcPr/>
                </a:tc>
                <a:tc>
                  <a:txBody>
                    <a:bodyPr/>
                    <a:lstStyle/>
                    <a:p>
                      <a:pPr algn="ctr"/>
                      <a:r>
                        <a:rPr lang="en-US" dirty="0">
                          <a:latin typeface="Calibri" panose="020F0502020204030204" pitchFamily="34" charset="0"/>
                          <a:cs typeface="Calibri" panose="020F0502020204030204" pitchFamily="34" charset="0"/>
                        </a:rPr>
                        <a:t>Admin</a:t>
                      </a:r>
                    </a:p>
                  </a:txBody>
                  <a:tcPr/>
                </a:tc>
                <a:tc>
                  <a:txBody>
                    <a:bodyPr/>
                    <a:lstStyle/>
                    <a:p>
                      <a:pPr algn="ctr"/>
                      <a:r>
                        <a:rPr lang="en-US" dirty="0">
                          <a:latin typeface="Calibri" panose="020F0502020204030204" pitchFamily="34" charset="0"/>
                          <a:cs typeface="Calibri" panose="020F0502020204030204" pitchFamily="34" charset="0"/>
                        </a:rPr>
                        <a:t>Daily</a:t>
                      </a:r>
                    </a:p>
                  </a:txBody>
                  <a:tcPr/>
                </a:tc>
                <a:tc>
                  <a:txBody>
                    <a:bodyPr/>
                    <a:lstStyle/>
                    <a:p>
                      <a:pPr algn="ctr"/>
                      <a:r>
                        <a:rPr lang="en-US" dirty="0">
                          <a:latin typeface="Calibri" panose="020F0502020204030204" pitchFamily="34" charset="0"/>
                          <a:cs typeface="Calibri" panose="020F0502020204030204" pitchFamily="34" charset="0"/>
                        </a:rPr>
                        <a:t>NA</a:t>
                      </a:r>
                    </a:p>
                  </a:txBody>
                  <a:tcPr/>
                </a:tc>
                <a:tc>
                  <a:txBody>
                    <a:bodyPr/>
                    <a:lstStyle/>
                    <a:p>
                      <a:r>
                        <a:rPr lang="en-US" dirty="0">
                          <a:latin typeface="Calibri" panose="020F0502020204030204" pitchFamily="34" charset="0"/>
                          <a:cs typeface="Calibri" panose="020F0502020204030204" pitchFamily="34" charset="0"/>
                        </a:rPr>
                        <a:t>School attendance is at least 95% (not including </a:t>
                      </a:r>
                      <a:r>
                        <a:rPr lang="en-US" dirty="0" err="1">
                          <a:latin typeface="Calibri" panose="020F0502020204030204" pitchFamily="34" charset="0"/>
                          <a:cs typeface="Calibri" panose="020F0502020204030204" pitchFamily="34" charset="0"/>
                        </a:rPr>
                        <a:t>Covid</a:t>
                      </a:r>
                      <a:r>
                        <a:rPr lang="en-US" dirty="0">
                          <a:latin typeface="Calibri" panose="020F0502020204030204" pitchFamily="34" charset="0"/>
                          <a:cs typeface="Calibri" panose="020F0502020204030204" pitchFamily="34" charset="0"/>
                        </a:rPr>
                        <a:t> related absences)</a:t>
                      </a:r>
                    </a:p>
                  </a:txBody>
                  <a:tcPr/>
                </a:tc>
                <a:extLst>
                  <a:ext uri="{0D108BD9-81ED-4DB2-BD59-A6C34878D82A}">
                    <a16:rowId xmlns:a16="http://schemas.microsoft.com/office/drawing/2014/main" val="4037656364"/>
                  </a:ext>
                </a:extLst>
              </a:tr>
              <a:tr h="370840">
                <a:tc>
                  <a:txBody>
                    <a:bodyPr/>
                    <a:lstStyle/>
                    <a:p>
                      <a:r>
                        <a:rPr lang="en-US" dirty="0">
                          <a:latin typeface="Calibri" panose="020F0502020204030204" pitchFamily="34" charset="0"/>
                          <a:cs typeface="Calibri" panose="020F0502020204030204" pitchFamily="34" charset="0"/>
                        </a:rPr>
                        <a:t>Log </a:t>
                      </a:r>
                      <a:r>
                        <a:rPr lang="en-US" dirty="0" err="1">
                          <a:latin typeface="Calibri" panose="020F0502020204030204" pitchFamily="34" charset="0"/>
                          <a:cs typeface="Calibri" panose="020F0502020204030204" pitchFamily="34" charset="0"/>
                        </a:rPr>
                        <a:t>Covid</a:t>
                      </a:r>
                      <a:r>
                        <a:rPr lang="en-US" dirty="0">
                          <a:latin typeface="Calibri" panose="020F0502020204030204" pitchFamily="34" charset="0"/>
                          <a:cs typeface="Calibri" panose="020F0502020204030204" pitchFamily="34" charset="0"/>
                        </a:rPr>
                        <a:t> related absences on </a:t>
                      </a:r>
                      <a:r>
                        <a:rPr lang="en-US" dirty="0" err="1">
                          <a:latin typeface="Calibri" panose="020F0502020204030204" pitchFamily="34" charset="0"/>
                          <a:cs typeface="Calibri" panose="020F0502020204030204" pitchFamily="34" charset="0"/>
                        </a:rPr>
                        <a:t>Scholarpack</a:t>
                      </a:r>
                      <a:r>
                        <a:rPr lang="en-US" dirty="0">
                          <a:latin typeface="Calibri" panose="020F0502020204030204" pitchFamily="34" charset="0"/>
                          <a:cs typeface="Calibri" panose="020F0502020204030204" pitchFamily="34" charset="0"/>
                        </a:rPr>
                        <a:t> and track return to school dates</a:t>
                      </a:r>
                    </a:p>
                  </a:txBody>
                  <a:tcPr/>
                </a:tc>
                <a:tc>
                  <a:txBody>
                    <a:bodyPr/>
                    <a:lstStyle/>
                    <a:p>
                      <a:pPr algn="ctr"/>
                      <a:r>
                        <a:rPr lang="en-US" dirty="0">
                          <a:latin typeface="Calibri" panose="020F0502020204030204" pitchFamily="34" charset="0"/>
                          <a:cs typeface="Calibri" panose="020F0502020204030204" pitchFamily="34" charset="0"/>
                        </a:rPr>
                        <a:t>Admin</a:t>
                      </a:r>
                    </a:p>
                  </a:txBody>
                  <a:tcPr/>
                </a:tc>
                <a:tc>
                  <a:txBody>
                    <a:bodyPr/>
                    <a:lstStyle/>
                    <a:p>
                      <a:pPr algn="ctr"/>
                      <a:r>
                        <a:rPr lang="en-US" dirty="0">
                          <a:latin typeface="Calibri" panose="020F0502020204030204" pitchFamily="34" charset="0"/>
                          <a:cs typeface="Calibri" panose="020F0502020204030204" pitchFamily="34" charset="0"/>
                        </a:rPr>
                        <a:t>As required</a:t>
                      </a:r>
                    </a:p>
                  </a:txBody>
                  <a:tcPr/>
                </a:tc>
                <a:tc>
                  <a:txBody>
                    <a:bodyPr/>
                    <a:lstStyle/>
                    <a:p>
                      <a:pPr algn="ctr"/>
                      <a:r>
                        <a:rPr lang="en-US" dirty="0">
                          <a:latin typeface="Calibri" panose="020F0502020204030204" pitchFamily="34" charset="0"/>
                          <a:cs typeface="Calibri" panose="020F0502020204030204" pitchFamily="34" charset="0"/>
                        </a:rPr>
                        <a:t>NA</a:t>
                      </a:r>
                    </a:p>
                  </a:txBody>
                  <a:tcPr/>
                </a:tc>
                <a:tc>
                  <a:txBody>
                    <a:bodyPr/>
                    <a:lstStyle/>
                    <a:p>
                      <a:r>
                        <a:rPr lang="en-US" dirty="0">
                          <a:latin typeface="Calibri" panose="020F0502020204030204" pitchFamily="34" charset="0"/>
                          <a:cs typeface="Calibri" panose="020F0502020204030204" pitchFamily="34" charset="0"/>
                        </a:rPr>
                        <a:t>Up to date records relating to absences which are tracked so the school is aware of all cases and when children can return to school.</a:t>
                      </a:r>
                    </a:p>
                  </a:txBody>
                  <a:tcPr/>
                </a:tc>
                <a:extLst>
                  <a:ext uri="{0D108BD9-81ED-4DB2-BD59-A6C34878D82A}">
                    <a16:rowId xmlns:a16="http://schemas.microsoft.com/office/drawing/2014/main" val="1713929251"/>
                  </a:ext>
                </a:extLst>
              </a:tr>
            </a:tbl>
          </a:graphicData>
        </a:graphic>
      </p:graphicFrame>
      <p:sp>
        <p:nvSpPr>
          <p:cNvPr id="3" name="TextBox 2">
            <a:extLst>
              <a:ext uri="{FF2B5EF4-FFF2-40B4-BE49-F238E27FC236}">
                <a16:creationId xmlns:a16="http://schemas.microsoft.com/office/drawing/2014/main" id="{308ACE92-133A-DD4D-A46C-032BDBF391DB}"/>
              </a:ext>
            </a:extLst>
          </p:cNvPr>
          <p:cNvSpPr txBox="1"/>
          <p:nvPr/>
        </p:nvSpPr>
        <p:spPr>
          <a:xfrm>
            <a:off x="2921428" y="928468"/>
            <a:ext cx="5723939" cy="369332"/>
          </a:xfrm>
          <a:prstGeom prst="rect">
            <a:avLst/>
          </a:prstGeom>
          <a:noFill/>
        </p:spPr>
        <p:txBody>
          <a:bodyPr wrap="none" rtlCol="0">
            <a:spAutoFit/>
          </a:bodyPr>
          <a:lstStyle/>
          <a:p>
            <a:r>
              <a:rPr lang="en-US" dirty="0">
                <a:latin typeface="Calibri" panose="020F0502020204030204" pitchFamily="34" charset="0"/>
                <a:cs typeface="Calibri" panose="020F0502020204030204" pitchFamily="34" charset="0"/>
              </a:rPr>
              <a:t>Priority 1: Ensure all children are attending school regularly</a:t>
            </a:r>
          </a:p>
        </p:txBody>
      </p:sp>
    </p:spTree>
    <p:extLst>
      <p:ext uri="{BB962C8B-B14F-4D97-AF65-F5344CB8AC3E}">
        <p14:creationId xmlns:p14="http://schemas.microsoft.com/office/powerpoint/2010/main" val="1301123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96CEB29-5270-1946-91B3-496BBCE2D60B}"/>
              </a:ext>
            </a:extLst>
          </p:cNvPr>
          <p:cNvSpPr txBox="1"/>
          <p:nvPr/>
        </p:nvSpPr>
        <p:spPr>
          <a:xfrm>
            <a:off x="1831421" y="1139483"/>
            <a:ext cx="8288103" cy="369332"/>
          </a:xfrm>
          <a:prstGeom prst="rect">
            <a:avLst/>
          </a:prstGeom>
          <a:noFill/>
        </p:spPr>
        <p:txBody>
          <a:bodyPr wrap="none" rtlCol="0">
            <a:spAutoFit/>
          </a:bodyPr>
          <a:lstStyle/>
          <a:p>
            <a:r>
              <a:rPr lang="en-US" dirty="0">
                <a:latin typeface="Calibri" panose="020F0502020204030204" pitchFamily="34" charset="0"/>
                <a:cs typeface="Calibri" panose="020F0502020204030204" pitchFamily="34" charset="0"/>
              </a:rPr>
              <a:t>Priority 2: Ensure all children are emotionally supported when they return to school</a:t>
            </a:r>
          </a:p>
        </p:txBody>
      </p:sp>
      <p:graphicFrame>
        <p:nvGraphicFramePr>
          <p:cNvPr id="3" name="Table 2">
            <a:extLst>
              <a:ext uri="{FF2B5EF4-FFF2-40B4-BE49-F238E27FC236}">
                <a16:creationId xmlns:a16="http://schemas.microsoft.com/office/drawing/2014/main" id="{0D85CF12-02F2-534F-9AD1-E7602F36F014}"/>
              </a:ext>
            </a:extLst>
          </p:cNvPr>
          <p:cNvGraphicFramePr>
            <a:graphicFrameLocks noGrp="1"/>
          </p:cNvGraphicFramePr>
          <p:nvPr>
            <p:extLst>
              <p:ext uri="{D42A27DB-BD31-4B8C-83A1-F6EECF244321}">
                <p14:modId xmlns:p14="http://schemas.microsoft.com/office/powerpoint/2010/main" val="1075197611"/>
              </p:ext>
            </p:extLst>
          </p:nvPr>
        </p:nvGraphicFramePr>
        <p:xfrm>
          <a:off x="714156" y="1715575"/>
          <a:ext cx="10522635" cy="4241800"/>
        </p:xfrm>
        <a:graphic>
          <a:graphicData uri="http://schemas.openxmlformats.org/drawingml/2006/table">
            <a:tbl>
              <a:tblPr firstRow="1" bandRow="1">
                <a:tableStyleId>{5C22544A-7EE6-4342-B048-85BDC9FD1C3A}</a:tableStyleId>
              </a:tblPr>
              <a:tblGrid>
                <a:gridCol w="3573194">
                  <a:extLst>
                    <a:ext uri="{9D8B030D-6E8A-4147-A177-3AD203B41FA5}">
                      <a16:colId xmlns:a16="http://schemas.microsoft.com/office/drawing/2014/main" val="2013523183"/>
                    </a:ext>
                  </a:extLst>
                </a:gridCol>
                <a:gridCol w="1392702">
                  <a:extLst>
                    <a:ext uri="{9D8B030D-6E8A-4147-A177-3AD203B41FA5}">
                      <a16:colId xmlns:a16="http://schemas.microsoft.com/office/drawing/2014/main" val="3604984324"/>
                    </a:ext>
                  </a:extLst>
                </a:gridCol>
                <a:gridCol w="1347685">
                  <a:extLst>
                    <a:ext uri="{9D8B030D-6E8A-4147-A177-3AD203B41FA5}">
                      <a16:colId xmlns:a16="http://schemas.microsoft.com/office/drawing/2014/main" val="1731951640"/>
                    </a:ext>
                  </a:extLst>
                </a:gridCol>
                <a:gridCol w="903146">
                  <a:extLst>
                    <a:ext uri="{9D8B030D-6E8A-4147-A177-3AD203B41FA5}">
                      <a16:colId xmlns:a16="http://schemas.microsoft.com/office/drawing/2014/main" val="2514345777"/>
                    </a:ext>
                  </a:extLst>
                </a:gridCol>
                <a:gridCol w="3305908">
                  <a:extLst>
                    <a:ext uri="{9D8B030D-6E8A-4147-A177-3AD203B41FA5}">
                      <a16:colId xmlns:a16="http://schemas.microsoft.com/office/drawing/2014/main" val="3890258706"/>
                    </a:ext>
                  </a:extLst>
                </a:gridCol>
              </a:tblGrid>
              <a:tr h="370840">
                <a:tc>
                  <a:txBody>
                    <a:bodyPr/>
                    <a:lstStyle/>
                    <a:p>
                      <a:r>
                        <a:rPr lang="en-US" dirty="0">
                          <a:latin typeface="Calibri" panose="020F0502020204030204" pitchFamily="34" charset="0"/>
                          <a:cs typeface="Calibri" panose="020F0502020204030204" pitchFamily="34" charset="0"/>
                        </a:rPr>
                        <a:t>Actions</a:t>
                      </a:r>
                    </a:p>
                  </a:txBody>
                  <a:tcPr/>
                </a:tc>
                <a:tc>
                  <a:txBody>
                    <a:bodyPr/>
                    <a:lstStyle/>
                    <a:p>
                      <a:r>
                        <a:rPr lang="en-US" dirty="0">
                          <a:latin typeface="Calibri" panose="020F0502020204030204" pitchFamily="34" charset="0"/>
                          <a:cs typeface="Calibri" panose="020F0502020204030204" pitchFamily="34" charset="0"/>
                        </a:rPr>
                        <a:t>By whom</a:t>
                      </a:r>
                    </a:p>
                  </a:txBody>
                  <a:tcPr/>
                </a:tc>
                <a:tc>
                  <a:txBody>
                    <a:bodyPr/>
                    <a:lstStyle/>
                    <a:p>
                      <a:r>
                        <a:rPr lang="en-US" dirty="0">
                          <a:latin typeface="Calibri" panose="020F0502020204030204" pitchFamily="34" charset="0"/>
                          <a:cs typeface="Calibri" panose="020F0502020204030204" pitchFamily="34" charset="0"/>
                        </a:rPr>
                        <a:t>By when</a:t>
                      </a:r>
                    </a:p>
                  </a:txBody>
                  <a:tcPr/>
                </a:tc>
                <a:tc>
                  <a:txBody>
                    <a:bodyPr/>
                    <a:lstStyle/>
                    <a:p>
                      <a:r>
                        <a:rPr lang="en-US" dirty="0">
                          <a:latin typeface="Calibri" panose="020F0502020204030204" pitchFamily="34" charset="0"/>
                          <a:cs typeface="Calibri" panose="020F0502020204030204" pitchFamily="34" charset="0"/>
                        </a:rPr>
                        <a:t>Costs</a:t>
                      </a:r>
                    </a:p>
                  </a:txBody>
                  <a:tcPr/>
                </a:tc>
                <a:tc>
                  <a:txBody>
                    <a:bodyPr/>
                    <a:lstStyle/>
                    <a:p>
                      <a:r>
                        <a:rPr lang="en-US" dirty="0">
                          <a:latin typeface="Calibri" panose="020F0502020204030204" pitchFamily="34" charset="0"/>
                          <a:cs typeface="Calibri" panose="020F0502020204030204" pitchFamily="34" charset="0"/>
                        </a:rPr>
                        <a:t>Success Criteria/Outcome</a:t>
                      </a:r>
                    </a:p>
                  </a:txBody>
                  <a:tcPr/>
                </a:tc>
                <a:extLst>
                  <a:ext uri="{0D108BD9-81ED-4DB2-BD59-A6C34878D82A}">
                    <a16:rowId xmlns:a16="http://schemas.microsoft.com/office/drawing/2014/main" val="2799098807"/>
                  </a:ext>
                </a:extLst>
              </a:tr>
              <a:tr h="370840">
                <a:tc>
                  <a:txBody>
                    <a:bodyPr/>
                    <a:lstStyle/>
                    <a:p>
                      <a:r>
                        <a:rPr lang="en-US" sz="1600" dirty="0">
                          <a:latin typeface="Calibri" panose="020F0502020204030204" pitchFamily="34" charset="0"/>
                          <a:cs typeface="Calibri" panose="020F0502020204030204" pitchFamily="34" charset="0"/>
                        </a:rPr>
                        <a:t>Send out social story scripts to all children before the return to school</a:t>
                      </a:r>
                    </a:p>
                  </a:txBody>
                  <a:tcPr/>
                </a:tc>
                <a:tc>
                  <a:txBody>
                    <a:bodyPr/>
                    <a:lstStyle/>
                    <a:p>
                      <a:pPr algn="ctr"/>
                      <a:r>
                        <a:rPr lang="en-US" sz="1600" dirty="0">
                          <a:latin typeface="Calibri" panose="020F0502020204030204" pitchFamily="34" charset="0"/>
                          <a:cs typeface="Calibri" panose="020F0502020204030204" pitchFamily="34" charset="0"/>
                        </a:rPr>
                        <a:t>PA</a:t>
                      </a:r>
                    </a:p>
                  </a:txBody>
                  <a:tcPr/>
                </a:tc>
                <a:tc>
                  <a:txBody>
                    <a:bodyPr/>
                    <a:lstStyle/>
                    <a:p>
                      <a:pPr algn="ctr"/>
                      <a:r>
                        <a:rPr lang="en-US" sz="1600" dirty="0">
                          <a:latin typeface="Calibri" panose="020F0502020204030204" pitchFamily="34" charset="0"/>
                          <a:cs typeface="Calibri" panose="020F0502020204030204" pitchFamily="34" charset="0"/>
                        </a:rPr>
                        <a:t>August</a:t>
                      </a:r>
                    </a:p>
                  </a:txBody>
                  <a:tcPr/>
                </a:tc>
                <a:tc>
                  <a:txBody>
                    <a:bodyPr/>
                    <a:lstStyle/>
                    <a:p>
                      <a:pPr algn="ctr"/>
                      <a:r>
                        <a:rPr lang="en-US" sz="1600" dirty="0">
                          <a:latin typeface="Calibri" panose="020F0502020204030204" pitchFamily="34" charset="0"/>
                          <a:cs typeface="Calibri" panose="020F0502020204030204" pitchFamily="34" charset="0"/>
                        </a:rPr>
                        <a:t>NA</a:t>
                      </a:r>
                    </a:p>
                  </a:txBody>
                  <a:tcPr/>
                </a:tc>
                <a:tc>
                  <a:txBody>
                    <a:bodyPr/>
                    <a:lstStyle/>
                    <a:p>
                      <a:r>
                        <a:rPr lang="en-US" sz="1600" dirty="0">
                          <a:latin typeface="Calibri" panose="020F0502020204030204" pitchFamily="34" charset="0"/>
                          <a:cs typeface="Calibri" panose="020F0502020204030204" pitchFamily="34" charset="0"/>
                        </a:rPr>
                        <a:t>New routines have been communicated with children and their families to help prepare them for the first week back in school.</a:t>
                      </a:r>
                    </a:p>
                  </a:txBody>
                  <a:tcPr/>
                </a:tc>
                <a:extLst>
                  <a:ext uri="{0D108BD9-81ED-4DB2-BD59-A6C34878D82A}">
                    <a16:rowId xmlns:a16="http://schemas.microsoft.com/office/drawing/2014/main" val="1578764563"/>
                  </a:ext>
                </a:extLst>
              </a:tr>
              <a:tr h="370840">
                <a:tc>
                  <a:txBody>
                    <a:bodyPr/>
                    <a:lstStyle/>
                    <a:p>
                      <a:r>
                        <a:rPr lang="en-US" sz="1600" dirty="0">
                          <a:latin typeface="Calibri" panose="020F0502020204030204" pitchFamily="34" charset="0"/>
                          <a:cs typeface="Calibri" panose="020F0502020204030204" pitchFamily="34" charset="0"/>
                        </a:rPr>
                        <a:t>Incorporate mindfulness and brain breaks into the daily routine</a:t>
                      </a:r>
                    </a:p>
                  </a:txBody>
                  <a:tcPr/>
                </a:tc>
                <a:tc>
                  <a:txBody>
                    <a:bodyPr/>
                    <a:lstStyle/>
                    <a:p>
                      <a:pPr algn="ctr"/>
                      <a:r>
                        <a:rPr lang="en-US" sz="1600" dirty="0">
                          <a:latin typeface="Calibri" panose="020F0502020204030204" pitchFamily="34" charset="0"/>
                          <a:cs typeface="Calibri" panose="020F0502020204030204" pitchFamily="34" charset="0"/>
                        </a:rPr>
                        <a:t>All</a:t>
                      </a:r>
                    </a:p>
                  </a:txBody>
                  <a:tcPr/>
                </a:tc>
                <a:tc>
                  <a:txBody>
                    <a:bodyPr/>
                    <a:lstStyle/>
                    <a:p>
                      <a:pPr algn="ctr"/>
                      <a:r>
                        <a:rPr lang="en-US" sz="1600" dirty="0">
                          <a:latin typeface="Calibri" panose="020F0502020204030204" pitchFamily="34" charset="0"/>
                          <a:cs typeface="Calibri" panose="020F0502020204030204" pitchFamily="34" charset="0"/>
                        </a:rPr>
                        <a:t>On-going</a:t>
                      </a:r>
                    </a:p>
                  </a:txBody>
                  <a:tcPr/>
                </a:tc>
                <a:tc>
                  <a:txBody>
                    <a:bodyPr/>
                    <a:lstStyle/>
                    <a:p>
                      <a:pPr algn="ctr"/>
                      <a:r>
                        <a:rPr lang="en-US" sz="1600" dirty="0">
                          <a:latin typeface="Calibri" panose="020F0502020204030204" pitchFamily="34" charset="0"/>
                          <a:cs typeface="Calibri" panose="020F0502020204030204" pitchFamily="34" charset="0"/>
                        </a:rPr>
                        <a:t>NA</a:t>
                      </a:r>
                    </a:p>
                  </a:txBody>
                  <a:tcPr/>
                </a:tc>
                <a:tc>
                  <a:txBody>
                    <a:bodyPr/>
                    <a:lstStyle/>
                    <a:p>
                      <a:r>
                        <a:rPr lang="en-US" sz="1600" dirty="0">
                          <a:latin typeface="Calibri" panose="020F0502020204030204" pitchFamily="34" charset="0"/>
                          <a:cs typeface="Calibri" panose="020F0502020204030204" pitchFamily="34" charset="0"/>
                        </a:rPr>
                        <a:t>Children are practicing strategies to support their mental health and wellbeing.</a:t>
                      </a:r>
                    </a:p>
                  </a:txBody>
                  <a:tcPr/>
                </a:tc>
                <a:extLst>
                  <a:ext uri="{0D108BD9-81ED-4DB2-BD59-A6C34878D82A}">
                    <a16:rowId xmlns:a16="http://schemas.microsoft.com/office/drawing/2014/main" val="954964541"/>
                  </a:ext>
                </a:extLst>
              </a:tr>
              <a:tr h="370840">
                <a:tc>
                  <a:txBody>
                    <a:bodyPr/>
                    <a:lstStyle/>
                    <a:p>
                      <a:r>
                        <a:rPr lang="en-US" sz="1600" dirty="0">
                          <a:latin typeface="Calibri" panose="020F0502020204030204" pitchFamily="34" charset="0"/>
                          <a:cs typeface="Calibri" panose="020F0502020204030204" pitchFamily="34" charset="0"/>
                        </a:rPr>
                        <a:t>Identify children who will need emotional support.</a:t>
                      </a:r>
                    </a:p>
                  </a:txBody>
                  <a:tcPr/>
                </a:tc>
                <a:tc>
                  <a:txBody>
                    <a:bodyPr/>
                    <a:lstStyle/>
                    <a:p>
                      <a:pPr algn="ctr"/>
                      <a:r>
                        <a:rPr lang="en-US" sz="1600" dirty="0">
                          <a:latin typeface="Calibri" panose="020F0502020204030204" pitchFamily="34" charset="0"/>
                          <a:cs typeface="Calibri" panose="020F0502020204030204" pitchFamily="34" charset="0"/>
                        </a:rPr>
                        <a:t>All</a:t>
                      </a:r>
                    </a:p>
                  </a:txBody>
                  <a:tcPr/>
                </a:tc>
                <a:tc>
                  <a:txBody>
                    <a:bodyPr/>
                    <a:lstStyle/>
                    <a:p>
                      <a:pPr algn="ctr"/>
                      <a:r>
                        <a:rPr lang="en-US" sz="1600" dirty="0">
                          <a:latin typeface="Calibri" panose="020F0502020204030204" pitchFamily="34" charset="0"/>
                          <a:cs typeface="Calibri" panose="020F0502020204030204" pitchFamily="34" charset="0"/>
                        </a:rPr>
                        <a:t>On-going</a:t>
                      </a:r>
                    </a:p>
                  </a:txBody>
                  <a:tcPr/>
                </a:tc>
                <a:tc>
                  <a:txBody>
                    <a:bodyPr/>
                    <a:lstStyle/>
                    <a:p>
                      <a:pPr algn="ctr"/>
                      <a:r>
                        <a:rPr lang="en-US" sz="1600" dirty="0">
                          <a:latin typeface="Calibri" panose="020F0502020204030204" pitchFamily="34" charset="0"/>
                          <a:cs typeface="Calibri" panose="020F0502020204030204" pitchFamily="34" charset="0"/>
                        </a:rPr>
                        <a:t>NA</a:t>
                      </a:r>
                    </a:p>
                  </a:txBody>
                  <a:tcPr/>
                </a:tc>
                <a:tc>
                  <a:txBody>
                    <a:bodyPr/>
                    <a:lstStyle/>
                    <a:p>
                      <a:r>
                        <a:rPr lang="en-US" sz="1600" dirty="0">
                          <a:latin typeface="Calibri" panose="020F0502020204030204" pitchFamily="34" charset="0"/>
                          <a:cs typeface="Calibri" panose="020F0502020204030204" pitchFamily="34" charset="0"/>
                        </a:rPr>
                        <a:t>Children with high anxieties and or emotional needs will have access to timetabled support.</a:t>
                      </a:r>
                    </a:p>
                  </a:txBody>
                  <a:tcPr/>
                </a:tc>
                <a:extLst>
                  <a:ext uri="{0D108BD9-81ED-4DB2-BD59-A6C34878D82A}">
                    <a16:rowId xmlns:a16="http://schemas.microsoft.com/office/drawing/2014/main" val="3132949289"/>
                  </a:ext>
                </a:extLst>
              </a:tr>
              <a:tr h="370840">
                <a:tc>
                  <a:txBody>
                    <a:bodyPr/>
                    <a:lstStyle/>
                    <a:p>
                      <a:r>
                        <a:rPr lang="en-US" sz="1600" dirty="0">
                          <a:latin typeface="Calibri" panose="020F0502020204030204" pitchFamily="34" charset="0"/>
                          <a:cs typeface="Calibri" panose="020F0502020204030204" pitchFamily="34" charset="0"/>
                        </a:rPr>
                        <a:t>HT to complete the training from the DfE Well Being for Education Return</a:t>
                      </a:r>
                    </a:p>
                  </a:txBody>
                  <a:tcPr/>
                </a:tc>
                <a:tc>
                  <a:txBody>
                    <a:bodyPr/>
                    <a:lstStyle/>
                    <a:p>
                      <a:pPr algn="ctr"/>
                      <a:r>
                        <a:rPr lang="en-US" sz="1600" dirty="0">
                          <a:latin typeface="Calibri" panose="020F0502020204030204" pitchFamily="34" charset="0"/>
                          <a:cs typeface="Calibri" panose="020F0502020204030204" pitchFamily="34" charset="0"/>
                        </a:rPr>
                        <a:t>HT</a:t>
                      </a:r>
                    </a:p>
                  </a:txBody>
                  <a:tcPr/>
                </a:tc>
                <a:tc>
                  <a:txBody>
                    <a:bodyPr/>
                    <a:lstStyle/>
                    <a:p>
                      <a:pPr algn="ctr"/>
                      <a:r>
                        <a:rPr lang="en-US" sz="1600" dirty="0">
                          <a:latin typeface="Calibri" panose="020F0502020204030204" pitchFamily="34" charset="0"/>
                          <a:cs typeface="Calibri" panose="020F0502020204030204" pitchFamily="34" charset="0"/>
                        </a:rPr>
                        <a:t>Nov 20</a:t>
                      </a:r>
                    </a:p>
                  </a:txBody>
                  <a:tcPr/>
                </a:tc>
                <a:tc>
                  <a:txBody>
                    <a:bodyPr/>
                    <a:lstStyle/>
                    <a:p>
                      <a:pPr algn="ctr"/>
                      <a:r>
                        <a:rPr lang="en-US" sz="1600" dirty="0">
                          <a:latin typeface="Calibri" panose="020F0502020204030204" pitchFamily="34" charset="0"/>
                          <a:cs typeface="Calibri" panose="020F0502020204030204" pitchFamily="34" charset="0"/>
                        </a:rPr>
                        <a:t>NA</a:t>
                      </a:r>
                    </a:p>
                  </a:txBody>
                  <a:tcPr/>
                </a:tc>
                <a:tc>
                  <a:txBody>
                    <a:bodyPr/>
                    <a:lstStyle/>
                    <a:p>
                      <a:r>
                        <a:rPr lang="en-US" sz="1600" dirty="0">
                          <a:latin typeface="Calibri" panose="020F0502020204030204" pitchFamily="34" charset="0"/>
                          <a:cs typeface="Calibri" panose="020F0502020204030204" pitchFamily="34" charset="0"/>
                        </a:rPr>
                        <a:t>Training has been attended and shared with staff.</a:t>
                      </a:r>
                    </a:p>
                  </a:txBody>
                  <a:tcPr/>
                </a:tc>
                <a:extLst>
                  <a:ext uri="{0D108BD9-81ED-4DB2-BD59-A6C34878D82A}">
                    <a16:rowId xmlns:a16="http://schemas.microsoft.com/office/drawing/2014/main" val="2948298580"/>
                  </a:ext>
                </a:extLst>
              </a:tr>
              <a:tr h="370840">
                <a:tc>
                  <a:txBody>
                    <a:bodyPr/>
                    <a:lstStyle/>
                    <a:p>
                      <a:r>
                        <a:rPr lang="en-US" sz="1600" dirty="0">
                          <a:latin typeface="Calibri" panose="020F0502020204030204" pitchFamily="34" charset="0"/>
                          <a:cs typeface="Calibri" panose="020F0502020204030204" pitchFamily="34" charset="0"/>
                        </a:rPr>
                        <a:t>Phone calls/Teams calls to vulnerable families.</a:t>
                      </a:r>
                    </a:p>
                  </a:txBody>
                  <a:tcPr/>
                </a:tc>
                <a:tc>
                  <a:txBody>
                    <a:bodyPr/>
                    <a:lstStyle/>
                    <a:p>
                      <a:pPr algn="ctr"/>
                      <a:r>
                        <a:rPr lang="en-US" sz="1600" dirty="0">
                          <a:latin typeface="Calibri" panose="020F0502020204030204" pitchFamily="34" charset="0"/>
                          <a:cs typeface="Calibri" panose="020F0502020204030204" pitchFamily="34" charset="0"/>
                        </a:rPr>
                        <a:t>HT/GW</a:t>
                      </a:r>
                    </a:p>
                  </a:txBody>
                  <a:tcPr/>
                </a:tc>
                <a:tc>
                  <a:txBody>
                    <a:bodyPr/>
                    <a:lstStyle/>
                    <a:p>
                      <a:pPr algn="ctr"/>
                      <a:r>
                        <a:rPr lang="en-US" sz="1600" dirty="0">
                          <a:latin typeface="Calibri" panose="020F0502020204030204" pitchFamily="34" charset="0"/>
                          <a:cs typeface="Calibri" panose="020F0502020204030204" pitchFamily="34" charset="0"/>
                        </a:rPr>
                        <a:t>On-going</a:t>
                      </a:r>
                    </a:p>
                  </a:txBody>
                  <a:tcPr/>
                </a:tc>
                <a:tc>
                  <a:txBody>
                    <a:bodyPr/>
                    <a:lstStyle/>
                    <a:p>
                      <a:pPr algn="ctr"/>
                      <a:r>
                        <a:rPr lang="en-US" sz="1600" dirty="0">
                          <a:latin typeface="Calibri" panose="020F0502020204030204" pitchFamily="34" charset="0"/>
                          <a:cs typeface="Calibri" panose="020F0502020204030204" pitchFamily="34" charset="0"/>
                        </a:rPr>
                        <a:t>NA</a:t>
                      </a:r>
                    </a:p>
                  </a:txBody>
                  <a:tcPr/>
                </a:tc>
                <a:tc>
                  <a:txBody>
                    <a:bodyPr/>
                    <a:lstStyle/>
                    <a:p>
                      <a:r>
                        <a:rPr lang="en-US" sz="1600" dirty="0">
                          <a:latin typeface="Calibri" panose="020F0502020204030204" pitchFamily="34" charset="0"/>
                          <a:cs typeface="Calibri" panose="020F0502020204030204" pitchFamily="34" charset="0"/>
                        </a:rPr>
                        <a:t>Vulnerable families are supported.</a:t>
                      </a:r>
                    </a:p>
                  </a:txBody>
                  <a:tcPr/>
                </a:tc>
                <a:extLst>
                  <a:ext uri="{0D108BD9-81ED-4DB2-BD59-A6C34878D82A}">
                    <a16:rowId xmlns:a16="http://schemas.microsoft.com/office/drawing/2014/main" val="1721930150"/>
                  </a:ext>
                </a:extLst>
              </a:tr>
            </a:tbl>
          </a:graphicData>
        </a:graphic>
      </p:graphicFrame>
    </p:spTree>
    <p:extLst>
      <p:ext uri="{BB962C8B-B14F-4D97-AF65-F5344CB8AC3E}">
        <p14:creationId xmlns:p14="http://schemas.microsoft.com/office/powerpoint/2010/main" val="3623272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12957B3-1059-2A40-AECF-7D12CB3AC0EA}"/>
              </a:ext>
            </a:extLst>
          </p:cNvPr>
          <p:cNvSpPr txBox="1"/>
          <p:nvPr/>
        </p:nvSpPr>
        <p:spPr>
          <a:xfrm>
            <a:off x="2391507" y="1083212"/>
            <a:ext cx="7627666" cy="369332"/>
          </a:xfrm>
          <a:prstGeom prst="rect">
            <a:avLst/>
          </a:prstGeom>
          <a:noFill/>
        </p:spPr>
        <p:txBody>
          <a:bodyPr wrap="none" rtlCol="0">
            <a:spAutoFit/>
          </a:bodyPr>
          <a:lstStyle/>
          <a:p>
            <a:r>
              <a:rPr lang="en-US" dirty="0">
                <a:latin typeface="Calibri" panose="020F0502020204030204" pitchFamily="34" charset="0"/>
                <a:cs typeface="Calibri" panose="020F0502020204030204" pitchFamily="34" charset="0"/>
              </a:rPr>
              <a:t>Priority 3: Ensure consistent high-quality teaching and learning across school</a:t>
            </a:r>
          </a:p>
        </p:txBody>
      </p:sp>
      <p:graphicFrame>
        <p:nvGraphicFramePr>
          <p:cNvPr id="3" name="Table 2">
            <a:extLst>
              <a:ext uri="{FF2B5EF4-FFF2-40B4-BE49-F238E27FC236}">
                <a16:creationId xmlns:a16="http://schemas.microsoft.com/office/drawing/2014/main" id="{5AA4DB3C-506F-7646-BCF2-10D1FEED4F20}"/>
              </a:ext>
            </a:extLst>
          </p:cNvPr>
          <p:cNvGraphicFramePr>
            <a:graphicFrameLocks noGrp="1"/>
          </p:cNvGraphicFramePr>
          <p:nvPr>
            <p:extLst>
              <p:ext uri="{D42A27DB-BD31-4B8C-83A1-F6EECF244321}">
                <p14:modId xmlns:p14="http://schemas.microsoft.com/office/powerpoint/2010/main" val="677559460"/>
              </p:ext>
            </p:extLst>
          </p:nvPr>
        </p:nvGraphicFramePr>
        <p:xfrm>
          <a:off x="944022" y="1549400"/>
          <a:ext cx="10522635" cy="3235960"/>
        </p:xfrm>
        <a:graphic>
          <a:graphicData uri="http://schemas.openxmlformats.org/drawingml/2006/table">
            <a:tbl>
              <a:tblPr firstRow="1" bandRow="1">
                <a:tableStyleId>{5C22544A-7EE6-4342-B048-85BDC9FD1C3A}</a:tableStyleId>
              </a:tblPr>
              <a:tblGrid>
                <a:gridCol w="3573194">
                  <a:extLst>
                    <a:ext uri="{9D8B030D-6E8A-4147-A177-3AD203B41FA5}">
                      <a16:colId xmlns:a16="http://schemas.microsoft.com/office/drawing/2014/main" val="1358019819"/>
                    </a:ext>
                  </a:extLst>
                </a:gridCol>
                <a:gridCol w="1392702">
                  <a:extLst>
                    <a:ext uri="{9D8B030D-6E8A-4147-A177-3AD203B41FA5}">
                      <a16:colId xmlns:a16="http://schemas.microsoft.com/office/drawing/2014/main" val="3611174704"/>
                    </a:ext>
                  </a:extLst>
                </a:gridCol>
                <a:gridCol w="1347685">
                  <a:extLst>
                    <a:ext uri="{9D8B030D-6E8A-4147-A177-3AD203B41FA5}">
                      <a16:colId xmlns:a16="http://schemas.microsoft.com/office/drawing/2014/main" val="798821859"/>
                    </a:ext>
                  </a:extLst>
                </a:gridCol>
                <a:gridCol w="903146">
                  <a:extLst>
                    <a:ext uri="{9D8B030D-6E8A-4147-A177-3AD203B41FA5}">
                      <a16:colId xmlns:a16="http://schemas.microsoft.com/office/drawing/2014/main" val="3440475305"/>
                    </a:ext>
                  </a:extLst>
                </a:gridCol>
                <a:gridCol w="3305908">
                  <a:extLst>
                    <a:ext uri="{9D8B030D-6E8A-4147-A177-3AD203B41FA5}">
                      <a16:colId xmlns:a16="http://schemas.microsoft.com/office/drawing/2014/main" val="1491943434"/>
                    </a:ext>
                  </a:extLst>
                </a:gridCol>
              </a:tblGrid>
              <a:tr h="370840">
                <a:tc>
                  <a:txBody>
                    <a:bodyPr/>
                    <a:lstStyle/>
                    <a:p>
                      <a:r>
                        <a:rPr lang="en-US" dirty="0">
                          <a:latin typeface="Calibri" panose="020F0502020204030204" pitchFamily="34" charset="0"/>
                          <a:cs typeface="Calibri" panose="020F0502020204030204" pitchFamily="34" charset="0"/>
                        </a:rPr>
                        <a:t>Actions</a:t>
                      </a:r>
                    </a:p>
                  </a:txBody>
                  <a:tcPr/>
                </a:tc>
                <a:tc>
                  <a:txBody>
                    <a:bodyPr/>
                    <a:lstStyle/>
                    <a:p>
                      <a:r>
                        <a:rPr lang="en-US" dirty="0">
                          <a:latin typeface="Calibri" panose="020F0502020204030204" pitchFamily="34" charset="0"/>
                          <a:cs typeface="Calibri" panose="020F0502020204030204" pitchFamily="34" charset="0"/>
                        </a:rPr>
                        <a:t>By whom</a:t>
                      </a:r>
                    </a:p>
                  </a:txBody>
                  <a:tcPr/>
                </a:tc>
                <a:tc>
                  <a:txBody>
                    <a:bodyPr/>
                    <a:lstStyle/>
                    <a:p>
                      <a:r>
                        <a:rPr lang="en-US" dirty="0">
                          <a:latin typeface="Calibri" panose="020F0502020204030204" pitchFamily="34" charset="0"/>
                          <a:cs typeface="Calibri" panose="020F0502020204030204" pitchFamily="34" charset="0"/>
                        </a:rPr>
                        <a:t>By when</a:t>
                      </a:r>
                    </a:p>
                  </a:txBody>
                  <a:tcPr/>
                </a:tc>
                <a:tc>
                  <a:txBody>
                    <a:bodyPr/>
                    <a:lstStyle/>
                    <a:p>
                      <a:r>
                        <a:rPr lang="en-US" dirty="0">
                          <a:latin typeface="Calibri" panose="020F0502020204030204" pitchFamily="34" charset="0"/>
                          <a:cs typeface="Calibri" panose="020F0502020204030204" pitchFamily="34" charset="0"/>
                        </a:rPr>
                        <a:t>Costs</a:t>
                      </a:r>
                    </a:p>
                  </a:txBody>
                  <a:tcPr/>
                </a:tc>
                <a:tc>
                  <a:txBody>
                    <a:bodyPr/>
                    <a:lstStyle/>
                    <a:p>
                      <a:r>
                        <a:rPr lang="en-US" dirty="0">
                          <a:latin typeface="Calibri" panose="020F0502020204030204" pitchFamily="34" charset="0"/>
                          <a:cs typeface="Calibri" panose="020F0502020204030204" pitchFamily="34" charset="0"/>
                        </a:rPr>
                        <a:t>Success Criteria/Outcome</a:t>
                      </a:r>
                    </a:p>
                  </a:txBody>
                  <a:tcPr/>
                </a:tc>
                <a:extLst>
                  <a:ext uri="{0D108BD9-81ED-4DB2-BD59-A6C34878D82A}">
                    <a16:rowId xmlns:a16="http://schemas.microsoft.com/office/drawing/2014/main" val="135996703"/>
                  </a:ext>
                </a:extLst>
              </a:tr>
              <a:tr h="370840">
                <a:tc>
                  <a:txBody>
                    <a:bodyPr/>
                    <a:lstStyle/>
                    <a:p>
                      <a:r>
                        <a:rPr lang="en-US" sz="1600" dirty="0">
                          <a:latin typeface="Calibri" panose="020F0502020204030204" pitchFamily="34" charset="0"/>
                          <a:cs typeface="Calibri" panose="020F0502020204030204" pitchFamily="34" charset="0"/>
                        </a:rPr>
                        <a:t>All children have access to a deep and broad curriculum through;</a:t>
                      </a:r>
                    </a:p>
                    <a:p>
                      <a:pPr marL="285750" indent="-285750">
                        <a:buFont typeface="Arial" panose="020B0604020202020204" pitchFamily="34" charset="0"/>
                        <a:buChar char="•"/>
                      </a:pPr>
                      <a:r>
                        <a:rPr lang="en-US" sz="1600" dirty="0">
                          <a:latin typeface="Calibri" panose="020F0502020204030204" pitchFamily="34" charset="0"/>
                          <a:cs typeface="Calibri" panose="020F0502020204030204" pitchFamily="34" charset="0"/>
                        </a:rPr>
                        <a:t>Creative curriculum to engage learners</a:t>
                      </a:r>
                    </a:p>
                    <a:p>
                      <a:pPr marL="285750" indent="-285750">
                        <a:buFont typeface="Arial" panose="020B0604020202020204" pitchFamily="34" charset="0"/>
                        <a:buChar char="•"/>
                      </a:pPr>
                      <a:r>
                        <a:rPr lang="en-US" sz="1600" dirty="0">
                          <a:latin typeface="Calibri" panose="020F0502020204030204" pitchFamily="34" charset="0"/>
                          <a:cs typeface="Calibri" panose="020F0502020204030204" pitchFamily="34" charset="0"/>
                        </a:rPr>
                        <a:t>Mastery </a:t>
                      </a:r>
                      <a:r>
                        <a:rPr lang="en-US" sz="1600" dirty="0" err="1">
                          <a:latin typeface="Calibri" panose="020F0502020204030204" pitchFamily="34" charset="0"/>
                          <a:cs typeface="Calibri" panose="020F0502020204030204" pitchFamily="34" charset="0"/>
                        </a:rPr>
                        <a:t>Maths</a:t>
                      </a:r>
                      <a:r>
                        <a:rPr lang="en-US" sz="1600" dirty="0">
                          <a:latin typeface="Calibri" panose="020F0502020204030204" pitchFamily="34" charset="0"/>
                          <a:cs typeface="Calibri" panose="020F0502020204030204" pitchFamily="34" charset="0"/>
                        </a:rPr>
                        <a:t> approach</a:t>
                      </a:r>
                    </a:p>
                    <a:p>
                      <a:pPr marL="285750" indent="-285750">
                        <a:buFont typeface="Arial" panose="020B0604020202020204" pitchFamily="34" charset="0"/>
                        <a:buChar char="•"/>
                      </a:pPr>
                      <a:r>
                        <a:rPr lang="en-US" sz="1600" dirty="0">
                          <a:latin typeface="Calibri" panose="020F0502020204030204" pitchFamily="34" charset="0"/>
                          <a:cs typeface="Calibri" panose="020F0502020204030204" pitchFamily="34" charset="0"/>
                        </a:rPr>
                        <a:t>Accelerated Reader</a:t>
                      </a:r>
                    </a:p>
                    <a:p>
                      <a:pPr marL="285750" indent="-285750">
                        <a:buFont typeface="Arial" panose="020B0604020202020204" pitchFamily="34" charset="0"/>
                        <a:buChar char="•"/>
                      </a:pPr>
                      <a:r>
                        <a:rPr lang="en-US" sz="1600" dirty="0">
                          <a:latin typeface="Calibri" panose="020F0502020204030204" pitchFamily="34" charset="0"/>
                          <a:cs typeface="Calibri" panose="020F0502020204030204" pitchFamily="34" charset="0"/>
                        </a:rPr>
                        <a:t>White Rose Planning</a:t>
                      </a:r>
                    </a:p>
                    <a:p>
                      <a:pPr marL="285750" indent="-285750">
                        <a:buFont typeface="Arial" panose="020B0604020202020204" pitchFamily="34" charset="0"/>
                        <a:buChar char="•"/>
                      </a:pPr>
                      <a:endParaRPr lang="en-US" sz="1600" dirty="0">
                        <a:latin typeface="Calibri" panose="020F0502020204030204" pitchFamily="34" charset="0"/>
                        <a:cs typeface="Calibri" panose="020F0502020204030204" pitchFamily="34" charset="0"/>
                      </a:endParaRPr>
                    </a:p>
                  </a:txBody>
                  <a:tcPr/>
                </a:tc>
                <a:tc>
                  <a:txBody>
                    <a:bodyPr/>
                    <a:lstStyle/>
                    <a:p>
                      <a:pPr algn="ctr"/>
                      <a:r>
                        <a:rPr lang="en-US" sz="1600" dirty="0">
                          <a:latin typeface="Calibri" panose="020F0502020204030204" pitchFamily="34" charset="0"/>
                          <a:cs typeface="Calibri" panose="020F0502020204030204" pitchFamily="34" charset="0"/>
                        </a:rPr>
                        <a:t>All staff</a:t>
                      </a:r>
                    </a:p>
                  </a:txBody>
                  <a:tcPr/>
                </a:tc>
                <a:tc>
                  <a:txBody>
                    <a:bodyPr/>
                    <a:lstStyle/>
                    <a:p>
                      <a:pPr algn="ctr"/>
                      <a:r>
                        <a:rPr lang="en-US" sz="1600" dirty="0">
                          <a:latin typeface="Calibri" panose="020F0502020204030204" pitchFamily="34" charset="0"/>
                          <a:cs typeface="Calibri" panose="020F0502020204030204" pitchFamily="34" charset="0"/>
                        </a:rPr>
                        <a:t>Jan 2021</a:t>
                      </a:r>
                    </a:p>
                  </a:txBody>
                  <a:tcPr/>
                </a:tc>
                <a:tc>
                  <a:txBody>
                    <a:bodyPr/>
                    <a:lstStyle/>
                    <a:p>
                      <a:pPr algn="ctr"/>
                      <a:r>
                        <a:rPr lang="en-US" sz="1600" dirty="0">
                          <a:latin typeface="Calibri" panose="020F0502020204030204" pitchFamily="34" charset="0"/>
                          <a:cs typeface="Calibri" panose="020F0502020204030204" pitchFamily="34" charset="0"/>
                        </a:rPr>
                        <a:t>£100</a:t>
                      </a:r>
                    </a:p>
                    <a:p>
                      <a:pPr algn="ctr"/>
                      <a:r>
                        <a:rPr lang="en-US" sz="1600" dirty="0">
                          <a:latin typeface="Calibri" panose="020F0502020204030204" pitchFamily="34" charset="0"/>
                          <a:cs typeface="Calibri" panose="020F0502020204030204" pitchFamily="34" charset="0"/>
                        </a:rPr>
                        <a:t>White Rose</a:t>
                      </a:r>
                    </a:p>
                  </a:txBody>
                  <a:tcPr/>
                </a:tc>
                <a:tc>
                  <a:txBody>
                    <a:bodyPr/>
                    <a:lstStyle/>
                    <a:p>
                      <a:r>
                        <a:rPr lang="en-US" sz="1600" dirty="0">
                          <a:latin typeface="Calibri" panose="020F0502020204030204" pitchFamily="34" charset="0"/>
                          <a:cs typeface="Calibri" panose="020F0502020204030204" pitchFamily="34" charset="0"/>
                        </a:rPr>
                        <a:t>Children are fully engaged in their learning and are making expected progress from their 2020 baselines.</a:t>
                      </a:r>
                    </a:p>
                  </a:txBody>
                  <a:tcPr/>
                </a:tc>
                <a:extLst>
                  <a:ext uri="{0D108BD9-81ED-4DB2-BD59-A6C34878D82A}">
                    <a16:rowId xmlns:a16="http://schemas.microsoft.com/office/drawing/2014/main" val="678306664"/>
                  </a:ext>
                </a:extLst>
              </a:tr>
              <a:tr h="370840">
                <a:tc>
                  <a:txBody>
                    <a:bodyPr/>
                    <a:lstStyle/>
                    <a:p>
                      <a:r>
                        <a:rPr lang="en-US" sz="1600" dirty="0">
                          <a:latin typeface="Calibri" panose="020F0502020204030204" pitchFamily="34" charset="0"/>
                          <a:cs typeface="Calibri" panose="020F0502020204030204" pitchFamily="34" charset="0"/>
                        </a:rPr>
                        <a:t>Monitor closely the quality of teaching and learning across the school to ensure high standards.</a:t>
                      </a:r>
                    </a:p>
                  </a:txBody>
                  <a:tcPr/>
                </a:tc>
                <a:tc>
                  <a:txBody>
                    <a:bodyPr/>
                    <a:lstStyle/>
                    <a:p>
                      <a:pPr algn="ctr"/>
                      <a:r>
                        <a:rPr lang="en-US" sz="1600" dirty="0">
                          <a:latin typeface="Calibri" panose="020F0502020204030204" pitchFamily="34" charset="0"/>
                          <a:cs typeface="Calibri" panose="020F0502020204030204" pitchFamily="34" charset="0"/>
                        </a:rPr>
                        <a:t>SLT</a:t>
                      </a:r>
                    </a:p>
                  </a:txBody>
                  <a:tcPr/>
                </a:tc>
                <a:tc>
                  <a:txBody>
                    <a:bodyPr/>
                    <a:lstStyle/>
                    <a:p>
                      <a:pPr algn="ctr"/>
                      <a:r>
                        <a:rPr lang="en-US" sz="1600" dirty="0">
                          <a:latin typeface="Calibri" panose="020F0502020204030204" pitchFamily="34" charset="0"/>
                          <a:cs typeface="Calibri" panose="020F0502020204030204" pitchFamily="34" charset="0"/>
                        </a:rPr>
                        <a:t>On-going</a:t>
                      </a:r>
                    </a:p>
                  </a:txBody>
                  <a:tcPr/>
                </a:tc>
                <a:tc>
                  <a:txBody>
                    <a:bodyPr/>
                    <a:lstStyle/>
                    <a:p>
                      <a:pPr algn="ctr"/>
                      <a:r>
                        <a:rPr lang="en-US" sz="1600" dirty="0">
                          <a:latin typeface="Calibri" panose="020F0502020204030204" pitchFamily="34" charset="0"/>
                          <a:cs typeface="Calibri" panose="020F0502020204030204" pitchFamily="34" charset="0"/>
                        </a:rPr>
                        <a:t>Nautilus </a:t>
                      </a:r>
                      <a:r>
                        <a:rPr lang="en-US" sz="1400" dirty="0">
                          <a:latin typeface="Calibri" panose="020F0502020204030204" pitchFamily="34" charset="0"/>
                          <a:cs typeface="Calibri" panose="020F0502020204030204" pitchFamily="34" charset="0"/>
                        </a:rPr>
                        <a:t>Education</a:t>
                      </a:r>
                    </a:p>
                    <a:p>
                      <a:pPr algn="ctr"/>
                      <a:r>
                        <a:rPr lang="en-US" sz="1400" dirty="0">
                          <a:latin typeface="Calibri" panose="020F0502020204030204" pitchFamily="34" charset="0"/>
                          <a:cs typeface="Calibri" panose="020F0502020204030204" pitchFamily="34" charset="0"/>
                        </a:rPr>
                        <a:t>£350</a:t>
                      </a:r>
                    </a:p>
                  </a:txBody>
                  <a:tcPr/>
                </a:tc>
                <a:tc>
                  <a:txBody>
                    <a:bodyPr/>
                    <a:lstStyle/>
                    <a:p>
                      <a:r>
                        <a:rPr lang="en-US" sz="1600" dirty="0">
                          <a:latin typeface="Calibri" panose="020F0502020204030204" pitchFamily="34" charset="0"/>
                          <a:cs typeface="Calibri" panose="020F0502020204030204" pitchFamily="34" charset="0"/>
                        </a:rPr>
                        <a:t>All staff are using the same platform to check and </a:t>
                      </a:r>
                      <a:r>
                        <a:rPr lang="en-US" sz="1600" dirty="0" err="1">
                          <a:latin typeface="Calibri" panose="020F0502020204030204" pitchFamily="34" charset="0"/>
                          <a:cs typeface="Calibri" panose="020F0502020204030204" pitchFamily="34" charset="0"/>
                        </a:rPr>
                        <a:t>analyse</a:t>
                      </a:r>
                      <a:r>
                        <a:rPr lang="en-US" sz="1600" dirty="0">
                          <a:latin typeface="Calibri" panose="020F0502020204030204" pitchFamily="34" charset="0"/>
                          <a:cs typeface="Calibri" panose="020F0502020204030204" pitchFamily="34" charset="0"/>
                        </a:rPr>
                        <a:t> standards across school. </a:t>
                      </a:r>
                    </a:p>
                  </a:txBody>
                  <a:tcPr/>
                </a:tc>
                <a:extLst>
                  <a:ext uri="{0D108BD9-81ED-4DB2-BD59-A6C34878D82A}">
                    <a16:rowId xmlns:a16="http://schemas.microsoft.com/office/drawing/2014/main" val="585295341"/>
                  </a:ext>
                </a:extLst>
              </a:tr>
            </a:tbl>
          </a:graphicData>
        </a:graphic>
      </p:graphicFrame>
    </p:spTree>
    <p:extLst>
      <p:ext uri="{BB962C8B-B14F-4D97-AF65-F5344CB8AC3E}">
        <p14:creationId xmlns:p14="http://schemas.microsoft.com/office/powerpoint/2010/main" val="4204848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A806B42-2EC4-0E45-9BFF-9D97C2A61C43}"/>
              </a:ext>
            </a:extLst>
          </p:cNvPr>
          <p:cNvSpPr txBox="1"/>
          <p:nvPr/>
        </p:nvSpPr>
        <p:spPr>
          <a:xfrm>
            <a:off x="1997612" y="1083213"/>
            <a:ext cx="8505085" cy="369332"/>
          </a:xfrm>
          <a:prstGeom prst="rect">
            <a:avLst/>
          </a:prstGeom>
          <a:noFill/>
        </p:spPr>
        <p:txBody>
          <a:bodyPr wrap="none" rtlCol="0">
            <a:spAutoFit/>
          </a:bodyPr>
          <a:lstStyle/>
          <a:p>
            <a:r>
              <a:rPr lang="en-US" dirty="0">
                <a:latin typeface="Calibri" panose="020F0502020204030204" pitchFamily="34" charset="0"/>
                <a:cs typeface="Calibri" panose="020F0502020204030204" pitchFamily="34" charset="0"/>
              </a:rPr>
              <a:t>Priority 4: Ensure identified children have access to necessary ‘catch up’ interventions</a:t>
            </a:r>
          </a:p>
        </p:txBody>
      </p:sp>
      <p:graphicFrame>
        <p:nvGraphicFramePr>
          <p:cNvPr id="3" name="Table 2">
            <a:extLst>
              <a:ext uri="{FF2B5EF4-FFF2-40B4-BE49-F238E27FC236}">
                <a16:creationId xmlns:a16="http://schemas.microsoft.com/office/drawing/2014/main" id="{E00F21D4-4280-C144-9CD0-F38455B695D0}"/>
              </a:ext>
            </a:extLst>
          </p:cNvPr>
          <p:cNvGraphicFramePr>
            <a:graphicFrameLocks noGrp="1"/>
          </p:cNvGraphicFramePr>
          <p:nvPr>
            <p:extLst>
              <p:ext uri="{D42A27DB-BD31-4B8C-83A1-F6EECF244321}">
                <p14:modId xmlns:p14="http://schemas.microsoft.com/office/powerpoint/2010/main" val="453201148"/>
              </p:ext>
            </p:extLst>
          </p:nvPr>
        </p:nvGraphicFramePr>
        <p:xfrm>
          <a:off x="834682" y="1532987"/>
          <a:ext cx="10522635" cy="5125720"/>
        </p:xfrm>
        <a:graphic>
          <a:graphicData uri="http://schemas.openxmlformats.org/drawingml/2006/table">
            <a:tbl>
              <a:tblPr firstRow="1" bandRow="1">
                <a:tableStyleId>{5C22544A-7EE6-4342-B048-85BDC9FD1C3A}</a:tableStyleId>
              </a:tblPr>
              <a:tblGrid>
                <a:gridCol w="3573194">
                  <a:extLst>
                    <a:ext uri="{9D8B030D-6E8A-4147-A177-3AD203B41FA5}">
                      <a16:colId xmlns:a16="http://schemas.microsoft.com/office/drawing/2014/main" val="2126954866"/>
                    </a:ext>
                  </a:extLst>
                </a:gridCol>
                <a:gridCol w="1392702">
                  <a:extLst>
                    <a:ext uri="{9D8B030D-6E8A-4147-A177-3AD203B41FA5}">
                      <a16:colId xmlns:a16="http://schemas.microsoft.com/office/drawing/2014/main" val="540207399"/>
                    </a:ext>
                  </a:extLst>
                </a:gridCol>
                <a:gridCol w="1347685">
                  <a:extLst>
                    <a:ext uri="{9D8B030D-6E8A-4147-A177-3AD203B41FA5}">
                      <a16:colId xmlns:a16="http://schemas.microsoft.com/office/drawing/2014/main" val="1704807705"/>
                    </a:ext>
                  </a:extLst>
                </a:gridCol>
                <a:gridCol w="903146">
                  <a:extLst>
                    <a:ext uri="{9D8B030D-6E8A-4147-A177-3AD203B41FA5}">
                      <a16:colId xmlns:a16="http://schemas.microsoft.com/office/drawing/2014/main" val="3043175807"/>
                    </a:ext>
                  </a:extLst>
                </a:gridCol>
                <a:gridCol w="3305908">
                  <a:extLst>
                    <a:ext uri="{9D8B030D-6E8A-4147-A177-3AD203B41FA5}">
                      <a16:colId xmlns:a16="http://schemas.microsoft.com/office/drawing/2014/main" val="1419244961"/>
                    </a:ext>
                  </a:extLst>
                </a:gridCol>
              </a:tblGrid>
              <a:tr h="370840">
                <a:tc>
                  <a:txBody>
                    <a:bodyPr/>
                    <a:lstStyle/>
                    <a:p>
                      <a:r>
                        <a:rPr lang="en-US" dirty="0">
                          <a:latin typeface="Calibri" panose="020F0502020204030204" pitchFamily="34" charset="0"/>
                          <a:cs typeface="Calibri" panose="020F0502020204030204" pitchFamily="34" charset="0"/>
                        </a:rPr>
                        <a:t>Actions</a:t>
                      </a:r>
                    </a:p>
                  </a:txBody>
                  <a:tcPr/>
                </a:tc>
                <a:tc>
                  <a:txBody>
                    <a:bodyPr/>
                    <a:lstStyle/>
                    <a:p>
                      <a:r>
                        <a:rPr lang="en-US" dirty="0">
                          <a:latin typeface="Calibri" panose="020F0502020204030204" pitchFamily="34" charset="0"/>
                          <a:cs typeface="Calibri" panose="020F0502020204030204" pitchFamily="34" charset="0"/>
                        </a:rPr>
                        <a:t>By whom</a:t>
                      </a:r>
                    </a:p>
                  </a:txBody>
                  <a:tcPr/>
                </a:tc>
                <a:tc>
                  <a:txBody>
                    <a:bodyPr/>
                    <a:lstStyle/>
                    <a:p>
                      <a:r>
                        <a:rPr lang="en-US" dirty="0">
                          <a:latin typeface="Calibri" panose="020F0502020204030204" pitchFamily="34" charset="0"/>
                          <a:cs typeface="Calibri" panose="020F0502020204030204" pitchFamily="34" charset="0"/>
                        </a:rPr>
                        <a:t>By when</a:t>
                      </a:r>
                    </a:p>
                  </a:txBody>
                  <a:tcPr/>
                </a:tc>
                <a:tc>
                  <a:txBody>
                    <a:bodyPr/>
                    <a:lstStyle/>
                    <a:p>
                      <a:r>
                        <a:rPr lang="en-US" dirty="0">
                          <a:latin typeface="Calibri" panose="020F0502020204030204" pitchFamily="34" charset="0"/>
                          <a:cs typeface="Calibri" panose="020F0502020204030204" pitchFamily="34" charset="0"/>
                        </a:rPr>
                        <a:t>Costs</a:t>
                      </a:r>
                    </a:p>
                  </a:txBody>
                  <a:tcPr/>
                </a:tc>
                <a:tc>
                  <a:txBody>
                    <a:bodyPr/>
                    <a:lstStyle/>
                    <a:p>
                      <a:r>
                        <a:rPr lang="en-US" dirty="0">
                          <a:latin typeface="Calibri" panose="020F0502020204030204" pitchFamily="34" charset="0"/>
                          <a:cs typeface="Calibri" panose="020F0502020204030204" pitchFamily="34" charset="0"/>
                        </a:rPr>
                        <a:t>Success Criteria/Outcome</a:t>
                      </a:r>
                    </a:p>
                  </a:txBody>
                  <a:tcPr/>
                </a:tc>
                <a:extLst>
                  <a:ext uri="{0D108BD9-81ED-4DB2-BD59-A6C34878D82A}">
                    <a16:rowId xmlns:a16="http://schemas.microsoft.com/office/drawing/2014/main" val="1798907329"/>
                  </a:ext>
                </a:extLst>
              </a:tr>
              <a:tr h="370840">
                <a:tc>
                  <a:txBody>
                    <a:bodyPr/>
                    <a:lstStyle/>
                    <a:p>
                      <a:r>
                        <a:rPr lang="en-US" sz="1600" dirty="0">
                          <a:latin typeface="Calibri" panose="020F0502020204030204" pitchFamily="34" charset="0"/>
                          <a:cs typeface="Calibri" panose="020F0502020204030204" pitchFamily="34" charset="0"/>
                        </a:rPr>
                        <a:t>All children to take baseline Hodder assessments. Pupil review meetings to identify the children who need ‘catch up’ support.</a:t>
                      </a:r>
                    </a:p>
                  </a:txBody>
                  <a:tcPr/>
                </a:tc>
                <a:tc>
                  <a:txBody>
                    <a:bodyPr/>
                    <a:lstStyle/>
                    <a:p>
                      <a:pPr algn="ctr"/>
                      <a:r>
                        <a:rPr lang="en-US" sz="1600" dirty="0">
                          <a:latin typeface="Calibri" panose="020F0502020204030204" pitchFamily="34" charset="0"/>
                          <a:cs typeface="Calibri" panose="020F0502020204030204" pitchFamily="34" charset="0"/>
                        </a:rPr>
                        <a:t>All staff</a:t>
                      </a:r>
                    </a:p>
                  </a:txBody>
                  <a:tcPr/>
                </a:tc>
                <a:tc>
                  <a:txBody>
                    <a:bodyPr/>
                    <a:lstStyle/>
                    <a:p>
                      <a:pPr algn="ctr"/>
                      <a:r>
                        <a:rPr lang="en-US" sz="1600" dirty="0">
                          <a:latin typeface="Calibri" panose="020F0502020204030204" pitchFamily="34" charset="0"/>
                          <a:cs typeface="Calibri" panose="020F0502020204030204" pitchFamily="34" charset="0"/>
                        </a:rPr>
                        <a:t>Sept 2020</a:t>
                      </a:r>
                    </a:p>
                  </a:txBody>
                  <a:tcPr/>
                </a:tc>
                <a:tc>
                  <a:txBody>
                    <a:bodyPr/>
                    <a:lstStyle/>
                    <a:p>
                      <a:pPr algn="ctr"/>
                      <a:r>
                        <a:rPr lang="en-US" sz="1600" dirty="0">
                          <a:latin typeface="Calibri" panose="020F0502020204030204" pitchFamily="34" charset="0"/>
                          <a:cs typeface="Calibri" panose="020F0502020204030204" pitchFamily="34" charset="0"/>
                        </a:rPr>
                        <a:t>£122.50</a:t>
                      </a:r>
                    </a:p>
                  </a:txBody>
                  <a:tcPr/>
                </a:tc>
                <a:tc>
                  <a:txBody>
                    <a:bodyPr/>
                    <a:lstStyle/>
                    <a:p>
                      <a:r>
                        <a:rPr lang="en-US" sz="1600" dirty="0">
                          <a:latin typeface="Calibri" panose="020F0502020204030204" pitchFamily="34" charset="0"/>
                          <a:cs typeface="Calibri" panose="020F0502020204030204" pitchFamily="34" charset="0"/>
                        </a:rPr>
                        <a:t>All staff are aware of the need to enable catch up for pupils identified through ongoing assessments for learning to identify gaps.</a:t>
                      </a:r>
                    </a:p>
                  </a:txBody>
                  <a:tcPr/>
                </a:tc>
                <a:extLst>
                  <a:ext uri="{0D108BD9-81ED-4DB2-BD59-A6C34878D82A}">
                    <a16:rowId xmlns:a16="http://schemas.microsoft.com/office/drawing/2014/main" val="3124949291"/>
                  </a:ext>
                </a:extLst>
              </a:tr>
              <a:tr h="370840">
                <a:tc>
                  <a:txBody>
                    <a:bodyPr/>
                    <a:lstStyle/>
                    <a:p>
                      <a:r>
                        <a:rPr lang="en-US" sz="1600" dirty="0">
                          <a:latin typeface="Calibri" panose="020F0502020204030204" pitchFamily="34" charset="0"/>
                          <a:cs typeface="Calibri" panose="020F0502020204030204" pitchFamily="34" charset="0"/>
                        </a:rPr>
                        <a:t>One-hour 3x per week teacher led targeted  interventions within the classroom.</a:t>
                      </a:r>
                    </a:p>
                  </a:txBody>
                  <a:tcPr/>
                </a:tc>
                <a:tc>
                  <a:txBody>
                    <a:bodyPr/>
                    <a:lstStyle/>
                    <a:p>
                      <a:pPr algn="ctr"/>
                      <a:r>
                        <a:rPr lang="en-US" sz="1600" dirty="0">
                          <a:latin typeface="Calibri" panose="020F0502020204030204" pitchFamily="34" charset="0"/>
                          <a:cs typeface="Calibri" panose="020F0502020204030204" pitchFamily="34" charset="0"/>
                        </a:rPr>
                        <a:t>All staff</a:t>
                      </a:r>
                    </a:p>
                  </a:txBody>
                  <a:tcPr/>
                </a:tc>
                <a:tc>
                  <a:txBody>
                    <a:bodyPr/>
                    <a:lstStyle/>
                    <a:p>
                      <a:pPr algn="ctr"/>
                      <a:r>
                        <a:rPr lang="en-US" sz="1600" dirty="0">
                          <a:latin typeface="Calibri" panose="020F0502020204030204" pitchFamily="34" charset="0"/>
                          <a:cs typeface="Calibri" panose="020F0502020204030204" pitchFamily="34" charset="0"/>
                        </a:rPr>
                        <a:t>On-going</a:t>
                      </a:r>
                    </a:p>
                  </a:txBody>
                  <a:tcPr/>
                </a:tc>
                <a:tc>
                  <a:txBody>
                    <a:bodyPr/>
                    <a:lstStyle/>
                    <a:p>
                      <a:pPr algn="ctr"/>
                      <a:r>
                        <a:rPr lang="en-US" sz="1600" dirty="0">
                          <a:latin typeface="Calibri" panose="020F0502020204030204" pitchFamily="34" charset="0"/>
                          <a:cs typeface="Calibri" panose="020F0502020204030204" pitchFamily="34" charset="0"/>
                        </a:rPr>
                        <a:t>NA</a:t>
                      </a:r>
                    </a:p>
                  </a:txBody>
                  <a:tcPr/>
                </a:tc>
                <a:tc>
                  <a:txBody>
                    <a:bodyPr/>
                    <a:lstStyle/>
                    <a:p>
                      <a:r>
                        <a:rPr lang="en-US" sz="1600" dirty="0">
                          <a:latin typeface="Calibri" panose="020F0502020204030204" pitchFamily="34" charset="0"/>
                          <a:cs typeface="Calibri" panose="020F0502020204030204" pitchFamily="34" charset="0"/>
                        </a:rPr>
                        <a:t>Early intervention using pre and post teaching used within the classroom to effectively support children’s progress from their September baselines.</a:t>
                      </a:r>
                    </a:p>
                  </a:txBody>
                  <a:tcPr/>
                </a:tc>
                <a:extLst>
                  <a:ext uri="{0D108BD9-81ED-4DB2-BD59-A6C34878D82A}">
                    <a16:rowId xmlns:a16="http://schemas.microsoft.com/office/drawing/2014/main" val="1814426239"/>
                  </a:ext>
                </a:extLst>
              </a:tr>
              <a:tr h="370840">
                <a:tc>
                  <a:txBody>
                    <a:bodyPr/>
                    <a:lstStyle/>
                    <a:p>
                      <a:r>
                        <a:rPr lang="en-US" sz="1600" dirty="0">
                          <a:latin typeface="Calibri" panose="020F0502020204030204" pitchFamily="34" charset="0"/>
                          <a:cs typeface="Calibri" panose="020F0502020204030204" pitchFamily="34" charset="0"/>
                        </a:rPr>
                        <a:t>Targeted intervention by teaching assistants</a:t>
                      </a:r>
                    </a:p>
                  </a:txBody>
                  <a:tcPr/>
                </a:tc>
                <a:tc>
                  <a:txBody>
                    <a:bodyPr/>
                    <a:lstStyle/>
                    <a:p>
                      <a:pPr algn="ctr"/>
                      <a:r>
                        <a:rPr lang="en-US" sz="1600" dirty="0">
                          <a:latin typeface="Calibri" panose="020F0502020204030204" pitchFamily="34" charset="0"/>
                          <a:cs typeface="Calibri" panose="020F0502020204030204" pitchFamily="34" charset="0"/>
                        </a:rPr>
                        <a:t>TAs</a:t>
                      </a:r>
                    </a:p>
                  </a:txBody>
                  <a:tcPr/>
                </a:tc>
                <a:tc>
                  <a:txBody>
                    <a:bodyPr/>
                    <a:lstStyle/>
                    <a:p>
                      <a:pPr algn="ctr"/>
                      <a:r>
                        <a:rPr lang="en-US" sz="1600" dirty="0">
                          <a:latin typeface="Calibri" panose="020F0502020204030204" pitchFamily="34" charset="0"/>
                          <a:cs typeface="Calibri" panose="020F0502020204030204" pitchFamily="34" charset="0"/>
                        </a:rPr>
                        <a:t>On-going</a:t>
                      </a:r>
                    </a:p>
                  </a:txBody>
                  <a:tcPr/>
                </a:tc>
                <a:tc>
                  <a:txBody>
                    <a:bodyPr/>
                    <a:lstStyle/>
                    <a:p>
                      <a:pPr algn="ctr"/>
                      <a:r>
                        <a:rPr lang="en-US" sz="1600" dirty="0">
                          <a:latin typeface="Calibri" panose="020F0502020204030204" pitchFamily="34" charset="0"/>
                          <a:cs typeface="Calibri" panose="020F0502020204030204" pitchFamily="34" charset="0"/>
                        </a:rPr>
                        <a:t>NA</a:t>
                      </a:r>
                    </a:p>
                  </a:txBody>
                  <a:tcPr/>
                </a:tc>
                <a:tc>
                  <a:txBody>
                    <a:bodyPr/>
                    <a:lstStyle/>
                    <a:p>
                      <a:r>
                        <a:rPr lang="en-US" sz="1600" dirty="0">
                          <a:latin typeface="Calibri" panose="020F0502020204030204" pitchFamily="34" charset="0"/>
                          <a:cs typeface="Calibri" panose="020F0502020204030204" pitchFamily="34" charset="0"/>
                        </a:rPr>
                        <a:t>Targeted support is being used in the priority groups identified in the pupil review meetings. Progress of individuals is closely monitored.</a:t>
                      </a:r>
                    </a:p>
                  </a:txBody>
                  <a:tcPr/>
                </a:tc>
                <a:extLst>
                  <a:ext uri="{0D108BD9-81ED-4DB2-BD59-A6C34878D82A}">
                    <a16:rowId xmlns:a16="http://schemas.microsoft.com/office/drawing/2014/main" val="1098411823"/>
                  </a:ext>
                </a:extLst>
              </a:tr>
              <a:tr h="370840">
                <a:tc>
                  <a:txBody>
                    <a:bodyPr/>
                    <a:lstStyle/>
                    <a:p>
                      <a:r>
                        <a:rPr lang="en-US" sz="1600" dirty="0">
                          <a:latin typeface="Calibri" panose="020F0502020204030204" pitchFamily="34" charset="0"/>
                          <a:cs typeface="Calibri" panose="020F0502020204030204" pitchFamily="34" charset="0"/>
                        </a:rPr>
                        <a:t>Employ a HLTA to support the delivery of interventions and ensure that all classes have an adult who can support and help close the attainment gap. Catch up funding to contribute towards this.</a:t>
                      </a:r>
                    </a:p>
                  </a:txBody>
                  <a:tcPr/>
                </a:tc>
                <a:tc>
                  <a:txBody>
                    <a:bodyPr/>
                    <a:lstStyle/>
                    <a:p>
                      <a:pPr algn="ctr"/>
                      <a:r>
                        <a:rPr lang="en-US" sz="1600" dirty="0">
                          <a:latin typeface="Calibri" panose="020F0502020204030204" pitchFamily="34" charset="0"/>
                          <a:cs typeface="Calibri" panose="020F0502020204030204" pitchFamily="34" charset="0"/>
                        </a:rPr>
                        <a:t>HT/</a:t>
                      </a:r>
                      <a:r>
                        <a:rPr lang="en-US" sz="1600" dirty="0" err="1">
                          <a:latin typeface="Calibri" panose="020F0502020204030204" pitchFamily="34" charset="0"/>
                          <a:cs typeface="Calibri" panose="020F0502020204030204" pitchFamily="34" charset="0"/>
                        </a:rPr>
                        <a:t>Govs</a:t>
                      </a:r>
                      <a:endParaRPr lang="en-US" sz="1600" dirty="0">
                        <a:latin typeface="Calibri" panose="020F0502020204030204" pitchFamily="34" charset="0"/>
                        <a:cs typeface="Calibri" panose="020F0502020204030204" pitchFamily="34" charset="0"/>
                      </a:endParaRPr>
                    </a:p>
                  </a:txBody>
                  <a:tcPr/>
                </a:tc>
                <a:tc>
                  <a:txBody>
                    <a:bodyPr/>
                    <a:lstStyle/>
                    <a:p>
                      <a:pPr algn="ctr"/>
                      <a:r>
                        <a:rPr lang="en-US" sz="1600" dirty="0">
                          <a:latin typeface="Calibri" panose="020F0502020204030204" pitchFamily="34" charset="0"/>
                          <a:cs typeface="Calibri" panose="020F0502020204030204" pitchFamily="34" charset="0"/>
                        </a:rPr>
                        <a:t>Sept 20</a:t>
                      </a:r>
                    </a:p>
                  </a:txBody>
                  <a:tcPr/>
                </a:tc>
                <a:tc>
                  <a:txBody>
                    <a:bodyPr/>
                    <a:lstStyle/>
                    <a:p>
                      <a:pPr algn="ctr"/>
                      <a:r>
                        <a:rPr lang="en-US" sz="1400" dirty="0">
                          <a:latin typeface="Calibri" panose="020F0502020204030204" pitchFamily="34" charset="0"/>
                          <a:cs typeface="Calibri" panose="020F0502020204030204" pitchFamily="34" charset="0"/>
                        </a:rPr>
                        <a:t>£6027.50</a:t>
                      </a:r>
                    </a:p>
                  </a:txBody>
                  <a:tcPr/>
                </a:tc>
                <a:tc>
                  <a:txBody>
                    <a:bodyPr/>
                    <a:lstStyle/>
                    <a:p>
                      <a:r>
                        <a:rPr lang="en-US" sz="1600" dirty="0">
                          <a:latin typeface="Calibri" panose="020F0502020204030204" pitchFamily="34" charset="0"/>
                          <a:cs typeface="Calibri" panose="020F0502020204030204" pitchFamily="34" charset="0"/>
                        </a:rPr>
                        <a:t>All classes have an allocated member of staff who can support targeted groups and deliver interventions.</a:t>
                      </a:r>
                    </a:p>
                  </a:txBody>
                  <a:tcPr/>
                </a:tc>
                <a:extLst>
                  <a:ext uri="{0D108BD9-81ED-4DB2-BD59-A6C34878D82A}">
                    <a16:rowId xmlns:a16="http://schemas.microsoft.com/office/drawing/2014/main" val="2325167271"/>
                  </a:ext>
                </a:extLst>
              </a:tr>
            </a:tbl>
          </a:graphicData>
        </a:graphic>
      </p:graphicFrame>
    </p:spTree>
    <p:extLst>
      <p:ext uri="{BB962C8B-B14F-4D97-AF65-F5344CB8AC3E}">
        <p14:creationId xmlns:p14="http://schemas.microsoft.com/office/powerpoint/2010/main" val="1441754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B48D5F4-9866-1941-B984-B5110E41E652}"/>
              </a:ext>
            </a:extLst>
          </p:cNvPr>
          <p:cNvSpPr txBox="1"/>
          <p:nvPr/>
        </p:nvSpPr>
        <p:spPr>
          <a:xfrm>
            <a:off x="2658795" y="1069145"/>
            <a:ext cx="6327823" cy="369332"/>
          </a:xfrm>
          <a:prstGeom prst="rect">
            <a:avLst/>
          </a:prstGeom>
          <a:noFill/>
        </p:spPr>
        <p:txBody>
          <a:bodyPr wrap="none" rtlCol="0">
            <a:spAutoFit/>
          </a:bodyPr>
          <a:lstStyle/>
          <a:p>
            <a:r>
              <a:rPr lang="en-US" dirty="0">
                <a:latin typeface="Calibri" panose="020F0502020204030204" pitchFamily="34" charset="0"/>
                <a:cs typeface="Calibri" panose="020F0502020204030204" pitchFamily="34" charset="0"/>
              </a:rPr>
              <a:t>Priority 5: Ensure all children have an increase in physical exercise</a:t>
            </a:r>
          </a:p>
        </p:txBody>
      </p:sp>
      <p:graphicFrame>
        <p:nvGraphicFramePr>
          <p:cNvPr id="3" name="Table 2">
            <a:extLst>
              <a:ext uri="{FF2B5EF4-FFF2-40B4-BE49-F238E27FC236}">
                <a16:creationId xmlns:a16="http://schemas.microsoft.com/office/drawing/2014/main" id="{93ED1DF2-312B-F145-BE6F-92D73BD7410B}"/>
              </a:ext>
            </a:extLst>
          </p:cNvPr>
          <p:cNvGraphicFramePr>
            <a:graphicFrameLocks noGrp="1"/>
          </p:cNvGraphicFramePr>
          <p:nvPr>
            <p:extLst>
              <p:ext uri="{D42A27DB-BD31-4B8C-83A1-F6EECF244321}">
                <p14:modId xmlns:p14="http://schemas.microsoft.com/office/powerpoint/2010/main" val="2089584449"/>
              </p:ext>
            </p:extLst>
          </p:nvPr>
        </p:nvGraphicFramePr>
        <p:xfrm>
          <a:off x="834682" y="1564217"/>
          <a:ext cx="10522635" cy="3754120"/>
        </p:xfrm>
        <a:graphic>
          <a:graphicData uri="http://schemas.openxmlformats.org/drawingml/2006/table">
            <a:tbl>
              <a:tblPr firstRow="1" bandRow="1">
                <a:tableStyleId>{5C22544A-7EE6-4342-B048-85BDC9FD1C3A}</a:tableStyleId>
              </a:tblPr>
              <a:tblGrid>
                <a:gridCol w="3573194">
                  <a:extLst>
                    <a:ext uri="{9D8B030D-6E8A-4147-A177-3AD203B41FA5}">
                      <a16:colId xmlns:a16="http://schemas.microsoft.com/office/drawing/2014/main" val="1329558258"/>
                    </a:ext>
                  </a:extLst>
                </a:gridCol>
                <a:gridCol w="1392702">
                  <a:extLst>
                    <a:ext uri="{9D8B030D-6E8A-4147-A177-3AD203B41FA5}">
                      <a16:colId xmlns:a16="http://schemas.microsoft.com/office/drawing/2014/main" val="1496521633"/>
                    </a:ext>
                  </a:extLst>
                </a:gridCol>
                <a:gridCol w="1347685">
                  <a:extLst>
                    <a:ext uri="{9D8B030D-6E8A-4147-A177-3AD203B41FA5}">
                      <a16:colId xmlns:a16="http://schemas.microsoft.com/office/drawing/2014/main" val="623244458"/>
                    </a:ext>
                  </a:extLst>
                </a:gridCol>
                <a:gridCol w="903146">
                  <a:extLst>
                    <a:ext uri="{9D8B030D-6E8A-4147-A177-3AD203B41FA5}">
                      <a16:colId xmlns:a16="http://schemas.microsoft.com/office/drawing/2014/main" val="3627466612"/>
                    </a:ext>
                  </a:extLst>
                </a:gridCol>
                <a:gridCol w="3305908">
                  <a:extLst>
                    <a:ext uri="{9D8B030D-6E8A-4147-A177-3AD203B41FA5}">
                      <a16:colId xmlns:a16="http://schemas.microsoft.com/office/drawing/2014/main" val="3557959865"/>
                    </a:ext>
                  </a:extLst>
                </a:gridCol>
              </a:tblGrid>
              <a:tr h="370840">
                <a:tc>
                  <a:txBody>
                    <a:bodyPr/>
                    <a:lstStyle/>
                    <a:p>
                      <a:r>
                        <a:rPr lang="en-US" dirty="0">
                          <a:latin typeface="Calibri" panose="020F0502020204030204" pitchFamily="34" charset="0"/>
                          <a:cs typeface="Calibri" panose="020F0502020204030204" pitchFamily="34" charset="0"/>
                        </a:rPr>
                        <a:t>Actions</a:t>
                      </a:r>
                    </a:p>
                  </a:txBody>
                  <a:tcPr/>
                </a:tc>
                <a:tc>
                  <a:txBody>
                    <a:bodyPr/>
                    <a:lstStyle/>
                    <a:p>
                      <a:r>
                        <a:rPr lang="en-US" dirty="0">
                          <a:latin typeface="Calibri" panose="020F0502020204030204" pitchFamily="34" charset="0"/>
                          <a:cs typeface="Calibri" panose="020F0502020204030204" pitchFamily="34" charset="0"/>
                        </a:rPr>
                        <a:t>By whom</a:t>
                      </a:r>
                    </a:p>
                  </a:txBody>
                  <a:tcPr/>
                </a:tc>
                <a:tc>
                  <a:txBody>
                    <a:bodyPr/>
                    <a:lstStyle/>
                    <a:p>
                      <a:r>
                        <a:rPr lang="en-US" dirty="0">
                          <a:latin typeface="Calibri" panose="020F0502020204030204" pitchFamily="34" charset="0"/>
                          <a:cs typeface="Calibri" panose="020F0502020204030204" pitchFamily="34" charset="0"/>
                        </a:rPr>
                        <a:t>By when</a:t>
                      </a:r>
                    </a:p>
                  </a:txBody>
                  <a:tcPr/>
                </a:tc>
                <a:tc>
                  <a:txBody>
                    <a:bodyPr/>
                    <a:lstStyle/>
                    <a:p>
                      <a:r>
                        <a:rPr lang="en-US" dirty="0">
                          <a:latin typeface="Calibri" panose="020F0502020204030204" pitchFamily="34" charset="0"/>
                          <a:cs typeface="Calibri" panose="020F0502020204030204" pitchFamily="34" charset="0"/>
                        </a:rPr>
                        <a:t>Costs</a:t>
                      </a:r>
                    </a:p>
                  </a:txBody>
                  <a:tcPr/>
                </a:tc>
                <a:tc>
                  <a:txBody>
                    <a:bodyPr/>
                    <a:lstStyle/>
                    <a:p>
                      <a:r>
                        <a:rPr lang="en-US" dirty="0">
                          <a:latin typeface="Calibri" panose="020F0502020204030204" pitchFamily="34" charset="0"/>
                          <a:cs typeface="Calibri" panose="020F0502020204030204" pitchFamily="34" charset="0"/>
                        </a:rPr>
                        <a:t>Success Criteria/Outcome</a:t>
                      </a:r>
                    </a:p>
                  </a:txBody>
                  <a:tcPr/>
                </a:tc>
                <a:extLst>
                  <a:ext uri="{0D108BD9-81ED-4DB2-BD59-A6C34878D82A}">
                    <a16:rowId xmlns:a16="http://schemas.microsoft.com/office/drawing/2014/main" val="3950572294"/>
                  </a:ext>
                </a:extLst>
              </a:tr>
              <a:tr h="370840">
                <a:tc>
                  <a:txBody>
                    <a:bodyPr/>
                    <a:lstStyle/>
                    <a:p>
                      <a:r>
                        <a:rPr lang="en-US" sz="1600" dirty="0">
                          <a:latin typeface="Calibri" panose="020F0502020204030204" pitchFamily="34" charset="0"/>
                          <a:cs typeface="Calibri" panose="020F0502020204030204" pitchFamily="34" charset="0"/>
                        </a:rPr>
                        <a:t>Timetable daily mile sessions for each class. </a:t>
                      </a:r>
                    </a:p>
                  </a:txBody>
                  <a:tcPr/>
                </a:tc>
                <a:tc>
                  <a:txBody>
                    <a:bodyPr/>
                    <a:lstStyle/>
                    <a:p>
                      <a:pPr algn="ctr"/>
                      <a:r>
                        <a:rPr lang="en-US" sz="1600" dirty="0">
                          <a:latin typeface="Calibri" panose="020F0502020204030204" pitchFamily="34" charset="0"/>
                          <a:cs typeface="Calibri" panose="020F0502020204030204" pitchFamily="34" charset="0"/>
                        </a:rPr>
                        <a:t>Everyone</a:t>
                      </a:r>
                    </a:p>
                  </a:txBody>
                  <a:tcPr/>
                </a:tc>
                <a:tc>
                  <a:txBody>
                    <a:bodyPr/>
                    <a:lstStyle/>
                    <a:p>
                      <a:pPr algn="ctr"/>
                      <a:r>
                        <a:rPr lang="en-US" sz="1600" dirty="0">
                          <a:latin typeface="Calibri" panose="020F0502020204030204" pitchFamily="34" charset="0"/>
                          <a:cs typeface="Calibri" panose="020F0502020204030204" pitchFamily="34" charset="0"/>
                        </a:rPr>
                        <a:t>On-going</a:t>
                      </a:r>
                    </a:p>
                  </a:txBody>
                  <a:tcPr/>
                </a:tc>
                <a:tc>
                  <a:txBody>
                    <a:bodyPr/>
                    <a:lstStyle/>
                    <a:p>
                      <a:pPr algn="ctr"/>
                      <a:r>
                        <a:rPr lang="en-US" sz="1600" dirty="0">
                          <a:latin typeface="Calibri" panose="020F0502020204030204" pitchFamily="34" charset="0"/>
                          <a:cs typeface="Calibri" panose="020F0502020204030204" pitchFamily="34" charset="0"/>
                        </a:rPr>
                        <a:t>NA</a:t>
                      </a:r>
                    </a:p>
                  </a:txBody>
                  <a:tcPr/>
                </a:tc>
                <a:tc>
                  <a:txBody>
                    <a:bodyPr/>
                    <a:lstStyle/>
                    <a:p>
                      <a:r>
                        <a:rPr lang="en-US" sz="1600" dirty="0">
                          <a:latin typeface="Calibri" panose="020F0502020204030204" pitchFamily="34" charset="0"/>
                          <a:cs typeface="Calibri" panose="020F0502020204030204" pitchFamily="34" charset="0"/>
                        </a:rPr>
                        <a:t>All children have improved physical fitness.</a:t>
                      </a:r>
                    </a:p>
                  </a:txBody>
                  <a:tcPr/>
                </a:tc>
                <a:extLst>
                  <a:ext uri="{0D108BD9-81ED-4DB2-BD59-A6C34878D82A}">
                    <a16:rowId xmlns:a16="http://schemas.microsoft.com/office/drawing/2014/main" val="2681480376"/>
                  </a:ext>
                </a:extLst>
              </a:tr>
              <a:tr h="370840">
                <a:tc>
                  <a:txBody>
                    <a:bodyPr/>
                    <a:lstStyle/>
                    <a:p>
                      <a:r>
                        <a:rPr lang="en-US" sz="1600" dirty="0">
                          <a:latin typeface="Calibri" panose="020F0502020204030204" pitchFamily="34" charset="0"/>
                          <a:cs typeface="Calibri" panose="020F0502020204030204" pitchFamily="34" charset="0"/>
                        </a:rPr>
                        <a:t>Classes to have regular movement breaks through wake up/shake up and Go Noodle.</a:t>
                      </a:r>
                    </a:p>
                  </a:txBody>
                  <a:tcPr/>
                </a:tc>
                <a:tc>
                  <a:txBody>
                    <a:bodyPr/>
                    <a:lstStyle/>
                    <a:p>
                      <a:pPr algn="ctr"/>
                      <a:r>
                        <a:rPr lang="en-US" sz="1600" dirty="0">
                          <a:latin typeface="Calibri" panose="020F0502020204030204" pitchFamily="34" charset="0"/>
                          <a:cs typeface="Calibri" panose="020F0502020204030204" pitchFamily="34" charset="0"/>
                        </a:rPr>
                        <a:t>Everyone</a:t>
                      </a:r>
                    </a:p>
                  </a:txBody>
                  <a:tcPr/>
                </a:tc>
                <a:tc>
                  <a:txBody>
                    <a:bodyPr/>
                    <a:lstStyle/>
                    <a:p>
                      <a:pPr algn="ctr"/>
                      <a:r>
                        <a:rPr lang="en-US" sz="1600" dirty="0">
                          <a:latin typeface="Calibri" panose="020F0502020204030204" pitchFamily="34" charset="0"/>
                          <a:cs typeface="Calibri" panose="020F0502020204030204" pitchFamily="34" charset="0"/>
                        </a:rPr>
                        <a:t>On-going</a:t>
                      </a:r>
                    </a:p>
                  </a:txBody>
                  <a:tcPr/>
                </a:tc>
                <a:tc>
                  <a:txBody>
                    <a:bodyPr/>
                    <a:lstStyle/>
                    <a:p>
                      <a:pPr algn="ctr"/>
                      <a:r>
                        <a:rPr lang="en-US" sz="1600" dirty="0">
                          <a:latin typeface="Calibri" panose="020F0502020204030204" pitchFamily="34" charset="0"/>
                          <a:cs typeface="Calibri" panose="020F0502020204030204" pitchFamily="34" charset="0"/>
                        </a:rPr>
                        <a:t>NA</a:t>
                      </a:r>
                    </a:p>
                  </a:txBody>
                  <a:tcPr/>
                </a:tc>
                <a:tc>
                  <a:txBody>
                    <a:bodyPr/>
                    <a:lstStyle/>
                    <a:p>
                      <a:r>
                        <a:rPr lang="en-US" sz="1600" dirty="0">
                          <a:latin typeface="Calibri" panose="020F0502020204030204" pitchFamily="34" charset="0"/>
                          <a:cs typeface="Calibri" panose="020F0502020204030204" pitchFamily="34" charset="0"/>
                        </a:rPr>
                        <a:t>Teachers are ensuring that the children have the opportunity for movement during lessons.</a:t>
                      </a:r>
                    </a:p>
                  </a:txBody>
                  <a:tcPr/>
                </a:tc>
                <a:extLst>
                  <a:ext uri="{0D108BD9-81ED-4DB2-BD59-A6C34878D82A}">
                    <a16:rowId xmlns:a16="http://schemas.microsoft.com/office/drawing/2014/main" val="446703107"/>
                  </a:ext>
                </a:extLst>
              </a:tr>
              <a:tr h="370840">
                <a:tc>
                  <a:txBody>
                    <a:bodyPr/>
                    <a:lstStyle/>
                    <a:p>
                      <a:r>
                        <a:rPr lang="en-US" sz="1600" dirty="0">
                          <a:latin typeface="Calibri" panose="020F0502020204030204" pitchFamily="34" charset="0"/>
                          <a:cs typeface="Calibri" panose="020F0502020204030204" pitchFamily="34" charset="0"/>
                        </a:rPr>
                        <a:t>Every class has 2 outdoor PE sessions per week.</a:t>
                      </a:r>
                    </a:p>
                  </a:txBody>
                  <a:tcPr/>
                </a:tc>
                <a:tc>
                  <a:txBody>
                    <a:bodyPr/>
                    <a:lstStyle/>
                    <a:p>
                      <a:pPr algn="ctr"/>
                      <a:r>
                        <a:rPr lang="en-US" sz="1600" dirty="0">
                          <a:latin typeface="Calibri" panose="020F0502020204030204" pitchFamily="34" charset="0"/>
                          <a:cs typeface="Calibri" panose="020F0502020204030204" pitchFamily="34" charset="0"/>
                        </a:rPr>
                        <a:t>Everyone</a:t>
                      </a:r>
                    </a:p>
                  </a:txBody>
                  <a:tcPr/>
                </a:tc>
                <a:tc>
                  <a:txBody>
                    <a:bodyPr/>
                    <a:lstStyle/>
                    <a:p>
                      <a:pPr algn="ctr"/>
                      <a:r>
                        <a:rPr lang="en-US" sz="1600" dirty="0">
                          <a:latin typeface="Calibri" panose="020F0502020204030204" pitchFamily="34" charset="0"/>
                          <a:cs typeface="Calibri" panose="020F0502020204030204" pitchFamily="34" charset="0"/>
                        </a:rPr>
                        <a:t>On-going</a:t>
                      </a:r>
                    </a:p>
                  </a:txBody>
                  <a:tcPr/>
                </a:tc>
                <a:tc>
                  <a:txBody>
                    <a:bodyPr/>
                    <a:lstStyle/>
                    <a:p>
                      <a:pPr algn="ctr"/>
                      <a:r>
                        <a:rPr lang="en-US" sz="1600" dirty="0">
                          <a:latin typeface="Calibri" panose="020F0502020204030204" pitchFamily="34" charset="0"/>
                          <a:cs typeface="Calibri" panose="020F0502020204030204" pitchFamily="34" charset="0"/>
                        </a:rPr>
                        <a:t>NA</a:t>
                      </a:r>
                    </a:p>
                  </a:txBody>
                  <a:tcPr/>
                </a:tc>
                <a:tc>
                  <a:txBody>
                    <a:bodyPr/>
                    <a:lstStyle/>
                    <a:p>
                      <a:r>
                        <a:rPr lang="en-US" sz="1600" dirty="0">
                          <a:latin typeface="Calibri" panose="020F0502020204030204" pitchFamily="34" charset="0"/>
                          <a:cs typeface="Calibri" panose="020F0502020204030204" pitchFamily="34" charset="0"/>
                        </a:rPr>
                        <a:t>All children have improved their fitness levels.</a:t>
                      </a:r>
                    </a:p>
                  </a:txBody>
                  <a:tcPr/>
                </a:tc>
                <a:extLst>
                  <a:ext uri="{0D108BD9-81ED-4DB2-BD59-A6C34878D82A}">
                    <a16:rowId xmlns:a16="http://schemas.microsoft.com/office/drawing/2014/main" val="323633196"/>
                  </a:ext>
                </a:extLst>
              </a:tr>
              <a:tr h="370840">
                <a:tc>
                  <a:txBody>
                    <a:bodyPr/>
                    <a:lstStyle/>
                    <a:p>
                      <a:r>
                        <a:rPr lang="en-US" sz="1600" dirty="0" err="1">
                          <a:latin typeface="Calibri" panose="020F0502020204030204" pitchFamily="34" charset="0"/>
                          <a:cs typeface="Calibri" panose="020F0502020204030204" pitchFamily="34" charset="0"/>
                        </a:rPr>
                        <a:t>Organise</a:t>
                      </a:r>
                      <a:r>
                        <a:rPr lang="en-US" sz="1600" dirty="0">
                          <a:latin typeface="Calibri" panose="020F0502020204030204" pitchFamily="34" charset="0"/>
                          <a:cs typeface="Calibri" panose="020F0502020204030204" pitchFamily="34" charset="0"/>
                        </a:rPr>
                        <a:t> for each class a set of resources for outdoor playtimes to encourage games and physical activity.</a:t>
                      </a:r>
                    </a:p>
                  </a:txBody>
                  <a:tcPr/>
                </a:tc>
                <a:tc>
                  <a:txBody>
                    <a:bodyPr/>
                    <a:lstStyle/>
                    <a:p>
                      <a:pPr algn="ctr"/>
                      <a:r>
                        <a:rPr lang="en-US" sz="1600" dirty="0">
                          <a:latin typeface="Calibri" panose="020F0502020204030204" pitchFamily="34" charset="0"/>
                          <a:cs typeface="Calibri" panose="020F0502020204030204" pitchFamily="34" charset="0"/>
                        </a:rPr>
                        <a:t>Everyone</a:t>
                      </a:r>
                    </a:p>
                  </a:txBody>
                  <a:tcPr/>
                </a:tc>
                <a:tc>
                  <a:txBody>
                    <a:bodyPr/>
                    <a:lstStyle/>
                    <a:p>
                      <a:pPr algn="ctr"/>
                      <a:r>
                        <a:rPr lang="en-US" sz="1600" dirty="0">
                          <a:latin typeface="Calibri" panose="020F0502020204030204" pitchFamily="34" charset="0"/>
                          <a:cs typeface="Calibri" panose="020F0502020204030204" pitchFamily="34" charset="0"/>
                        </a:rPr>
                        <a:t>On-going</a:t>
                      </a:r>
                    </a:p>
                  </a:txBody>
                  <a:tcPr/>
                </a:tc>
                <a:tc>
                  <a:txBody>
                    <a:bodyPr/>
                    <a:lstStyle/>
                    <a:p>
                      <a:pPr algn="ctr"/>
                      <a:r>
                        <a:rPr lang="en-US" sz="1600" dirty="0">
                          <a:latin typeface="Calibri" panose="020F0502020204030204" pitchFamily="34" charset="0"/>
                          <a:cs typeface="Calibri" panose="020F0502020204030204" pitchFamily="34" charset="0"/>
                        </a:rPr>
                        <a:t>NA</a:t>
                      </a:r>
                    </a:p>
                  </a:txBody>
                  <a:tcPr/>
                </a:tc>
                <a:tc>
                  <a:txBody>
                    <a:bodyPr/>
                    <a:lstStyle/>
                    <a:p>
                      <a:r>
                        <a:rPr lang="en-US" sz="1600" dirty="0">
                          <a:latin typeface="Calibri" panose="020F0502020204030204" pitchFamily="34" charset="0"/>
                          <a:cs typeface="Calibri" panose="020F0502020204030204" pitchFamily="34" charset="0"/>
                        </a:rPr>
                        <a:t>All children have improved their physical fitness.</a:t>
                      </a:r>
                    </a:p>
                  </a:txBody>
                  <a:tcPr/>
                </a:tc>
                <a:extLst>
                  <a:ext uri="{0D108BD9-81ED-4DB2-BD59-A6C34878D82A}">
                    <a16:rowId xmlns:a16="http://schemas.microsoft.com/office/drawing/2014/main" val="3855214261"/>
                  </a:ext>
                </a:extLst>
              </a:tr>
              <a:tr h="370840">
                <a:tc>
                  <a:txBody>
                    <a:bodyPr/>
                    <a:lstStyle/>
                    <a:p>
                      <a:r>
                        <a:rPr lang="en-US" sz="1600" dirty="0">
                          <a:latin typeface="Calibri" panose="020F0502020204030204" pitchFamily="34" charset="0"/>
                          <a:cs typeface="Calibri" panose="020F0502020204030204" pitchFamily="34" charset="0"/>
                        </a:rPr>
                        <a:t>To join the Harrogate Sports Partnership</a:t>
                      </a:r>
                    </a:p>
                  </a:txBody>
                  <a:tcPr/>
                </a:tc>
                <a:tc>
                  <a:txBody>
                    <a:bodyPr/>
                    <a:lstStyle/>
                    <a:p>
                      <a:pPr algn="ctr"/>
                      <a:r>
                        <a:rPr lang="en-US" sz="1600" dirty="0">
                          <a:latin typeface="Calibri" panose="020F0502020204030204" pitchFamily="34" charset="0"/>
                          <a:cs typeface="Calibri" panose="020F0502020204030204" pitchFamily="34" charset="0"/>
                        </a:rPr>
                        <a:t>PE Subject Leader</a:t>
                      </a:r>
                    </a:p>
                  </a:txBody>
                  <a:tcPr/>
                </a:tc>
                <a:tc>
                  <a:txBody>
                    <a:bodyPr/>
                    <a:lstStyle/>
                    <a:p>
                      <a:pPr algn="ctr"/>
                      <a:r>
                        <a:rPr lang="en-US" sz="1600" dirty="0">
                          <a:latin typeface="Calibri" panose="020F0502020204030204" pitchFamily="34" charset="0"/>
                          <a:cs typeface="Calibri" panose="020F0502020204030204" pitchFamily="34" charset="0"/>
                        </a:rPr>
                        <a:t>On-going</a:t>
                      </a:r>
                    </a:p>
                  </a:txBody>
                  <a:tcPr/>
                </a:tc>
                <a:tc>
                  <a:txBody>
                    <a:bodyPr/>
                    <a:lstStyle/>
                    <a:p>
                      <a:pPr algn="ctr"/>
                      <a:r>
                        <a:rPr lang="en-US" sz="1600" dirty="0">
                          <a:latin typeface="Calibri" panose="020F0502020204030204" pitchFamily="34" charset="0"/>
                          <a:cs typeface="Calibri" panose="020F0502020204030204" pitchFamily="34" charset="0"/>
                        </a:rPr>
                        <a:t>£1400</a:t>
                      </a:r>
                    </a:p>
                  </a:txBody>
                  <a:tcPr/>
                </a:tc>
                <a:tc>
                  <a:txBody>
                    <a:bodyPr/>
                    <a:lstStyle/>
                    <a:p>
                      <a:r>
                        <a:rPr lang="en-US" sz="1600" dirty="0">
                          <a:latin typeface="Calibri" panose="020F0502020204030204" pitchFamily="34" charset="0"/>
                          <a:cs typeface="Calibri" panose="020F0502020204030204" pitchFamily="34" charset="0"/>
                        </a:rPr>
                        <a:t>All children have improved their physical fitness.</a:t>
                      </a:r>
                    </a:p>
                  </a:txBody>
                  <a:tcPr/>
                </a:tc>
                <a:extLst>
                  <a:ext uri="{0D108BD9-81ED-4DB2-BD59-A6C34878D82A}">
                    <a16:rowId xmlns:a16="http://schemas.microsoft.com/office/drawing/2014/main" val="670386431"/>
                  </a:ext>
                </a:extLst>
              </a:tr>
            </a:tbl>
          </a:graphicData>
        </a:graphic>
      </p:graphicFrame>
    </p:spTree>
    <p:extLst>
      <p:ext uri="{BB962C8B-B14F-4D97-AF65-F5344CB8AC3E}">
        <p14:creationId xmlns:p14="http://schemas.microsoft.com/office/powerpoint/2010/main" val="37132798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5898347-EAF0-E646-BCEB-BE4A93F000B6}"/>
              </a:ext>
            </a:extLst>
          </p:cNvPr>
          <p:cNvSpPr txBox="1"/>
          <p:nvPr/>
        </p:nvSpPr>
        <p:spPr>
          <a:xfrm>
            <a:off x="374073" y="1066800"/>
            <a:ext cx="12230849" cy="646331"/>
          </a:xfrm>
          <a:prstGeom prst="rect">
            <a:avLst/>
          </a:prstGeom>
          <a:noFill/>
        </p:spPr>
        <p:txBody>
          <a:bodyPr wrap="none" rtlCol="0">
            <a:spAutoFit/>
          </a:bodyPr>
          <a:lstStyle/>
          <a:p>
            <a:r>
              <a:rPr lang="en-US" dirty="0"/>
              <a:t>Priority 6: </a:t>
            </a:r>
            <a:r>
              <a:rPr lang="en-US" dirty="0">
                <a:latin typeface="Calibri" panose="020F0502020204030204" pitchFamily="34" charset="0"/>
                <a:cs typeface="Calibri" panose="020F0502020204030204" pitchFamily="34" charset="0"/>
              </a:rPr>
              <a:t>Ensure all children’s home learning is supported to ensure they are keeping up with what is being taught in school.</a:t>
            </a:r>
          </a:p>
          <a:p>
            <a:endParaRPr lang="en-US" dirty="0"/>
          </a:p>
        </p:txBody>
      </p:sp>
      <p:graphicFrame>
        <p:nvGraphicFramePr>
          <p:cNvPr id="3" name="Table 2">
            <a:extLst>
              <a:ext uri="{FF2B5EF4-FFF2-40B4-BE49-F238E27FC236}">
                <a16:creationId xmlns:a16="http://schemas.microsoft.com/office/drawing/2014/main" id="{CD2CED37-C4F3-CB44-B3A9-1A2D833D8635}"/>
              </a:ext>
            </a:extLst>
          </p:cNvPr>
          <p:cNvGraphicFramePr>
            <a:graphicFrameLocks noGrp="1"/>
          </p:cNvGraphicFramePr>
          <p:nvPr>
            <p:extLst>
              <p:ext uri="{D42A27DB-BD31-4B8C-83A1-F6EECF244321}">
                <p14:modId xmlns:p14="http://schemas.microsoft.com/office/powerpoint/2010/main" val="3053232154"/>
              </p:ext>
            </p:extLst>
          </p:nvPr>
        </p:nvGraphicFramePr>
        <p:xfrm>
          <a:off x="700088" y="1811020"/>
          <a:ext cx="10522635" cy="4058920"/>
        </p:xfrm>
        <a:graphic>
          <a:graphicData uri="http://schemas.openxmlformats.org/drawingml/2006/table">
            <a:tbl>
              <a:tblPr firstRow="1" bandRow="1">
                <a:tableStyleId>{5C22544A-7EE6-4342-B048-85BDC9FD1C3A}</a:tableStyleId>
              </a:tblPr>
              <a:tblGrid>
                <a:gridCol w="3573194">
                  <a:extLst>
                    <a:ext uri="{9D8B030D-6E8A-4147-A177-3AD203B41FA5}">
                      <a16:colId xmlns:a16="http://schemas.microsoft.com/office/drawing/2014/main" val="1102480032"/>
                    </a:ext>
                  </a:extLst>
                </a:gridCol>
                <a:gridCol w="1392702">
                  <a:extLst>
                    <a:ext uri="{9D8B030D-6E8A-4147-A177-3AD203B41FA5}">
                      <a16:colId xmlns:a16="http://schemas.microsoft.com/office/drawing/2014/main" val="3794277533"/>
                    </a:ext>
                  </a:extLst>
                </a:gridCol>
                <a:gridCol w="1347685">
                  <a:extLst>
                    <a:ext uri="{9D8B030D-6E8A-4147-A177-3AD203B41FA5}">
                      <a16:colId xmlns:a16="http://schemas.microsoft.com/office/drawing/2014/main" val="3265390259"/>
                    </a:ext>
                  </a:extLst>
                </a:gridCol>
                <a:gridCol w="903146">
                  <a:extLst>
                    <a:ext uri="{9D8B030D-6E8A-4147-A177-3AD203B41FA5}">
                      <a16:colId xmlns:a16="http://schemas.microsoft.com/office/drawing/2014/main" val="4260858729"/>
                    </a:ext>
                  </a:extLst>
                </a:gridCol>
                <a:gridCol w="3305908">
                  <a:extLst>
                    <a:ext uri="{9D8B030D-6E8A-4147-A177-3AD203B41FA5}">
                      <a16:colId xmlns:a16="http://schemas.microsoft.com/office/drawing/2014/main" val="2579041410"/>
                    </a:ext>
                  </a:extLst>
                </a:gridCol>
              </a:tblGrid>
              <a:tr h="370840">
                <a:tc>
                  <a:txBody>
                    <a:bodyPr/>
                    <a:lstStyle/>
                    <a:p>
                      <a:r>
                        <a:rPr lang="en-US" dirty="0">
                          <a:latin typeface="Calibri" panose="020F0502020204030204" pitchFamily="34" charset="0"/>
                          <a:cs typeface="Calibri" panose="020F0502020204030204" pitchFamily="34" charset="0"/>
                        </a:rPr>
                        <a:t>Actions</a:t>
                      </a:r>
                    </a:p>
                  </a:txBody>
                  <a:tcPr/>
                </a:tc>
                <a:tc>
                  <a:txBody>
                    <a:bodyPr/>
                    <a:lstStyle/>
                    <a:p>
                      <a:r>
                        <a:rPr lang="en-US" dirty="0">
                          <a:latin typeface="Calibri" panose="020F0502020204030204" pitchFamily="34" charset="0"/>
                          <a:cs typeface="Calibri" panose="020F0502020204030204" pitchFamily="34" charset="0"/>
                        </a:rPr>
                        <a:t>By whom</a:t>
                      </a:r>
                    </a:p>
                  </a:txBody>
                  <a:tcPr/>
                </a:tc>
                <a:tc>
                  <a:txBody>
                    <a:bodyPr/>
                    <a:lstStyle/>
                    <a:p>
                      <a:r>
                        <a:rPr lang="en-US" dirty="0">
                          <a:latin typeface="Calibri" panose="020F0502020204030204" pitchFamily="34" charset="0"/>
                          <a:cs typeface="Calibri" panose="020F0502020204030204" pitchFamily="34" charset="0"/>
                        </a:rPr>
                        <a:t>By when</a:t>
                      </a:r>
                    </a:p>
                  </a:txBody>
                  <a:tcPr/>
                </a:tc>
                <a:tc>
                  <a:txBody>
                    <a:bodyPr/>
                    <a:lstStyle/>
                    <a:p>
                      <a:r>
                        <a:rPr lang="en-US" dirty="0">
                          <a:latin typeface="Calibri" panose="020F0502020204030204" pitchFamily="34" charset="0"/>
                          <a:cs typeface="Calibri" panose="020F0502020204030204" pitchFamily="34" charset="0"/>
                        </a:rPr>
                        <a:t>Costs</a:t>
                      </a:r>
                    </a:p>
                  </a:txBody>
                  <a:tcPr/>
                </a:tc>
                <a:tc>
                  <a:txBody>
                    <a:bodyPr/>
                    <a:lstStyle/>
                    <a:p>
                      <a:r>
                        <a:rPr lang="en-US" dirty="0">
                          <a:latin typeface="Calibri" panose="020F0502020204030204" pitchFamily="34" charset="0"/>
                          <a:cs typeface="Calibri" panose="020F0502020204030204" pitchFamily="34" charset="0"/>
                        </a:rPr>
                        <a:t>Success Criteria/Outcome</a:t>
                      </a:r>
                    </a:p>
                  </a:txBody>
                  <a:tcPr/>
                </a:tc>
                <a:extLst>
                  <a:ext uri="{0D108BD9-81ED-4DB2-BD59-A6C34878D82A}">
                    <a16:rowId xmlns:a16="http://schemas.microsoft.com/office/drawing/2014/main" val="221370126"/>
                  </a:ext>
                </a:extLst>
              </a:tr>
              <a:tr h="370840">
                <a:tc>
                  <a:txBody>
                    <a:bodyPr/>
                    <a:lstStyle/>
                    <a:p>
                      <a:pPr marL="285750" indent="-285750">
                        <a:buFont typeface="Arial" panose="020B0604020202020204" pitchFamily="34" charset="0"/>
                        <a:buChar char="•"/>
                      </a:pPr>
                      <a:r>
                        <a:rPr lang="en-US" sz="1600" dirty="0">
                          <a:latin typeface="Calibri" panose="020F0502020204030204" pitchFamily="34" charset="0"/>
                          <a:cs typeface="Calibri" panose="020F0502020204030204" pitchFamily="34" charset="0"/>
                        </a:rPr>
                        <a:t>To set up a home learning page on the school website so that children who are self-isolating can access the day’s tasks.</a:t>
                      </a:r>
                    </a:p>
                  </a:txBody>
                  <a:tcPr/>
                </a:tc>
                <a:tc>
                  <a:txBody>
                    <a:bodyPr/>
                    <a:lstStyle/>
                    <a:p>
                      <a:pPr algn="ctr"/>
                      <a:r>
                        <a:rPr lang="en-US" sz="1600" dirty="0">
                          <a:latin typeface="Calibri" panose="020F0502020204030204" pitchFamily="34" charset="0"/>
                          <a:cs typeface="Calibri" panose="020F0502020204030204" pitchFamily="34" charset="0"/>
                        </a:rPr>
                        <a:t>HT</a:t>
                      </a:r>
                    </a:p>
                  </a:txBody>
                  <a:tcPr/>
                </a:tc>
                <a:tc>
                  <a:txBody>
                    <a:bodyPr/>
                    <a:lstStyle/>
                    <a:p>
                      <a:pPr algn="ctr"/>
                      <a:r>
                        <a:rPr lang="en-US" sz="1600" dirty="0">
                          <a:latin typeface="Calibri" panose="020F0502020204030204" pitchFamily="34" charset="0"/>
                          <a:cs typeface="Calibri" panose="020F0502020204030204" pitchFamily="34" charset="0"/>
                        </a:rPr>
                        <a:t>Oct 2020</a:t>
                      </a:r>
                    </a:p>
                  </a:txBody>
                  <a:tcPr/>
                </a:tc>
                <a:tc>
                  <a:txBody>
                    <a:bodyPr/>
                    <a:lstStyle/>
                    <a:p>
                      <a:pPr algn="ctr"/>
                      <a:r>
                        <a:rPr lang="en-US" sz="1600" dirty="0">
                          <a:latin typeface="Calibri" panose="020F0502020204030204" pitchFamily="34" charset="0"/>
                          <a:cs typeface="Calibri" panose="020F0502020204030204" pitchFamily="34" charset="0"/>
                        </a:rPr>
                        <a:t>NA</a:t>
                      </a:r>
                    </a:p>
                  </a:txBody>
                  <a:tcPr/>
                </a:tc>
                <a:tc>
                  <a:txBody>
                    <a:bodyPr/>
                    <a:lstStyle/>
                    <a:p>
                      <a:r>
                        <a:rPr lang="en-US" sz="1600" dirty="0">
                          <a:latin typeface="Calibri" panose="020F0502020204030204" pitchFamily="34" charset="0"/>
                          <a:cs typeface="Calibri" panose="020F0502020204030204" pitchFamily="34" charset="0"/>
                        </a:rPr>
                        <a:t>Children can follow the learning objectives and complete the tasks the children are doing in school.</a:t>
                      </a:r>
                    </a:p>
                  </a:txBody>
                  <a:tcPr/>
                </a:tc>
                <a:extLst>
                  <a:ext uri="{0D108BD9-81ED-4DB2-BD59-A6C34878D82A}">
                    <a16:rowId xmlns:a16="http://schemas.microsoft.com/office/drawing/2014/main" val="1641090328"/>
                  </a:ext>
                </a:extLst>
              </a:tr>
              <a:tr h="370840">
                <a:tc>
                  <a:txBody>
                    <a:bodyPr/>
                    <a:lstStyle/>
                    <a:p>
                      <a:pPr marL="285750" indent="-285750">
                        <a:buFont typeface="Arial" panose="020B0604020202020204" pitchFamily="34" charset="0"/>
                        <a:buChar char="•"/>
                      </a:pPr>
                      <a:r>
                        <a:rPr lang="en-US" sz="1600" dirty="0">
                          <a:latin typeface="Calibri" panose="020F0502020204030204" pitchFamily="34" charset="0"/>
                          <a:cs typeface="Calibri" panose="020F0502020204030204" pitchFamily="34" charset="0"/>
                        </a:rPr>
                        <a:t>Set up Teams for each class so that the teachers can make video calls each day to support the mental health and wellbeing of children who are working at home because of a bubble closure.</a:t>
                      </a:r>
                    </a:p>
                  </a:txBody>
                  <a:tcPr/>
                </a:tc>
                <a:tc>
                  <a:txBody>
                    <a:bodyPr/>
                    <a:lstStyle/>
                    <a:p>
                      <a:pPr algn="ctr"/>
                      <a:r>
                        <a:rPr lang="en-US" sz="1600" dirty="0">
                          <a:latin typeface="Calibri" panose="020F0502020204030204" pitchFamily="34" charset="0"/>
                          <a:cs typeface="Calibri" panose="020F0502020204030204" pitchFamily="34" charset="0"/>
                        </a:rPr>
                        <a:t>HT</a:t>
                      </a:r>
                    </a:p>
                  </a:txBody>
                  <a:tcPr/>
                </a:tc>
                <a:tc>
                  <a:txBody>
                    <a:bodyPr/>
                    <a:lstStyle/>
                    <a:p>
                      <a:pPr algn="ctr"/>
                      <a:r>
                        <a:rPr lang="en-US" sz="1600" dirty="0">
                          <a:latin typeface="Calibri" panose="020F0502020204030204" pitchFamily="34" charset="0"/>
                          <a:cs typeface="Calibri" panose="020F0502020204030204" pitchFamily="34" charset="0"/>
                        </a:rPr>
                        <a:t>Oct 2020</a:t>
                      </a:r>
                    </a:p>
                  </a:txBody>
                  <a:tcPr/>
                </a:tc>
                <a:tc>
                  <a:txBody>
                    <a:bodyPr/>
                    <a:lstStyle/>
                    <a:p>
                      <a:pPr algn="ctr"/>
                      <a:r>
                        <a:rPr lang="en-US" sz="1400" dirty="0">
                          <a:latin typeface="Calibri" panose="020F0502020204030204" pitchFamily="34" charset="0"/>
                          <a:cs typeface="Calibri" panose="020F0502020204030204" pitchFamily="34" charset="0"/>
                        </a:rPr>
                        <a:t>NA</a:t>
                      </a:r>
                    </a:p>
                  </a:txBody>
                  <a:tcPr/>
                </a:tc>
                <a:tc>
                  <a:txBody>
                    <a:bodyPr/>
                    <a:lstStyle/>
                    <a:p>
                      <a:r>
                        <a:rPr lang="en-US" sz="1600" dirty="0">
                          <a:latin typeface="Calibri" panose="020F0502020204030204" pitchFamily="34" charset="0"/>
                          <a:cs typeface="Calibri" panose="020F0502020204030204" pitchFamily="34" charset="0"/>
                        </a:rPr>
                        <a:t>Using technology the teachers are able to keep in daily contact with their class.</a:t>
                      </a:r>
                    </a:p>
                  </a:txBody>
                  <a:tcPr/>
                </a:tc>
                <a:extLst>
                  <a:ext uri="{0D108BD9-81ED-4DB2-BD59-A6C34878D82A}">
                    <a16:rowId xmlns:a16="http://schemas.microsoft.com/office/drawing/2014/main" val="3652435524"/>
                  </a:ext>
                </a:extLst>
              </a:tr>
              <a:tr h="370840">
                <a:tc>
                  <a:txBody>
                    <a:bodyPr/>
                    <a:lstStyle/>
                    <a:p>
                      <a:pPr marL="285750" indent="-285750">
                        <a:buFont typeface="Arial" panose="020B0604020202020204" pitchFamily="34" charset="0"/>
                        <a:buChar char="•"/>
                      </a:pPr>
                      <a:r>
                        <a:rPr lang="en-US" sz="1600" dirty="0">
                          <a:latin typeface="Calibri" panose="020F0502020204030204" pitchFamily="34" charset="0"/>
                          <a:cs typeface="Calibri" panose="020F0502020204030204" pitchFamily="34" charset="0"/>
                        </a:rPr>
                        <a:t>Print learning packs for the children and ensure they have the appropriate resources to work from home.</a:t>
                      </a:r>
                    </a:p>
                  </a:txBody>
                  <a:tcPr/>
                </a:tc>
                <a:tc>
                  <a:txBody>
                    <a:bodyPr/>
                    <a:lstStyle/>
                    <a:p>
                      <a:pPr algn="ctr"/>
                      <a:r>
                        <a:rPr lang="en-US" sz="1600" dirty="0">
                          <a:latin typeface="Calibri" panose="020F0502020204030204" pitchFamily="34" charset="0"/>
                          <a:cs typeface="Calibri" panose="020F0502020204030204" pitchFamily="34" charset="0"/>
                        </a:rPr>
                        <a:t>All staff</a:t>
                      </a:r>
                    </a:p>
                  </a:txBody>
                  <a:tcPr/>
                </a:tc>
                <a:tc>
                  <a:txBody>
                    <a:bodyPr/>
                    <a:lstStyle/>
                    <a:p>
                      <a:pPr algn="ctr"/>
                      <a:r>
                        <a:rPr lang="en-US" sz="1600" dirty="0">
                          <a:latin typeface="Calibri" panose="020F0502020204030204" pitchFamily="34" charset="0"/>
                          <a:cs typeface="Calibri" panose="020F0502020204030204" pitchFamily="34" charset="0"/>
                        </a:rPr>
                        <a:t>Oct 2020</a:t>
                      </a:r>
                    </a:p>
                  </a:txBody>
                  <a:tcPr/>
                </a:tc>
                <a:tc>
                  <a:txBody>
                    <a:bodyPr/>
                    <a:lstStyle/>
                    <a:p>
                      <a:pPr algn="ctr"/>
                      <a:r>
                        <a:rPr lang="en-US" sz="1400" dirty="0">
                          <a:latin typeface="Calibri" panose="020F0502020204030204" pitchFamily="34" charset="0"/>
                          <a:cs typeface="Calibri" panose="020F0502020204030204" pitchFamily="34" charset="0"/>
                        </a:rPr>
                        <a:t>NA</a:t>
                      </a:r>
                    </a:p>
                  </a:txBody>
                  <a:tcPr/>
                </a:tc>
                <a:tc>
                  <a:txBody>
                    <a:bodyPr/>
                    <a:lstStyle/>
                    <a:p>
                      <a:r>
                        <a:rPr lang="en-US" sz="1600" dirty="0">
                          <a:latin typeface="Calibri" panose="020F0502020204030204" pitchFamily="34" charset="0"/>
                          <a:cs typeface="Calibri" panose="020F0502020204030204" pitchFamily="34" charset="0"/>
                        </a:rPr>
                        <a:t>Children have access to the work and resources they need.</a:t>
                      </a:r>
                    </a:p>
                  </a:txBody>
                  <a:tcPr/>
                </a:tc>
                <a:extLst>
                  <a:ext uri="{0D108BD9-81ED-4DB2-BD59-A6C34878D82A}">
                    <a16:rowId xmlns:a16="http://schemas.microsoft.com/office/drawing/2014/main" val="2836539170"/>
                  </a:ext>
                </a:extLst>
              </a:tr>
            </a:tbl>
          </a:graphicData>
        </a:graphic>
      </p:graphicFrame>
    </p:spTree>
    <p:extLst>
      <p:ext uri="{BB962C8B-B14F-4D97-AF65-F5344CB8AC3E}">
        <p14:creationId xmlns:p14="http://schemas.microsoft.com/office/powerpoint/2010/main" val="3879350624"/>
      </p:ext>
    </p:extLst>
  </p:cSld>
  <p:clrMapOvr>
    <a:masterClrMapping/>
  </p:clrMapOvr>
</p:sld>
</file>

<file path=ppt/theme/theme1.xml><?xml version="1.0" encoding="utf-8"?>
<a:theme xmlns:a="http://schemas.openxmlformats.org/drawingml/2006/main" name="ChronicleVTI">
  <a:themeElements>
    <a:clrScheme name="AnalogousFromLightSeedLeftStep">
      <a:dk1>
        <a:srgbClr val="000000"/>
      </a:dk1>
      <a:lt1>
        <a:srgbClr val="FFFFFF"/>
      </a:lt1>
      <a:dk2>
        <a:srgbClr val="21373A"/>
      </a:dk2>
      <a:lt2>
        <a:srgbClr val="E8E2E2"/>
      </a:lt2>
      <a:accent1>
        <a:srgbClr val="80A9A7"/>
      </a:accent1>
      <a:accent2>
        <a:srgbClr val="75AB91"/>
      </a:accent2>
      <a:accent3>
        <a:srgbClr val="81AC86"/>
      </a:accent3>
      <a:accent4>
        <a:srgbClr val="86AC76"/>
      </a:accent4>
      <a:accent5>
        <a:srgbClr val="9AA57D"/>
      </a:accent5>
      <a:accent6>
        <a:srgbClr val="A9A274"/>
      </a:accent6>
      <a:hlink>
        <a:srgbClr val="AE696D"/>
      </a:hlink>
      <a:folHlink>
        <a:srgbClr val="7F7F7F"/>
      </a:folHlink>
    </a:clrScheme>
    <a:fontScheme name="Univers Calisto">
      <a:majorFont>
        <a:latin typeface="Univers Condensed"/>
        <a:ea typeface=""/>
        <a:cs typeface=""/>
      </a:majorFont>
      <a:minorFont>
        <a:latin typeface="Calisto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hronicleVTI" id="{508E4D90-5116-4BF0-876B-3F422DD1F65F}" vid="{AA21DC3D-92A8-43A4-8358-ED428371CD55}"/>
    </a:ext>
  </a:extLst>
</a:theme>
</file>

<file path=docProps/app.xml><?xml version="1.0" encoding="utf-8"?>
<Properties xmlns="http://schemas.openxmlformats.org/officeDocument/2006/extended-properties" xmlns:vt="http://schemas.openxmlformats.org/officeDocument/2006/docPropsVTypes">
  <TotalTime>1444</TotalTime>
  <Words>1049</Words>
  <Application>Microsoft Macintosh PowerPoint</Application>
  <PresentationFormat>Widescreen</PresentationFormat>
  <Paragraphs>180</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Calisto MT</vt:lpstr>
      <vt:lpstr>Univers Condensed</vt:lpstr>
      <vt:lpstr>ChronicleVTI</vt:lpstr>
      <vt:lpstr> Covid ‘Catch Up’ Strategy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Covid ‘Catch Up’ Strategy </dc:title>
  <dc:creator>Headteacher Grewelthorpe and Fountains CofE Primary Schools</dc:creator>
  <cp:lastModifiedBy>Headteacher Grewelthorpe and Fountains CofE Primary Schools</cp:lastModifiedBy>
  <cp:revision>10</cp:revision>
  <dcterms:created xsi:type="dcterms:W3CDTF">2020-12-07T10:49:27Z</dcterms:created>
  <dcterms:modified xsi:type="dcterms:W3CDTF">2021-02-05T15:11:11Z</dcterms:modified>
</cp:coreProperties>
</file>