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5"/>
  </p:notesMasterIdLst>
  <p:sldIdLst>
    <p:sldId id="257" r:id="rId2"/>
    <p:sldId id="279" r:id="rId3"/>
    <p:sldId id="256" r:id="rId4"/>
    <p:sldId id="302" r:id="rId5"/>
    <p:sldId id="320" r:id="rId6"/>
    <p:sldId id="323" r:id="rId7"/>
    <p:sldId id="328" r:id="rId8"/>
    <p:sldId id="327" r:id="rId9"/>
    <p:sldId id="326" r:id="rId10"/>
    <p:sldId id="325" r:id="rId11"/>
    <p:sldId id="324" r:id="rId12"/>
    <p:sldId id="322" r:id="rId13"/>
    <p:sldId id="321" r:id="rId14"/>
    <p:sldId id="330" r:id="rId15"/>
    <p:sldId id="334" r:id="rId16"/>
    <p:sldId id="335" r:id="rId17"/>
    <p:sldId id="338" r:id="rId18"/>
    <p:sldId id="337" r:id="rId19"/>
    <p:sldId id="336" r:id="rId20"/>
    <p:sldId id="340" r:id="rId21"/>
    <p:sldId id="339" r:id="rId22"/>
    <p:sldId id="319" r:id="rId23"/>
    <p:sldId id="277" r:id="rId24"/>
  </p:sldIdLst>
  <p:sldSz cx="12192000" cy="6858000"/>
  <p:notesSz cx="6797675" cy="992505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8D2CC"/>
    <a:srgbClr val="0D0D0D"/>
    <a:srgbClr val="FAF1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16DA210-FB5B-4158-B5E0-FEB733F419BA}" styleName="Light Style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95439" autoAdjust="0"/>
  </p:normalViewPr>
  <p:slideViewPr>
    <p:cSldViewPr snapToGrid="0">
      <p:cViewPr varScale="1">
        <p:scale>
          <a:sx n="68" d="100"/>
          <a:sy n="68" d="100"/>
        </p:scale>
        <p:origin x="816"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presProps" Target="pres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7976"/>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50443" y="0"/>
            <a:ext cx="2945659" cy="497976"/>
          </a:xfrm>
          <a:prstGeom prst="rect">
            <a:avLst/>
          </a:prstGeom>
        </p:spPr>
        <p:txBody>
          <a:bodyPr vert="horz" lIns="91440" tIns="45720" rIns="91440" bIns="45720" rtlCol="0"/>
          <a:lstStyle>
            <a:lvl1pPr algn="r">
              <a:defRPr sz="1200"/>
            </a:lvl1pPr>
          </a:lstStyle>
          <a:p>
            <a:fld id="{98793E17-4486-470B-8F9A-12325544B13C}" type="datetimeFigureOut">
              <a:rPr lang="en-GB" smtClean="0"/>
              <a:t>13/10/2021</a:t>
            </a:fld>
            <a:endParaRPr lang="en-GB"/>
          </a:p>
        </p:txBody>
      </p:sp>
      <p:sp>
        <p:nvSpPr>
          <p:cNvPr id="4" name="Slide Image Placeholder 3"/>
          <p:cNvSpPr>
            <a:spLocks noGrp="1" noRot="1" noChangeAspect="1"/>
          </p:cNvSpPr>
          <p:nvPr>
            <p:ph type="sldImg" idx="2"/>
          </p:nvPr>
        </p:nvSpPr>
        <p:spPr>
          <a:xfrm>
            <a:off x="420688" y="1239838"/>
            <a:ext cx="5956300" cy="3351212"/>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79768" y="4776431"/>
            <a:ext cx="5438140" cy="3907988"/>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9427076"/>
            <a:ext cx="2945659" cy="497975"/>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50443" y="9427076"/>
            <a:ext cx="2945659" cy="497975"/>
          </a:xfrm>
          <a:prstGeom prst="rect">
            <a:avLst/>
          </a:prstGeom>
        </p:spPr>
        <p:txBody>
          <a:bodyPr vert="horz" lIns="91440" tIns="45720" rIns="91440" bIns="45720" rtlCol="0" anchor="b"/>
          <a:lstStyle>
            <a:lvl1pPr algn="r">
              <a:defRPr sz="1200"/>
            </a:lvl1pPr>
          </a:lstStyle>
          <a:p>
            <a:fld id="{7325234A-1084-41FA-B353-E5C5FE72AE6B}" type="slidenum">
              <a:rPr lang="en-GB" smtClean="0"/>
              <a:t>‹#›</a:t>
            </a:fld>
            <a:endParaRPr lang="en-GB"/>
          </a:p>
        </p:txBody>
      </p:sp>
    </p:spTree>
    <p:extLst>
      <p:ext uri="{BB962C8B-B14F-4D97-AF65-F5344CB8AC3E}">
        <p14:creationId xmlns:p14="http://schemas.microsoft.com/office/powerpoint/2010/main" val="34878453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Flip chart and </a:t>
            </a:r>
            <a:r>
              <a:rPr lang="en-GB" dirty="0" err="1"/>
              <a:t>postit</a:t>
            </a:r>
            <a:r>
              <a:rPr lang="en-GB" dirty="0"/>
              <a:t> notes – pre topic assessment – thoughts </a:t>
            </a:r>
          </a:p>
          <a:p>
            <a:r>
              <a:rPr lang="en-GB" dirty="0"/>
              <a:t>Take picture of answers to stick in books </a:t>
            </a:r>
          </a:p>
        </p:txBody>
      </p:sp>
      <p:sp>
        <p:nvSpPr>
          <p:cNvPr id="4" name="Slide Number Placeholder 3"/>
          <p:cNvSpPr>
            <a:spLocks noGrp="1"/>
          </p:cNvSpPr>
          <p:nvPr>
            <p:ph type="sldNum" sz="quarter" idx="5"/>
          </p:nvPr>
        </p:nvSpPr>
        <p:spPr/>
        <p:txBody>
          <a:bodyPr/>
          <a:lstStyle/>
          <a:p>
            <a:fld id="{7325234A-1084-41FA-B353-E5C5FE72AE6B}" type="slidenum">
              <a:rPr lang="en-GB" smtClean="0"/>
              <a:t>1</a:t>
            </a:fld>
            <a:endParaRPr lang="en-GB"/>
          </a:p>
        </p:txBody>
      </p:sp>
    </p:spTree>
    <p:extLst>
      <p:ext uri="{BB962C8B-B14F-4D97-AF65-F5344CB8AC3E}">
        <p14:creationId xmlns:p14="http://schemas.microsoft.com/office/powerpoint/2010/main" val="26035207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34993100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412272366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extLst>
      <p:ext uri="{BB962C8B-B14F-4D97-AF65-F5344CB8AC3E}">
        <p14:creationId xmlns:p14="http://schemas.microsoft.com/office/powerpoint/2010/main" val="282381447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392790064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36970600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134721680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342479421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9686653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20151094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6D58518-2460-4C69-AF8D-28098F81BEEC}" type="datetimeFigureOut">
              <a:rPr lang="en-GB" smtClean="0"/>
              <a:t>13/10/2021</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312315417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86D58518-2460-4C69-AF8D-28098F81BEEC}" type="datetimeFigureOut">
              <a:rPr lang="en-GB" smtClean="0"/>
              <a:t>13/10/2021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6163375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D58518-2460-4C69-AF8D-28098F81BEEC}" type="datetimeFigureOut">
              <a:rPr lang="en-GB" smtClean="0"/>
              <a:t>13/10/2021</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62064453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86D58518-2460-4C69-AF8D-28098F81BEEC}" type="datetimeFigureOut">
              <a:rPr lang="en-GB" smtClean="0"/>
              <a:t>13/10/2021</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12503903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6D58518-2460-4C69-AF8D-28098F81BEEC}" type="datetimeFigureOut">
              <a:rPr lang="en-GB" smtClean="0"/>
              <a:t>13/10/2021</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175119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86D58518-2460-4C69-AF8D-28098F81BEEC}" type="datetimeFigureOut">
              <a:rPr lang="en-GB" smtClean="0"/>
              <a:t>13/10/2021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12424562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6D58518-2460-4C69-AF8D-28098F81BEEC}" type="datetimeFigureOut">
              <a:rPr lang="en-GB" smtClean="0"/>
              <a:t>13/10/2021</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9C4201-3EFE-4BC4-9633-983369C8B5BA}" type="slidenum">
              <a:rPr lang="en-GB" smtClean="0"/>
              <a:t>‹#›</a:t>
            </a:fld>
            <a:endParaRPr lang="en-GB"/>
          </a:p>
        </p:txBody>
      </p:sp>
    </p:spTree>
    <p:extLst>
      <p:ext uri="{BB962C8B-B14F-4D97-AF65-F5344CB8AC3E}">
        <p14:creationId xmlns:p14="http://schemas.microsoft.com/office/powerpoint/2010/main" val="35959150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86D58518-2460-4C69-AF8D-28098F81BEEC}" type="datetimeFigureOut">
              <a:rPr lang="en-GB" smtClean="0"/>
              <a:t>13/10/2021</a:t>
            </a:fld>
            <a:endParaRPr lang="en-GB"/>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359C4201-3EFE-4BC4-9633-983369C8B5BA}" type="slidenum">
              <a:rPr lang="en-GB" smtClean="0"/>
              <a:t>‹#›</a:t>
            </a:fld>
            <a:endParaRPr lang="en-GB"/>
          </a:p>
        </p:txBody>
      </p:sp>
    </p:spTree>
    <p:extLst>
      <p:ext uri="{BB962C8B-B14F-4D97-AF65-F5344CB8AC3E}">
        <p14:creationId xmlns:p14="http://schemas.microsoft.com/office/powerpoint/2010/main" val="39243525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hyperlink" Target="https://pixabay.com/en/milky-way-universe-person-stars-1023340/" TargetMode="External"/><Relationship Id="rId2" Type="http://schemas.openxmlformats.org/officeDocument/2006/relationships/image" Target="../media/image2.jpg"/><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15.jpe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hyperlink" Target="https://pixabay.com/en/milky-way-universe-person-stars-1023340/" TargetMode="External"/><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93895-4FD3-4A26-84DA-C3F39F6AC7FF}"/>
              </a:ext>
            </a:extLst>
          </p:cNvPr>
          <p:cNvSpPr>
            <a:spLocks noGrp="1"/>
          </p:cNvSpPr>
          <p:nvPr>
            <p:ph type="ctrTitle"/>
          </p:nvPr>
        </p:nvSpPr>
        <p:spPr>
          <a:xfrm>
            <a:off x="675860" y="2841857"/>
            <a:ext cx="8984973" cy="1646302"/>
          </a:xfrm>
        </p:spPr>
        <p:txBody>
          <a:bodyPr/>
          <a:lstStyle/>
          <a:p>
            <a:pPr algn="ctr"/>
            <a:r>
              <a:rPr lang="en-GB" sz="2800" dirty="0">
                <a:solidFill>
                  <a:schemeClr val="accent2">
                    <a:lumMod val="50000"/>
                  </a:schemeClr>
                </a:solidFill>
              </a:rPr>
              <a:t>Creation and science: conflicting or complementary? </a:t>
            </a:r>
          </a:p>
        </p:txBody>
      </p:sp>
      <p:sp>
        <p:nvSpPr>
          <p:cNvPr id="5" name="Title 1">
            <a:extLst>
              <a:ext uri="{FF2B5EF4-FFF2-40B4-BE49-F238E27FC236}">
                <a16:creationId xmlns:a16="http://schemas.microsoft.com/office/drawing/2014/main" id="{84685DDB-0A8A-4B18-9843-32623BCD928F}"/>
              </a:ext>
            </a:extLst>
          </p:cNvPr>
          <p:cNvSpPr txBox="1">
            <a:spLocks/>
          </p:cNvSpPr>
          <p:nvPr/>
        </p:nvSpPr>
        <p:spPr>
          <a:xfrm>
            <a:off x="752055" y="1160865"/>
            <a:ext cx="8631095" cy="1646302"/>
          </a:xfrm>
          <a:prstGeom prst="rect">
            <a:avLst/>
          </a:prstGeom>
        </p:spPr>
        <p:txBody>
          <a:bodyPr vert="horz" lIns="91440" tIns="45720" rIns="91440" bIns="45720" rtlCol="0" anchor="b">
            <a:noAutofit/>
          </a:bodyPr>
          <a:lstStyle>
            <a:lvl1pPr algn="r" defTabSz="457200" rtl="0" eaLnBrk="1" latinLnBrk="0" hangingPunct="1">
              <a:spcBef>
                <a:spcPct val="0"/>
              </a:spcBef>
              <a:buNone/>
              <a:defRPr sz="54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n-GB" dirty="0"/>
              <a:t>Creation/Fall – RE Lesson 5 </a:t>
            </a:r>
          </a:p>
        </p:txBody>
      </p:sp>
    </p:spTree>
    <p:extLst>
      <p:ext uri="{BB962C8B-B14F-4D97-AF65-F5344CB8AC3E}">
        <p14:creationId xmlns:p14="http://schemas.microsoft.com/office/powerpoint/2010/main" val="62745871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AD521-E365-475F-91AE-ECD9126733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765CD33-87E9-4E7C-A225-AA1E141BA20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026915DB-6398-40D7-BB3D-2203931FAC4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2502009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430552-418C-4340-A551-E90C3EE255A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BCF5D787-F8E5-4CFD-8988-9BD276E2F125}"/>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50BE333-294F-4917-AE84-B87CE28247A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35952605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BA831F-83C9-4E18-A986-06781BCE59F9}"/>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80CE371-BE73-4ABD-940E-3EBDFA911D2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79AFE989-1343-4721-A28E-51CC5C98ABF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86815447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AE8990-E357-4AA6-B7EE-1D714699897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69D1E0B8-74BE-45F8-9C1E-0886755F91BA}"/>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3467BCD-7709-4A77-B8B2-21BDCD20340F}"/>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99498003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6C7CE6-6C58-4A53-8D25-73CC018C736C}"/>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7A76D32A-426C-443B-BFF2-E6D66D1821B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B6A55F78-D882-4791-9E2C-B35DEAAA45D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3995928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9B0CF-1C91-4A97-892E-20F512E42A33}"/>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E4D8CD5-EF38-4532-8DBC-E838DE87924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561A91C8-7511-48A7-9B18-C706618A7A0C}"/>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2921237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D5C64-9AD4-46C3-BC89-10B124185087}"/>
              </a:ext>
            </a:extLst>
          </p:cNvPr>
          <p:cNvSpPr>
            <a:spLocks noGrp="1"/>
          </p:cNvSpPr>
          <p:nvPr>
            <p:ph idx="1"/>
          </p:nvPr>
        </p:nvSpPr>
        <p:spPr>
          <a:xfrm>
            <a:off x="606996" y="1562714"/>
            <a:ext cx="8596668" cy="925510"/>
          </a:xfrm>
          <a:solidFill>
            <a:schemeClr val="accent1">
              <a:lumMod val="20000"/>
              <a:lumOff val="80000"/>
            </a:schemeClr>
          </a:solidFill>
        </p:spPr>
        <p:txBody>
          <a:bodyPr>
            <a:normAutofit/>
          </a:bodyPr>
          <a:lstStyle/>
          <a:p>
            <a:r>
              <a:rPr lang="en-GB" sz="2800" dirty="0">
                <a:latin typeface="Comic Sans MS" panose="030F0702030302020204" pitchFamily="66" charset="0"/>
              </a:rPr>
              <a:t>What were the key points of the book? </a:t>
            </a:r>
          </a:p>
          <a:p>
            <a:endParaRPr lang="en-GB" sz="2800" dirty="0">
              <a:latin typeface="Comic Sans MS" panose="030F0702030302020204" pitchFamily="66" charset="0"/>
            </a:endParaRPr>
          </a:p>
        </p:txBody>
      </p:sp>
    </p:spTree>
    <p:extLst>
      <p:ext uri="{BB962C8B-B14F-4D97-AF65-F5344CB8AC3E}">
        <p14:creationId xmlns:p14="http://schemas.microsoft.com/office/powerpoint/2010/main" val="277244502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D5C64-9AD4-46C3-BC89-10B124185087}"/>
              </a:ext>
            </a:extLst>
          </p:cNvPr>
          <p:cNvSpPr>
            <a:spLocks noGrp="1"/>
          </p:cNvSpPr>
          <p:nvPr>
            <p:ph idx="1"/>
          </p:nvPr>
        </p:nvSpPr>
        <p:spPr>
          <a:xfrm>
            <a:off x="606996" y="1562714"/>
            <a:ext cx="8596668" cy="2059718"/>
          </a:xfrm>
          <a:solidFill>
            <a:schemeClr val="accent1">
              <a:lumMod val="20000"/>
              <a:lumOff val="80000"/>
            </a:schemeClr>
          </a:solidFill>
        </p:spPr>
        <p:txBody>
          <a:bodyPr>
            <a:normAutofit/>
          </a:bodyPr>
          <a:lstStyle/>
          <a:p>
            <a:r>
              <a:rPr lang="en-GB" sz="2800" dirty="0">
                <a:latin typeface="Comic Sans MS" panose="030F0702030302020204" pitchFamily="66" charset="0"/>
              </a:rPr>
              <a:t>What were the key points of the book? </a:t>
            </a:r>
          </a:p>
          <a:p>
            <a:endParaRPr lang="en-GB" sz="2800" dirty="0">
              <a:latin typeface="Comic Sans MS" panose="030F0702030302020204" pitchFamily="66" charset="0"/>
            </a:endParaRPr>
          </a:p>
          <a:p>
            <a:r>
              <a:rPr lang="en-GB" sz="2800" dirty="0">
                <a:latin typeface="Comic Sans MS" panose="030F0702030302020204" pitchFamily="66" charset="0"/>
              </a:rPr>
              <a:t>Did the book link to Genesis 1 at all?</a:t>
            </a:r>
          </a:p>
          <a:p>
            <a:endParaRPr lang="en-GB" sz="2800" dirty="0">
              <a:latin typeface="Comic Sans MS" panose="030F0702030302020204" pitchFamily="66" charset="0"/>
            </a:endParaRPr>
          </a:p>
          <a:p>
            <a:pPr marL="0" indent="0">
              <a:buNone/>
            </a:pPr>
            <a:endParaRPr lang="en-GB" sz="2800" dirty="0">
              <a:latin typeface="Comic Sans MS" panose="030F0702030302020204" pitchFamily="66" charset="0"/>
            </a:endParaRPr>
          </a:p>
        </p:txBody>
      </p:sp>
    </p:spTree>
    <p:extLst>
      <p:ext uri="{BB962C8B-B14F-4D97-AF65-F5344CB8AC3E}">
        <p14:creationId xmlns:p14="http://schemas.microsoft.com/office/powerpoint/2010/main" val="100010467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D5C64-9AD4-46C3-BC89-10B124185087}"/>
              </a:ext>
            </a:extLst>
          </p:cNvPr>
          <p:cNvSpPr>
            <a:spLocks noGrp="1"/>
          </p:cNvSpPr>
          <p:nvPr>
            <p:ph idx="1"/>
          </p:nvPr>
        </p:nvSpPr>
        <p:spPr>
          <a:xfrm>
            <a:off x="606996" y="1562713"/>
            <a:ext cx="8596668" cy="2956533"/>
          </a:xfrm>
          <a:solidFill>
            <a:schemeClr val="accent1">
              <a:lumMod val="20000"/>
              <a:lumOff val="80000"/>
            </a:schemeClr>
          </a:solidFill>
        </p:spPr>
        <p:txBody>
          <a:bodyPr>
            <a:normAutofit/>
          </a:bodyPr>
          <a:lstStyle/>
          <a:p>
            <a:r>
              <a:rPr lang="en-GB" sz="2800" dirty="0">
                <a:latin typeface="Comic Sans MS" panose="030F0702030302020204" pitchFamily="66" charset="0"/>
              </a:rPr>
              <a:t>What were the key points of the book? </a:t>
            </a:r>
          </a:p>
          <a:p>
            <a:endParaRPr lang="en-GB" sz="2800" dirty="0">
              <a:latin typeface="Comic Sans MS" panose="030F0702030302020204" pitchFamily="66" charset="0"/>
            </a:endParaRPr>
          </a:p>
          <a:p>
            <a:r>
              <a:rPr lang="en-GB" sz="2800" dirty="0">
                <a:latin typeface="Comic Sans MS" panose="030F0702030302020204" pitchFamily="66" charset="0"/>
              </a:rPr>
              <a:t>Did the book link to Genesis 1 at all?</a:t>
            </a:r>
          </a:p>
          <a:p>
            <a:endParaRPr lang="en-GB" sz="2800" dirty="0">
              <a:latin typeface="Comic Sans MS" panose="030F0702030302020204" pitchFamily="66" charset="0"/>
            </a:endParaRPr>
          </a:p>
          <a:p>
            <a:r>
              <a:rPr lang="en-GB" sz="2800" dirty="0">
                <a:latin typeface="Comic Sans MS" panose="030F0702030302020204" pitchFamily="66" charset="0"/>
              </a:rPr>
              <a:t>Did you find it inspirational?</a:t>
            </a:r>
          </a:p>
          <a:p>
            <a:pPr marL="0" indent="0">
              <a:buNone/>
            </a:pPr>
            <a:endParaRPr lang="en-GB" sz="2800" dirty="0">
              <a:latin typeface="Comic Sans MS" panose="030F0702030302020204" pitchFamily="66" charset="0"/>
            </a:endParaRPr>
          </a:p>
        </p:txBody>
      </p:sp>
    </p:spTree>
    <p:extLst>
      <p:ext uri="{BB962C8B-B14F-4D97-AF65-F5344CB8AC3E}">
        <p14:creationId xmlns:p14="http://schemas.microsoft.com/office/powerpoint/2010/main" val="2271986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D5C64-9AD4-46C3-BC89-10B124185087}"/>
              </a:ext>
            </a:extLst>
          </p:cNvPr>
          <p:cNvSpPr>
            <a:spLocks noGrp="1"/>
          </p:cNvSpPr>
          <p:nvPr>
            <p:ph idx="1"/>
          </p:nvPr>
        </p:nvSpPr>
        <p:spPr>
          <a:xfrm>
            <a:off x="691402" y="1488613"/>
            <a:ext cx="8596668" cy="3880773"/>
          </a:xfrm>
          <a:solidFill>
            <a:schemeClr val="accent1">
              <a:lumMod val="20000"/>
              <a:lumOff val="80000"/>
            </a:schemeClr>
          </a:solidFill>
        </p:spPr>
        <p:txBody>
          <a:bodyPr>
            <a:normAutofit/>
          </a:bodyPr>
          <a:lstStyle/>
          <a:p>
            <a:r>
              <a:rPr lang="en-GB" sz="2800" dirty="0">
                <a:latin typeface="Comic Sans MS" panose="030F0702030302020204" pitchFamily="66" charset="0"/>
              </a:rPr>
              <a:t>What were the key points of the book? </a:t>
            </a:r>
          </a:p>
          <a:p>
            <a:endParaRPr lang="en-GB" sz="2800" dirty="0">
              <a:latin typeface="Comic Sans MS" panose="030F0702030302020204" pitchFamily="66" charset="0"/>
            </a:endParaRPr>
          </a:p>
          <a:p>
            <a:r>
              <a:rPr lang="en-GB" sz="2800" dirty="0">
                <a:latin typeface="Comic Sans MS" panose="030F0702030302020204" pitchFamily="66" charset="0"/>
              </a:rPr>
              <a:t>Did the book link to Genesis 1 at all?</a:t>
            </a:r>
          </a:p>
          <a:p>
            <a:endParaRPr lang="en-GB" sz="2800" dirty="0">
              <a:latin typeface="Comic Sans MS" panose="030F0702030302020204" pitchFamily="66" charset="0"/>
            </a:endParaRPr>
          </a:p>
          <a:p>
            <a:r>
              <a:rPr lang="en-GB" sz="2800" dirty="0">
                <a:latin typeface="Comic Sans MS" panose="030F0702030302020204" pitchFamily="66" charset="0"/>
              </a:rPr>
              <a:t>Did you find it inspirational?</a:t>
            </a:r>
          </a:p>
          <a:p>
            <a:endParaRPr lang="en-GB" sz="2800" dirty="0">
              <a:latin typeface="Comic Sans MS" panose="030F0702030302020204" pitchFamily="66" charset="0"/>
            </a:endParaRPr>
          </a:p>
          <a:p>
            <a:r>
              <a:rPr lang="en-GB" sz="2800" dirty="0">
                <a:latin typeface="Comic Sans MS" panose="030F0702030302020204" pitchFamily="66" charset="0"/>
              </a:rPr>
              <a:t>Who was the target audience for the book?</a:t>
            </a:r>
          </a:p>
          <a:p>
            <a:endParaRPr lang="en-GB" sz="2800" dirty="0">
              <a:latin typeface="Comic Sans MS" panose="030F0702030302020204" pitchFamily="66" charset="0"/>
            </a:endParaRPr>
          </a:p>
          <a:p>
            <a:pPr marL="0" indent="0">
              <a:buNone/>
            </a:pPr>
            <a:endParaRPr lang="en-GB" sz="2800" dirty="0">
              <a:latin typeface="Comic Sans MS" panose="030F0702030302020204" pitchFamily="66" charset="0"/>
            </a:endParaRPr>
          </a:p>
        </p:txBody>
      </p:sp>
    </p:spTree>
    <p:extLst>
      <p:ext uri="{BB962C8B-B14F-4D97-AF65-F5344CB8AC3E}">
        <p14:creationId xmlns:p14="http://schemas.microsoft.com/office/powerpoint/2010/main" val="208071232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19E047-3A5D-4799-9B2F-435404158E19}"/>
              </a:ext>
            </a:extLst>
          </p:cNvPr>
          <p:cNvSpPr>
            <a:spLocks noGrp="1"/>
          </p:cNvSpPr>
          <p:nvPr>
            <p:ph type="title"/>
          </p:nvPr>
        </p:nvSpPr>
        <p:spPr>
          <a:xfrm>
            <a:off x="483902" y="1172308"/>
            <a:ext cx="8651305" cy="2564424"/>
          </a:xfrm>
          <a:solidFill>
            <a:schemeClr val="accent1">
              <a:lumMod val="20000"/>
              <a:lumOff val="80000"/>
            </a:schemeClr>
          </a:solidFill>
        </p:spPr>
        <p:txBody>
          <a:bodyPr>
            <a:normAutofit fontScale="90000"/>
          </a:bodyPr>
          <a:lstStyle/>
          <a:p>
            <a:r>
              <a:rPr lang="en-GB" u="sng" dirty="0">
                <a:solidFill>
                  <a:schemeClr val="tx1"/>
                </a:solidFill>
                <a:latin typeface="Comic Sans MS" panose="030F0702030302020204" pitchFamily="66" charset="0"/>
              </a:rPr>
              <a:t>Learning objectives</a:t>
            </a:r>
            <a:br>
              <a:rPr lang="en-GB" u="sng" dirty="0">
                <a:solidFill>
                  <a:schemeClr val="tx1"/>
                </a:solidFill>
                <a:latin typeface="Comic Sans MS" panose="030F0702030302020204" pitchFamily="66" charset="0"/>
              </a:rPr>
            </a:br>
            <a:br>
              <a:rPr lang="en-GB" u="sng" dirty="0">
                <a:solidFill>
                  <a:schemeClr val="tx1"/>
                </a:solidFill>
                <a:latin typeface="Comic Sans MS" panose="030F0702030302020204" pitchFamily="66" charset="0"/>
              </a:rPr>
            </a:br>
            <a:r>
              <a:rPr lang="en-GB" sz="2800" i="1" dirty="0">
                <a:solidFill>
                  <a:schemeClr val="tx1"/>
                </a:solidFill>
                <a:latin typeface="Comic Sans MS" panose="030F0702030302020204" pitchFamily="66" charset="0"/>
              </a:rPr>
              <a:t>Identify key ideas arising from the study of Genesis 1 and be able to comment on how far these are helpful or inspiring, justifying their responses. </a:t>
            </a:r>
            <a:br>
              <a:rPr lang="en-GB" sz="2800" i="1" dirty="0">
                <a:solidFill>
                  <a:schemeClr val="tx1"/>
                </a:solidFill>
                <a:latin typeface="Comic Sans MS" panose="030F0702030302020204" pitchFamily="66" charset="0"/>
              </a:rPr>
            </a:br>
            <a:r>
              <a:rPr lang="en-GB" sz="2800" i="1" dirty="0">
                <a:solidFill>
                  <a:schemeClr val="tx1"/>
                </a:solidFill>
                <a:latin typeface="Comic Sans MS" panose="030F0702030302020204" pitchFamily="66" charset="0"/>
              </a:rPr>
              <a:t> </a:t>
            </a:r>
            <a:br>
              <a:rPr lang="en-GB" sz="2800" i="1" dirty="0">
                <a:solidFill>
                  <a:schemeClr val="tx1"/>
                </a:solidFill>
                <a:latin typeface="Comic Sans MS" panose="030F0702030302020204" pitchFamily="66" charset="0"/>
              </a:rPr>
            </a:br>
            <a:endParaRPr lang="en-GB" sz="2800" i="1" dirty="0">
              <a:solidFill>
                <a:schemeClr val="tx1"/>
              </a:solidFill>
              <a:latin typeface="Comic Sans MS" panose="030F0702030302020204" pitchFamily="66" charset="0"/>
            </a:endParaRPr>
          </a:p>
        </p:txBody>
      </p:sp>
    </p:spTree>
    <p:extLst>
      <p:ext uri="{BB962C8B-B14F-4D97-AF65-F5344CB8AC3E}">
        <p14:creationId xmlns:p14="http://schemas.microsoft.com/office/powerpoint/2010/main" val="411758471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731D5C64-9AD4-46C3-BC89-10B124185087}"/>
              </a:ext>
            </a:extLst>
          </p:cNvPr>
          <p:cNvSpPr>
            <a:spLocks noGrp="1"/>
          </p:cNvSpPr>
          <p:nvPr>
            <p:ph idx="1"/>
          </p:nvPr>
        </p:nvSpPr>
        <p:spPr>
          <a:xfrm>
            <a:off x="691402" y="1488613"/>
            <a:ext cx="8596668" cy="3880773"/>
          </a:xfrm>
          <a:solidFill>
            <a:schemeClr val="accent1">
              <a:lumMod val="20000"/>
              <a:lumOff val="80000"/>
            </a:schemeClr>
          </a:solidFill>
        </p:spPr>
        <p:txBody>
          <a:bodyPr>
            <a:normAutofit fontScale="85000" lnSpcReduction="20000"/>
          </a:bodyPr>
          <a:lstStyle/>
          <a:p>
            <a:r>
              <a:rPr lang="en-GB" sz="2800" dirty="0">
                <a:latin typeface="Comic Sans MS" panose="030F0702030302020204" pitchFamily="66" charset="0"/>
              </a:rPr>
              <a:t>What were the key points of the book? </a:t>
            </a:r>
          </a:p>
          <a:p>
            <a:endParaRPr lang="en-GB" sz="2800" dirty="0">
              <a:latin typeface="Comic Sans MS" panose="030F0702030302020204" pitchFamily="66" charset="0"/>
            </a:endParaRPr>
          </a:p>
          <a:p>
            <a:r>
              <a:rPr lang="en-GB" sz="2800" dirty="0">
                <a:latin typeface="Comic Sans MS" panose="030F0702030302020204" pitchFamily="66" charset="0"/>
              </a:rPr>
              <a:t>Did the book link to Genesis 1 at all?</a:t>
            </a:r>
          </a:p>
          <a:p>
            <a:endParaRPr lang="en-GB" sz="2800" dirty="0">
              <a:latin typeface="Comic Sans MS" panose="030F0702030302020204" pitchFamily="66" charset="0"/>
            </a:endParaRPr>
          </a:p>
          <a:p>
            <a:r>
              <a:rPr lang="en-GB" sz="2800" dirty="0">
                <a:latin typeface="Comic Sans MS" panose="030F0702030302020204" pitchFamily="66" charset="0"/>
              </a:rPr>
              <a:t>Did you find it inspirational?</a:t>
            </a:r>
          </a:p>
          <a:p>
            <a:endParaRPr lang="en-GB" sz="2800" dirty="0">
              <a:latin typeface="Comic Sans MS" panose="030F0702030302020204" pitchFamily="66" charset="0"/>
            </a:endParaRPr>
          </a:p>
          <a:p>
            <a:r>
              <a:rPr lang="en-GB" sz="2800" dirty="0">
                <a:latin typeface="Comic Sans MS" panose="030F0702030302020204" pitchFamily="66" charset="0"/>
              </a:rPr>
              <a:t>Who was the target audience for the book?</a:t>
            </a:r>
          </a:p>
          <a:p>
            <a:endParaRPr lang="en-GB" sz="2800" dirty="0">
              <a:latin typeface="Comic Sans MS" panose="030F0702030302020204" pitchFamily="66" charset="0"/>
            </a:endParaRPr>
          </a:p>
          <a:p>
            <a:r>
              <a:rPr lang="en-GB" sz="2800" dirty="0">
                <a:latin typeface="Comic Sans MS" panose="030F0702030302020204" pitchFamily="66" charset="0"/>
              </a:rPr>
              <a:t>Who was the target audience for Genesis 1?  </a:t>
            </a:r>
          </a:p>
          <a:p>
            <a:pPr marL="0" indent="0">
              <a:buNone/>
            </a:pPr>
            <a:endParaRPr lang="en-GB" sz="2800" dirty="0">
              <a:latin typeface="Comic Sans MS" panose="030F0702030302020204" pitchFamily="66" charset="0"/>
            </a:endParaRPr>
          </a:p>
        </p:txBody>
      </p:sp>
    </p:spTree>
    <p:extLst>
      <p:ext uri="{BB962C8B-B14F-4D97-AF65-F5344CB8AC3E}">
        <p14:creationId xmlns:p14="http://schemas.microsoft.com/office/powerpoint/2010/main" val="367366320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6590303-EAA3-407C-A9F8-0A1768207CDE}"/>
              </a:ext>
            </a:extLst>
          </p:cNvPr>
          <p:cNvPicPr>
            <a:picLocks noChangeAspect="1"/>
          </p:cNvPicPr>
          <p:nvPr/>
        </p:nvPicPr>
        <p:blipFill rotWithShape="1">
          <a:blip r:embed="rId2"/>
          <a:srcRect t="11410"/>
          <a:stretch/>
        </p:blipFill>
        <p:spPr>
          <a:xfrm>
            <a:off x="6860648" y="997927"/>
            <a:ext cx="4687160" cy="4862146"/>
          </a:xfrm>
          <a:prstGeom prst="rect">
            <a:avLst/>
          </a:prstGeom>
        </p:spPr>
      </p:pic>
      <p:sp>
        <p:nvSpPr>
          <p:cNvPr id="7" name="TextBox 6">
            <a:extLst>
              <a:ext uri="{FF2B5EF4-FFF2-40B4-BE49-F238E27FC236}">
                <a16:creationId xmlns:a16="http://schemas.microsoft.com/office/drawing/2014/main" id="{F24FD7B8-46E6-4D26-BF7E-D28FE7DACAE2}"/>
              </a:ext>
            </a:extLst>
          </p:cNvPr>
          <p:cNvSpPr txBox="1"/>
          <p:nvPr/>
        </p:nvSpPr>
        <p:spPr>
          <a:xfrm>
            <a:off x="545123" y="2457339"/>
            <a:ext cx="6101860" cy="1477328"/>
          </a:xfrm>
          <a:prstGeom prst="rect">
            <a:avLst/>
          </a:prstGeom>
          <a:noFill/>
        </p:spPr>
        <p:txBody>
          <a:bodyPr wrap="square">
            <a:spAutoFit/>
          </a:bodyPr>
          <a:lstStyle/>
          <a:p>
            <a:r>
              <a:rPr lang="en-GB" dirty="0"/>
              <a:t>Sort the statements Draw a continuum line: from All Christians believe... to No Christians believe... Place the statements on the line. There are few definite answers for this, but you need to be able to explain your reasons for where you’ve placed them on the line. </a:t>
            </a:r>
          </a:p>
        </p:txBody>
      </p:sp>
    </p:spTree>
    <p:extLst>
      <p:ext uri="{BB962C8B-B14F-4D97-AF65-F5344CB8AC3E}">
        <p14:creationId xmlns:p14="http://schemas.microsoft.com/office/powerpoint/2010/main" val="298690450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56C22E04-A2A2-4A8A-8A5F-CC78568996E5}"/>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3863164" y="4966289"/>
            <a:ext cx="3100754" cy="1759827"/>
          </a:xfrm>
          <a:prstGeom prst="rect">
            <a:avLst/>
          </a:prstGeom>
        </p:spPr>
      </p:pic>
      <p:sp>
        <p:nvSpPr>
          <p:cNvPr id="4" name="TextBox 3">
            <a:extLst>
              <a:ext uri="{FF2B5EF4-FFF2-40B4-BE49-F238E27FC236}">
                <a16:creationId xmlns:a16="http://schemas.microsoft.com/office/drawing/2014/main" id="{4A888F6D-2A85-47F4-B105-BAAD7A22E8DC}"/>
              </a:ext>
            </a:extLst>
          </p:cNvPr>
          <p:cNvSpPr txBox="1"/>
          <p:nvPr/>
        </p:nvSpPr>
        <p:spPr>
          <a:xfrm>
            <a:off x="564276" y="1032698"/>
            <a:ext cx="6082004" cy="2677656"/>
          </a:xfrm>
          <a:prstGeom prst="rect">
            <a:avLst/>
          </a:prstGeom>
          <a:solidFill>
            <a:schemeClr val="accent2">
              <a:lumMod val="20000"/>
              <a:lumOff val="80000"/>
            </a:schemeClr>
          </a:solidFill>
        </p:spPr>
        <p:txBody>
          <a:bodyPr wrap="square">
            <a:spAutoFit/>
          </a:bodyPr>
          <a:lstStyle/>
          <a:p>
            <a:r>
              <a:rPr lang="en-GB" sz="2800" dirty="0">
                <a:latin typeface="Comic Sans MS" panose="030F0702030302020204" pitchFamily="66" charset="0"/>
              </a:rPr>
              <a:t>How often do you stop an wonder how amazing the world is? </a:t>
            </a:r>
          </a:p>
          <a:p>
            <a:endParaRPr lang="en-GB" sz="2800" dirty="0">
              <a:latin typeface="Comic Sans MS" panose="030F0702030302020204" pitchFamily="66" charset="0"/>
            </a:endParaRPr>
          </a:p>
          <a:p>
            <a:r>
              <a:rPr lang="en-GB" sz="2800" dirty="0">
                <a:latin typeface="Comic Sans MS" panose="030F0702030302020204" pitchFamily="66" charset="0"/>
              </a:rPr>
              <a:t>If you find any book/art/photo of the world that makes you inspired please bring it next lesson.   </a:t>
            </a:r>
            <a:endParaRPr lang="en-GB" sz="2400" dirty="0">
              <a:latin typeface="Comic Sans MS" panose="030F0702030302020204" pitchFamily="66" charset="0"/>
            </a:endParaRPr>
          </a:p>
        </p:txBody>
      </p:sp>
      <p:pic>
        <p:nvPicPr>
          <p:cNvPr id="1026" name="Picture 2" descr="Heavens Genesis 1:1 Phone Wallpaper - FREE - Bible Verses To Go">
            <a:extLst>
              <a:ext uri="{FF2B5EF4-FFF2-40B4-BE49-F238E27FC236}">
                <a16:creationId xmlns:a16="http://schemas.microsoft.com/office/drawing/2014/main" id="{D40700CB-E238-4898-BB95-1788C18C440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018796" y="1679331"/>
            <a:ext cx="2283960" cy="4062046"/>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EF9F5DD3-34DF-46B5-9D75-22FDA8F81E90}"/>
              </a:ext>
            </a:extLst>
          </p:cNvPr>
          <p:cNvPicPr>
            <a:picLocks noChangeAspect="1"/>
          </p:cNvPicPr>
          <p:nvPr/>
        </p:nvPicPr>
        <p:blipFill>
          <a:blip r:embed="rId5"/>
          <a:stretch>
            <a:fillRect/>
          </a:stretch>
        </p:blipFill>
        <p:spPr>
          <a:xfrm>
            <a:off x="6646280" y="3710354"/>
            <a:ext cx="2513193" cy="2861682"/>
          </a:xfrm>
          <a:prstGeom prst="rect">
            <a:avLst/>
          </a:prstGeom>
        </p:spPr>
      </p:pic>
    </p:spTree>
    <p:extLst>
      <p:ext uri="{BB962C8B-B14F-4D97-AF65-F5344CB8AC3E}">
        <p14:creationId xmlns:p14="http://schemas.microsoft.com/office/powerpoint/2010/main" val="58164658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5BC497-364C-47D0-B163-3E0EBF389CEA}"/>
              </a:ext>
            </a:extLst>
          </p:cNvPr>
          <p:cNvSpPr>
            <a:spLocks noGrp="1"/>
          </p:cNvSpPr>
          <p:nvPr>
            <p:ph type="title"/>
          </p:nvPr>
        </p:nvSpPr>
        <p:spPr>
          <a:xfrm>
            <a:off x="677334" y="609600"/>
            <a:ext cx="8596668" cy="867508"/>
          </a:xfrm>
        </p:spPr>
        <p:txBody>
          <a:bodyPr/>
          <a:lstStyle/>
          <a:p>
            <a:r>
              <a:rPr lang="en-GB" dirty="0"/>
              <a:t>What and how did you learn? </a:t>
            </a:r>
          </a:p>
        </p:txBody>
      </p:sp>
      <p:sp>
        <p:nvSpPr>
          <p:cNvPr id="3" name="Content Placeholder 2">
            <a:extLst>
              <a:ext uri="{FF2B5EF4-FFF2-40B4-BE49-F238E27FC236}">
                <a16:creationId xmlns:a16="http://schemas.microsoft.com/office/drawing/2014/main" id="{5BD0BB2C-1821-4005-8744-83B74284BC8F}"/>
              </a:ext>
            </a:extLst>
          </p:cNvPr>
          <p:cNvSpPr>
            <a:spLocks noGrp="1"/>
          </p:cNvSpPr>
          <p:nvPr>
            <p:ph idx="1"/>
          </p:nvPr>
        </p:nvSpPr>
        <p:spPr/>
        <p:txBody>
          <a:bodyPr/>
          <a:lstStyle/>
          <a:p>
            <a:r>
              <a:rPr lang="en-GB" dirty="0"/>
              <a:t>What I have learnt today? - One sentence or phrase </a:t>
            </a:r>
          </a:p>
          <a:p>
            <a:pPr marL="0" indent="0">
              <a:buNone/>
            </a:pPr>
            <a:endParaRPr lang="en-GB" dirty="0"/>
          </a:p>
          <a:p>
            <a:r>
              <a:rPr lang="en-GB" dirty="0"/>
              <a:t>How I felt about my learning: </a:t>
            </a:r>
          </a:p>
          <a:p>
            <a:pPr lvl="1"/>
            <a:r>
              <a:rPr lang="en-GB" dirty="0">
                <a:solidFill>
                  <a:srgbClr val="FF0000"/>
                </a:solidFill>
              </a:rPr>
              <a:t>Red – low understanding </a:t>
            </a:r>
          </a:p>
          <a:p>
            <a:pPr lvl="1"/>
            <a:r>
              <a:rPr lang="en-GB" dirty="0">
                <a:solidFill>
                  <a:srgbClr val="FFC000"/>
                </a:solidFill>
              </a:rPr>
              <a:t>Orange – understood some but not all</a:t>
            </a:r>
          </a:p>
          <a:p>
            <a:pPr lvl="1"/>
            <a:r>
              <a:rPr lang="en-GB" dirty="0">
                <a:solidFill>
                  <a:schemeClr val="accent2">
                    <a:lumMod val="75000"/>
                  </a:schemeClr>
                </a:solidFill>
              </a:rPr>
              <a:t>Green – understood all </a:t>
            </a:r>
          </a:p>
          <a:p>
            <a:endParaRPr lang="en-GB" dirty="0"/>
          </a:p>
          <a:p>
            <a:r>
              <a:rPr lang="en-GB" dirty="0"/>
              <a:t>A question related to the lesson – optional </a:t>
            </a:r>
          </a:p>
        </p:txBody>
      </p:sp>
    </p:spTree>
    <p:extLst>
      <p:ext uri="{BB962C8B-B14F-4D97-AF65-F5344CB8AC3E}">
        <p14:creationId xmlns:p14="http://schemas.microsoft.com/office/powerpoint/2010/main" val="26366142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DB43D48-7659-4578-A1F6-81C8A4EE021D}"/>
              </a:ext>
            </a:extLst>
          </p:cNvPr>
          <p:cNvSpPr txBox="1"/>
          <p:nvPr/>
        </p:nvSpPr>
        <p:spPr>
          <a:xfrm>
            <a:off x="939889" y="767593"/>
            <a:ext cx="8466991" cy="3785652"/>
          </a:xfrm>
          <a:prstGeom prst="rect">
            <a:avLst/>
          </a:prstGeom>
          <a:solidFill>
            <a:schemeClr val="accent1">
              <a:lumMod val="20000"/>
              <a:lumOff val="80000"/>
            </a:schemeClr>
          </a:solidFill>
        </p:spPr>
        <p:txBody>
          <a:bodyPr wrap="square" rtlCol="0">
            <a:spAutoFit/>
          </a:bodyPr>
          <a:lstStyle/>
          <a:p>
            <a:pPr algn="just"/>
            <a:r>
              <a:rPr lang="en-GB" sz="2000" u="sng" dirty="0">
                <a:latin typeface="Comic Sans MS" panose="030F0702030302020204" pitchFamily="66" charset="0"/>
              </a:rPr>
              <a:t>Steps to Success </a:t>
            </a:r>
          </a:p>
          <a:p>
            <a:pPr marL="285750" indent="-285750" algn="just">
              <a:buFont typeface="Arial" panose="020B0604020202020204" pitchFamily="34" charset="0"/>
              <a:buChar char="•"/>
            </a:pPr>
            <a:endParaRPr lang="en-GB" sz="2000" dirty="0">
              <a:latin typeface="Comic Sans MS" panose="030F0702030302020204" pitchFamily="66" charset="0"/>
            </a:endParaRPr>
          </a:p>
          <a:p>
            <a:pPr marL="285750" indent="-285750" algn="just">
              <a:buFont typeface="Arial" panose="020B0604020202020204" pitchFamily="34" charset="0"/>
              <a:buChar char="•"/>
            </a:pPr>
            <a:r>
              <a:rPr lang="en-GB" sz="2000" dirty="0">
                <a:latin typeface="Comic Sans MS" panose="030F0702030302020204" pitchFamily="66" charset="0"/>
              </a:rPr>
              <a:t>Pupils can </a:t>
            </a:r>
            <a:r>
              <a:rPr lang="en-GB" sz="2000" dirty="0">
                <a:solidFill>
                  <a:srgbClr val="FF0000"/>
                </a:solidFill>
                <a:latin typeface="Comic Sans MS" panose="030F0702030302020204" pitchFamily="66" charset="0"/>
              </a:rPr>
              <a:t>recognise</a:t>
            </a:r>
            <a:r>
              <a:rPr lang="en-GB" sz="2000" dirty="0">
                <a:latin typeface="Comic Sans MS" panose="030F0702030302020204" pitchFamily="66" charset="0"/>
              </a:rPr>
              <a:t> how Genesis 1 inspires Christians to care for the Earth and worship God. </a:t>
            </a:r>
          </a:p>
          <a:p>
            <a:pPr marL="285750" indent="-285750" algn="just">
              <a:buFont typeface="Arial" panose="020B0604020202020204" pitchFamily="34" charset="0"/>
              <a:buChar char="•"/>
            </a:pPr>
            <a:endParaRPr lang="en-GB" sz="2000" dirty="0">
              <a:latin typeface="Comic Sans MS" panose="030F0702030302020204" pitchFamily="66" charset="0"/>
            </a:endParaRPr>
          </a:p>
          <a:p>
            <a:pPr marL="285750" indent="-285750" algn="just">
              <a:buFont typeface="Arial" panose="020B0604020202020204" pitchFamily="34" charset="0"/>
              <a:buChar char="•"/>
            </a:pPr>
            <a:r>
              <a:rPr lang="en-GB" sz="2000" dirty="0">
                <a:latin typeface="Comic Sans MS" panose="030F0702030302020204" pitchFamily="66" charset="0"/>
              </a:rPr>
              <a:t>Pupils can </a:t>
            </a:r>
            <a:r>
              <a:rPr lang="en-GB" sz="2000" dirty="0">
                <a:solidFill>
                  <a:srgbClr val="0070C0"/>
                </a:solidFill>
                <a:latin typeface="Comic Sans MS" panose="030F0702030302020204" pitchFamily="66" charset="0"/>
              </a:rPr>
              <a:t>arrange</a:t>
            </a:r>
            <a:r>
              <a:rPr lang="en-GB" sz="2000" dirty="0">
                <a:latin typeface="Comic Sans MS" panose="030F0702030302020204" pitchFamily="66" charset="0"/>
              </a:rPr>
              <a:t> statements on a continuum: between what all Christians believe and no Christians believe. </a:t>
            </a:r>
          </a:p>
          <a:p>
            <a:pPr marL="285750" indent="-285750" algn="just">
              <a:buFont typeface="Arial" panose="020B0604020202020204" pitchFamily="34" charset="0"/>
              <a:buChar char="•"/>
            </a:pPr>
            <a:endParaRPr lang="en-GB" sz="2000" dirty="0">
              <a:latin typeface="Comic Sans MS" panose="030F0702030302020204" pitchFamily="66" charset="0"/>
            </a:endParaRPr>
          </a:p>
          <a:p>
            <a:pPr marL="285750" indent="-285750" algn="just">
              <a:buFont typeface="Arial" panose="020B0604020202020204" pitchFamily="34" charset="0"/>
              <a:buChar char="•"/>
            </a:pPr>
            <a:r>
              <a:rPr lang="en-GB" sz="2000" dirty="0">
                <a:latin typeface="Comic Sans MS" panose="030F0702030302020204" pitchFamily="66" charset="0"/>
              </a:rPr>
              <a:t>Pupils are able to </a:t>
            </a:r>
            <a:r>
              <a:rPr lang="en-GB" sz="2000" dirty="0">
                <a:solidFill>
                  <a:srgbClr val="7030A0"/>
                </a:solidFill>
                <a:latin typeface="Comic Sans MS" panose="030F0702030302020204" pitchFamily="66" charset="0"/>
              </a:rPr>
              <a:t>justify</a:t>
            </a:r>
            <a:r>
              <a:rPr lang="en-GB" sz="2000" dirty="0">
                <a:latin typeface="Comic Sans MS" panose="030F0702030302020204" pitchFamily="66" charset="0"/>
              </a:rPr>
              <a:t> why they have chosen to place statements in their positions. </a:t>
            </a:r>
          </a:p>
          <a:p>
            <a:pPr marL="285750" indent="-285750" algn="just">
              <a:buFont typeface="Arial" panose="020B0604020202020204" pitchFamily="34" charset="0"/>
              <a:buChar char="•"/>
            </a:pPr>
            <a:endParaRPr lang="en-GB" sz="2000" dirty="0">
              <a:latin typeface="Comic Sans MS" panose="030F0702030302020204" pitchFamily="66" charset="0"/>
            </a:endParaRPr>
          </a:p>
          <a:p>
            <a:pPr marL="285750" indent="-285750" algn="just">
              <a:buFont typeface="Arial" panose="020B0604020202020204" pitchFamily="34" charset="0"/>
              <a:buChar char="•"/>
            </a:pPr>
            <a:endParaRPr lang="en-GB" sz="2000" dirty="0">
              <a:latin typeface="Comic Sans MS" panose="030F0702030302020204" pitchFamily="66" charset="0"/>
            </a:endParaRPr>
          </a:p>
        </p:txBody>
      </p:sp>
      <p:sp>
        <p:nvSpPr>
          <p:cNvPr id="3" name="TextBox 2">
            <a:extLst>
              <a:ext uri="{FF2B5EF4-FFF2-40B4-BE49-F238E27FC236}">
                <a16:creationId xmlns:a16="http://schemas.microsoft.com/office/drawing/2014/main" id="{C253D92A-665E-491C-9EFE-36BF24E1904A}"/>
              </a:ext>
            </a:extLst>
          </p:cNvPr>
          <p:cNvSpPr txBox="1"/>
          <p:nvPr/>
        </p:nvSpPr>
        <p:spPr>
          <a:xfrm>
            <a:off x="10374923" y="679669"/>
            <a:ext cx="1570893" cy="3170099"/>
          </a:xfrm>
          <a:prstGeom prst="rect">
            <a:avLst/>
          </a:prstGeom>
          <a:noFill/>
        </p:spPr>
        <p:txBody>
          <a:bodyPr wrap="square" rtlCol="0">
            <a:spAutoFit/>
          </a:bodyPr>
          <a:lstStyle/>
          <a:p>
            <a:pPr algn="ctr"/>
            <a:r>
              <a:rPr lang="en-GB" sz="2000" u="sng" dirty="0">
                <a:latin typeface="Comic Sans MS" panose="030F0702030302020204" pitchFamily="66" charset="0"/>
              </a:rPr>
              <a:t>Blooms</a:t>
            </a:r>
            <a:r>
              <a:rPr lang="en-GB" sz="2000" dirty="0">
                <a:latin typeface="Comic Sans MS" panose="030F0702030302020204" pitchFamily="66" charset="0"/>
              </a:rPr>
              <a:t> </a:t>
            </a:r>
          </a:p>
          <a:p>
            <a:pPr algn="ctr"/>
            <a:endParaRPr lang="en-GB" sz="2000" dirty="0">
              <a:latin typeface="Comic Sans MS" panose="030F0702030302020204" pitchFamily="66" charset="0"/>
            </a:endParaRPr>
          </a:p>
          <a:p>
            <a:pPr algn="ctr"/>
            <a:r>
              <a:rPr lang="en-GB" sz="2000" dirty="0">
                <a:solidFill>
                  <a:srgbClr val="FF0000"/>
                </a:solidFill>
                <a:latin typeface="Comic Sans MS" panose="030F0702030302020204" pitchFamily="66" charset="0"/>
              </a:rPr>
              <a:t>Remember</a:t>
            </a:r>
          </a:p>
          <a:p>
            <a:pPr algn="ctr"/>
            <a:endParaRPr lang="en-GB" sz="2000" dirty="0">
              <a:solidFill>
                <a:schemeClr val="accent2">
                  <a:lumMod val="75000"/>
                </a:schemeClr>
              </a:solidFill>
              <a:latin typeface="Comic Sans MS" panose="030F0702030302020204" pitchFamily="66" charset="0"/>
            </a:endParaRPr>
          </a:p>
          <a:p>
            <a:pPr algn="ctr"/>
            <a:endParaRPr lang="en-GB" sz="2000" dirty="0">
              <a:solidFill>
                <a:srgbClr val="0070C0"/>
              </a:solidFill>
              <a:latin typeface="Comic Sans MS" panose="030F0702030302020204" pitchFamily="66" charset="0"/>
            </a:endParaRPr>
          </a:p>
          <a:p>
            <a:pPr algn="ctr"/>
            <a:r>
              <a:rPr lang="en-GB" sz="2000" dirty="0">
                <a:solidFill>
                  <a:srgbClr val="0070C0"/>
                </a:solidFill>
                <a:latin typeface="Comic Sans MS" panose="030F0702030302020204" pitchFamily="66" charset="0"/>
              </a:rPr>
              <a:t>Analyse</a:t>
            </a:r>
          </a:p>
          <a:p>
            <a:pPr algn="ctr"/>
            <a:endParaRPr lang="en-GB" sz="2000" dirty="0">
              <a:solidFill>
                <a:srgbClr val="0070C0"/>
              </a:solidFill>
              <a:latin typeface="Comic Sans MS" panose="030F0702030302020204" pitchFamily="66" charset="0"/>
            </a:endParaRPr>
          </a:p>
          <a:p>
            <a:pPr algn="ctr"/>
            <a:endParaRPr lang="en-GB" sz="2000" dirty="0">
              <a:solidFill>
                <a:srgbClr val="0070C0"/>
              </a:solidFill>
              <a:latin typeface="Comic Sans MS" panose="030F0702030302020204" pitchFamily="66" charset="0"/>
            </a:endParaRPr>
          </a:p>
          <a:p>
            <a:pPr algn="ctr"/>
            <a:endParaRPr lang="en-GB" sz="2000" dirty="0">
              <a:solidFill>
                <a:srgbClr val="0070C0"/>
              </a:solidFill>
              <a:latin typeface="Comic Sans MS" panose="030F0702030302020204" pitchFamily="66" charset="0"/>
            </a:endParaRPr>
          </a:p>
          <a:p>
            <a:pPr algn="ctr"/>
            <a:r>
              <a:rPr lang="en-GB" sz="2000" dirty="0">
                <a:solidFill>
                  <a:srgbClr val="7030A0"/>
                </a:solidFill>
                <a:latin typeface="Comic Sans MS" panose="030F0702030302020204" pitchFamily="66" charset="0"/>
              </a:rPr>
              <a:t>Evaluate</a:t>
            </a:r>
          </a:p>
        </p:txBody>
      </p:sp>
      <p:pic>
        <p:nvPicPr>
          <p:cNvPr id="1026" name="Picture 2">
            <a:extLst>
              <a:ext uri="{FF2B5EF4-FFF2-40B4-BE49-F238E27FC236}">
                <a16:creationId xmlns:a16="http://schemas.microsoft.com/office/drawing/2014/main" id="{38528096-7C7E-4350-95BF-71A9FFD618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84178" y="5337602"/>
            <a:ext cx="6661638" cy="12917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840694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0EB04E0-8E20-4360-91F9-8C20888B9DB0}"/>
              </a:ext>
            </a:extLst>
          </p:cNvPr>
          <p:cNvPicPr>
            <a:picLocks noChangeAspect="1"/>
          </p:cNvPicPr>
          <p:nvPr/>
        </p:nvPicPr>
        <p:blipFill>
          <a:blip r:embed="rId2">
            <a:extLst>
              <a:ext uri="{28A0092B-C50C-407E-A947-70E740481C1C}">
                <a14:useLocalDpi xmlns:a14="http://schemas.microsoft.com/office/drawing/2010/main" val="0"/>
              </a:ext>
              <a:ext uri="{837473B0-CC2E-450A-ABE3-18F120FF3D39}">
                <a1611:picAttrSrcUrl xmlns:a1611="http://schemas.microsoft.com/office/drawing/2016/11/main" r:id="rId3"/>
              </a:ext>
            </a:extLst>
          </a:blip>
          <a:stretch>
            <a:fillRect/>
          </a:stretch>
        </p:blipFill>
        <p:spPr>
          <a:xfrm>
            <a:off x="-1" y="-5862"/>
            <a:ext cx="12192001" cy="6919546"/>
          </a:xfrm>
          <a:prstGeom prst="rect">
            <a:avLst/>
          </a:prstGeom>
        </p:spPr>
      </p:pic>
      <p:sp>
        <p:nvSpPr>
          <p:cNvPr id="3" name="Content Placeholder 2">
            <a:extLst>
              <a:ext uri="{FF2B5EF4-FFF2-40B4-BE49-F238E27FC236}">
                <a16:creationId xmlns:a16="http://schemas.microsoft.com/office/drawing/2014/main" id="{C3A1C1F3-18A9-4B67-AEBE-2386846477B6}"/>
              </a:ext>
            </a:extLst>
          </p:cNvPr>
          <p:cNvSpPr>
            <a:spLocks noGrp="1"/>
          </p:cNvSpPr>
          <p:nvPr>
            <p:ph idx="1"/>
          </p:nvPr>
        </p:nvSpPr>
        <p:spPr>
          <a:xfrm>
            <a:off x="175322" y="126024"/>
            <a:ext cx="4906632" cy="2441330"/>
          </a:xfrm>
          <a:solidFill>
            <a:srgbClr val="0D0D0D">
              <a:alpha val="40000"/>
            </a:srgbClr>
          </a:solidFill>
        </p:spPr>
        <p:txBody>
          <a:bodyPr>
            <a:normAutofit/>
          </a:bodyPr>
          <a:lstStyle/>
          <a:p>
            <a:pPr marL="0" indent="0">
              <a:buNone/>
            </a:pPr>
            <a:r>
              <a:rPr lang="en-GB" sz="4800" dirty="0">
                <a:solidFill>
                  <a:schemeClr val="accent2">
                    <a:lumMod val="20000"/>
                    <a:lumOff val="80000"/>
                  </a:schemeClr>
                </a:solidFill>
              </a:rPr>
              <a:t>Home learning - </a:t>
            </a:r>
            <a:r>
              <a:rPr lang="en-GB" sz="3200" dirty="0">
                <a:solidFill>
                  <a:schemeClr val="accent2">
                    <a:lumMod val="20000"/>
                    <a:lumOff val="80000"/>
                  </a:schemeClr>
                </a:solidFill>
                <a:latin typeface="Comic Sans MS" panose="030F0702030302020204" pitchFamily="66" charset="0"/>
              </a:rPr>
              <a:t>Gaze up at the night sky and write down your feelings and sensations.  </a:t>
            </a:r>
            <a:endParaRPr lang="en-GB" sz="2800" dirty="0">
              <a:solidFill>
                <a:schemeClr val="accent2">
                  <a:lumMod val="20000"/>
                  <a:lumOff val="80000"/>
                </a:schemeClr>
              </a:solidFill>
              <a:latin typeface="Comic Sans MS" panose="030F0702030302020204" pitchFamily="66" charset="0"/>
            </a:endParaRPr>
          </a:p>
        </p:txBody>
      </p:sp>
    </p:spTree>
    <p:extLst>
      <p:ext uri="{BB962C8B-B14F-4D97-AF65-F5344CB8AC3E}">
        <p14:creationId xmlns:p14="http://schemas.microsoft.com/office/powerpoint/2010/main" val="32958662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6A54C0-7FE9-4E66-940F-EA94D04B1FC7}"/>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F73B7320-BF7C-43EF-967A-34922B2BC12C}"/>
              </a:ext>
            </a:extLst>
          </p:cNvPr>
          <p:cNvSpPr>
            <a:spLocks noGrp="1"/>
          </p:cNvSpPr>
          <p:nvPr>
            <p:ph idx="1"/>
          </p:nvPr>
        </p:nvSpPr>
        <p:spPr/>
        <p:txBody>
          <a:bodyPr/>
          <a:lstStyle/>
          <a:p>
            <a:endParaRPr lang="en-GB" dirty="0"/>
          </a:p>
        </p:txBody>
      </p:sp>
      <p:pic>
        <p:nvPicPr>
          <p:cNvPr id="5" name="Picture 4">
            <a:extLst>
              <a:ext uri="{FF2B5EF4-FFF2-40B4-BE49-F238E27FC236}">
                <a16:creationId xmlns:a16="http://schemas.microsoft.com/office/drawing/2014/main" id="{DDE2CCD8-E4AF-417C-98E0-15E60DE9C4C4}"/>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6970759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835F75-1F7A-4E6C-A380-6206628E862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B27D183-3B45-409A-BBB8-46F0679DF1BC}"/>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3F7A639C-B3DC-4268-9BA2-A3A0BBBAA62E}"/>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59524323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25E38E-77DB-4758-B168-98371986C35F}"/>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4AD3A5E3-4B59-4056-BE13-2919ADF5D99E}"/>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9C327B4B-6ED2-4083-AEF0-EDF7B0961D59}"/>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15497581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8C3DE1-506B-401E-919D-590A4904CE8A}"/>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97A4FE0F-D255-4358-82A7-19D423E8D4B0}"/>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2566D49E-DE86-466F-B22A-3195F5999102}"/>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125481026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D33D34-20CD-4335-A015-CB39F12E66BB}"/>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C81CEE42-F7CF-4AF2-B0CF-60DDA97B5FA6}"/>
              </a:ext>
            </a:extLst>
          </p:cNvPr>
          <p:cNvSpPr>
            <a:spLocks noGrp="1"/>
          </p:cNvSpPr>
          <p:nvPr>
            <p:ph idx="1"/>
          </p:nvPr>
        </p:nvSpPr>
        <p:spPr/>
        <p:txBody>
          <a:bodyPr/>
          <a:lstStyle/>
          <a:p>
            <a:endParaRPr lang="en-GB"/>
          </a:p>
        </p:txBody>
      </p:sp>
      <p:pic>
        <p:nvPicPr>
          <p:cNvPr id="5" name="Picture 4">
            <a:extLst>
              <a:ext uri="{FF2B5EF4-FFF2-40B4-BE49-F238E27FC236}">
                <a16:creationId xmlns:a16="http://schemas.microsoft.com/office/drawing/2014/main" id="{A653BC03-1AB6-421E-AF13-A433EE4B7EE3}"/>
              </a:ext>
            </a:extLst>
          </p:cNvPr>
          <p:cNvPicPr>
            <a:picLocks noChangeAspect="1"/>
          </p:cNvPicPr>
          <p:nvPr/>
        </p:nvPicPr>
        <p:blipFill>
          <a:blip r:embed="rId2"/>
          <a:stretch>
            <a:fillRect/>
          </a:stretch>
        </p:blipFill>
        <p:spPr>
          <a:xfrm>
            <a:off x="0" y="1673"/>
            <a:ext cx="12192000" cy="6854653"/>
          </a:xfrm>
          <a:prstGeom prst="rect">
            <a:avLst/>
          </a:prstGeom>
        </p:spPr>
      </p:pic>
    </p:spTree>
    <p:extLst>
      <p:ext uri="{BB962C8B-B14F-4D97-AF65-F5344CB8AC3E}">
        <p14:creationId xmlns:p14="http://schemas.microsoft.com/office/powerpoint/2010/main" val="4147594568"/>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1324</TotalTime>
  <Words>410</Words>
  <Application>Microsoft Office PowerPoint</Application>
  <PresentationFormat>Widescreen</PresentationFormat>
  <Paragraphs>62</Paragraphs>
  <Slides>23</Slides>
  <Notes>1</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23</vt:i4>
      </vt:variant>
    </vt:vector>
  </HeadingPairs>
  <TitlesOfParts>
    <vt:vector size="29" baseType="lpstr">
      <vt:lpstr>Arial</vt:lpstr>
      <vt:lpstr>Calibri</vt:lpstr>
      <vt:lpstr>Comic Sans MS</vt:lpstr>
      <vt:lpstr>Trebuchet MS</vt:lpstr>
      <vt:lpstr>Wingdings 3</vt:lpstr>
      <vt:lpstr>Facet</vt:lpstr>
      <vt:lpstr>Creation and science: conflicting or complementary? </vt:lpstr>
      <vt:lpstr>Learning objectives  Identify key ideas arising from the study of Genesis 1 and be able to comment on how far these are helpful or inspiring, justifying their responses.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 and how did you learn?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Why do Christians call the day Jesus died Good Friday?</dc:title>
  <dc:creator>Jenny Field</dc:creator>
  <cp:lastModifiedBy>Jenny Field</cp:lastModifiedBy>
  <cp:revision>34</cp:revision>
  <cp:lastPrinted>2021-08-26T19:48:08Z</cp:lastPrinted>
  <dcterms:created xsi:type="dcterms:W3CDTF">2021-03-29T18:30:09Z</dcterms:created>
  <dcterms:modified xsi:type="dcterms:W3CDTF">2021-10-13T12:24:25Z</dcterms:modified>
</cp:coreProperties>
</file>