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Lst>
  <p:sldIdLst>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0" i="0" u="none" strike="noStrike" kern="1200" cap="none" spc="0" normalizeH="0" baseline="0" noProof="0" smtClean="0">
                <a:ln>
                  <a:noFill/>
                </a:ln>
                <a:solidFill>
                  <a:prstClr val="white">
                    <a:alpha val="60000"/>
                  </a:prstClr>
                </a:solidFill>
                <a:effectLst/>
                <a:uLnTx/>
                <a:uFillTx/>
                <a:latin typeface="Century Gothic" panose="020B0502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08/02/2021</a:t>
            </a:fld>
            <a:endParaRPr kumimoji="0" lang="en-GB"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white">
                  <a:alpha val="60000"/>
                </a:prstClr>
              </a:solidFill>
              <a:effectLst/>
              <a:uLnTx/>
              <a:uFillTx/>
              <a:latin typeface="Century Gothic" panose="020B0502020202020204"/>
              <a:ea typeface="+mn-ea"/>
              <a:cs typeface="+mn-cs"/>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2888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837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7707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B31166">
                    <a:lumMod val="60000"/>
                    <a:lumOff val="40000"/>
                  </a:srgbClr>
                </a:solidFill>
                <a:effectLst/>
                <a:uLnTx/>
                <a:uFillTx/>
                <a:latin typeface="Arial"/>
                <a:ea typeface="+mn-ea"/>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79680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12418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60216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a:xfrm>
            <a:off x="561111" y="6391838"/>
            <a:ext cx="3644282" cy="3048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4355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59762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61061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BEBA8EAE-BF5A-486C-A8C5-ECC9F3942E4B}">
                <a14:imgProps xmlns:a14="http://schemas.microsoft.com/office/drawing/2010/main">
                  <a14:imgLayer r:embed="rId3">
                    <a14:imgEffect>
                      <a14:colorTemperature colorTemp="9998"/>
                    </a14:imgEffect>
                    <a14:imgEffect>
                      <a14:saturation sat="286000"/>
                    </a14:imgEffect>
                  </a14:imgLayer>
                </a14:imgProps>
              </a:ext>
              <a:ext uri="{28A0092B-C50C-407E-A947-70E740481C1C}">
                <a14:useLocalDpi xmlns:a14="http://schemas.microsoft.com/office/drawing/2010/main" val="0"/>
              </a:ext>
            </a:extLst>
          </a:blip>
          <a:stretch>
            <a:fillRect/>
          </a:stretch>
        </p:blipFill>
        <p:spPr>
          <a:xfrm>
            <a:off x="974" y="0"/>
            <a:ext cx="12191026" cy="6858548"/>
          </a:xfrm>
          <a:prstGeom prst="rect">
            <a:avLst/>
          </a:prstGeom>
          <a:blipFill>
            <a:blip r:embed="rId4"/>
            <a:tile tx="0" ty="0" sx="100000" sy="100000" flip="none" algn="tl"/>
          </a:blipFill>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One</a:t>
            </a:r>
          </a:p>
        </p:txBody>
      </p:sp>
    </p:spTree>
    <p:extLst>
      <p:ext uri="{BB962C8B-B14F-4D97-AF65-F5344CB8AC3E}">
        <p14:creationId xmlns:p14="http://schemas.microsoft.com/office/powerpoint/2010/main" val="42920573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smtClean="0">
                <a:ln w="3175">
                  <a:solidFill>
                    <a:srgbClr val="7030A0"/>
                  </a:solidFill>
                </a:ln>
                <a:solidFill>
                  <a:prstClr val="white"/>
                </a:solidFill>
                <a:effectLst/>
                <a:uLnTx/>
                <a:uFillTx/>
                <a:latin typeface="Bodoni MT" panose="02070603080606020203" pitchFamily="18" charset="0"/>
                <a:ea typeface="+mn-ea"/>
                <a:cs typeface="+mn-cs"/>
              </a:rPr>
              <a:t>The Rhythm of Life Lent Journey</a:t>
            </a:r>
          </a:p>
        </p:txBody>
      </p:sp>
    </p:spTree>
    <p:extLst>
      <p:ext uri="{BB962C8B-B14F-4D97-AF65-F5344CB8AC3E}">
        <p14:creationId xmlns:p14="http://schemas.microsoft.com/office/powerpoint/2010/main" val="317168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44976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321888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8" name="Picture 7"/>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392724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59162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4" name="Picture 3"/>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52301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407749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rgbClr val="002060"/>
                </a:solidFill>
                <a:latin typeface="+mn-lt"/>
              </a:defRPr>
            </a:lvl1pPr>
          </a:lstStyle>
          <a:p>
            <a:r>
              <a:rPr lang="en-US" dirty="0" smtClean="0"/>
              <a:t>Text</a:t>
            </a:r>
            <a:endParaRPr lang="en-GB" dirty="0"/>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292926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62744" y="5601302"/>
            <a:ext cx="1080000" cy="1080000"/>
          </a:xfrm>
          <a:prstGeom prst="rect">
            <a:avLst/>
          </a:prstGeom>
          <a:ln>
            <a:solidFill>
              <a:srgbClr val="000000"/>
            </a:solidFill>
          </a:ln>
        </p:spPr>
      </p:pic>
    </p:spTree>
    <p:extLst>
      <p:ext uri="{BB962C8B-B14F-4D97-AF65-F5344CB8AC3E}">
        <p14:creationId xmlns:p14="http://schemas.microsoft.com/office/powerpoint/2010/main" val="410501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268487325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4736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687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3675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1354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4805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5585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05921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0D9BA-C05A-4E05-8BA8-0E4FC032FADE}" type="datetimeFigureOut">
              <a:rPr kumimoji="0" lang="en-GB" sz="1000" b="1" i="0" u="none" strike="noStrike" kern="1200" cap="none" spc="0" normalizeH="0" baseline="0" noProof="0" smtClean="0">
                <a:ln>
                  <a:noFill/>
                </a:ln>
                <a:solidFill>
                  <a:srgbClr val="B31166"/>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08/02/2021</a:t>
            </a:fld>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6C7A91F-CE67-4DC9-9646-6EF761F29E76}" type="slidenum">
              <a:rPr kumimoji="0" lang="en-GB" sz="2800" b="0" i="0" u="none" strike="noStrike" kern="1200" cap="none" spc="0" normalizeH="0" baseline="0" noProof="0" smtClean="0">
                <a:ln>
                  <a:noFill/>
                </a:ln>
                <a:solidFill>
                  <a:prstClr val="white"/>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GB" sz="2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76355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Content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5D98F-8E32-4E12-97C9-5913C79A3E3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FFD4-1150-459A-8230-785B7C204C07}" type="slidenum">
              <a:rPr lang="en-GB" smtClean="0"/>
              <a:t>‹#›</a:t>
            </a:fld>
            <a:endParaRPr lang="en-GB"/>
          </a:p>
        </p:txBody>
      </p:sp>
    </p:spTree>
    <p:extLst>
      <p:ext uri="{BB962C8B-B14F-4D97-AF65-F5344CB8AC3E}">
        <p14:creationId xmlns:p14="http://schemas.microsoft.com/office/powerpoint/2010/main" val="209536913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xStyles>
    <p:titleStyle>
      <a:lvl1pPr algn="l" defTabSz="9144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8.xml"/><Relationship Id="rId1" Type="http://schemas.openxmlformats.org/officeDocument/2006/relationships/video" Target="https://www.youtube.com/embed/MP0PpIle9wk"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27.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568" y="1205049"/>
            <a:ext cx="6122445"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solidFill>
                    <a:srgbClr val="7030A0"/>
                  </a:solidFill>
                </a:ln>
                <a:solidFill>
                  <a:prstClr val="white"/>
                </a:solidFill>
                <a:effectLst/>
                <a:uLnTx/>
                <a:uFillTx/>
                <a:latin typeface="Bodoni MT" panose="02070603080606020203" pitchFamily="18" charset="0"/>
                <a:ea typeface="+mn-ea"/>
                <a:cs typeface="+mn-cs"/>
              </a:rPr>
              <a:t>Story part 2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solidFill>
                    <a:srgbClr val="7030A0"/>
                  </a:solidFill>
                </a:ln>
                <a:solidFill>
                  <a:prstClr val="white"/>
                </a:solidFill>
                <a:effectLst/>
                <a:uLnTx/>
                <a:uFillTx/>
                <a:latin typeface="Bodoni MT" panose="02070603080606020203" pitchFamily="18" charset="0"/>
                <a:ea typeface="+mn-ea"/>
                <a:cs typeface="+mn-cs"/>
              </a:rPr>
              <a:t>The Temptation of Jesus</a:t>
            </a:r>
            <a:endParaRPr kumimoji="0" lang="en-GB" sz="4400" b="1" i="0" u="none" strike="noStrike" kern="1200" cap="none" spc="0" normalizeH="0" baseline="0" noProof="0" dirty="0">
              <a:ln>
                <a:solidFill>
                  <a:srgbClr val="7030A0"/>
                </a:solidFill>
              </a:ln>
              <a:solidFill>
                <a:prstClr val="white"/>
              </a:solidFill>
              <a:effectLst/>
              <a:uLnTx/>
              <a:uFillTx/>
              <a:latin typeface="Bodoni MT" panose="02070603080606020203" pitchFamily="18" charset="0"/>
              <a:ea typeface="+mn-ea"/>
              <a:cs typeface="+mn-cs"/>
            </a:endParaRPr>
          </a:p>
        </p:txBody>
      </p:sp>
    </p:spTree>
    <p:extLst>
      <p:ext uri="{BB962C8B-B14F-4D97-AF65-F5344CB8AC3E}">
        <p14:creationId xmlns:p14="http://schemas.microsoft.com/office/powerpoint/2010/main" val="26389644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3" y="487681"/>
            <a:ext cx="9648728" cy="679268"/>
          </a:xfrm>
        </p:spPr>
        <p:txBody>
          <a:bodyPr>
            <a:normAutofit fontScale="25000" lnSpcReduction="20000"/>
          </a:bodyPr>
          <a:lstStyle/>
          <a:p>
            <a:endParaRPr lang="en-GB" dirty="0" smtClean="0"/>
          </a:p>
          <a:p>
            <a:endParaRPr lang="en-GB" dirty="0"/>
          </a:p>
          <a:p>
            <a:endParaRPr lang="en-GB" dirty="0" smtClean="0"/>
          </a:p>
          <a:p>
            <a:endParaRPr lang="en-GB" dirty="0"/>
          </a:p>
          <a:p>
            <a:endParaRPr lang="en-GB" dirty="0" smtClean="0"/>
          </a:p>
          <a:p>
            <a:endParaRPr lang="en-GB" dirty="0"/>
          </a:p>
          <a:p>
            <a:r>
              <a:rPr lang="en-GB" sz="11200" dirty="0" smtClean="0">
                <a:latin typeface="Calibri" panose="020F0502020204030204" pitchFamily="34" charset="0"/>
                <a:cs typeface="Calibri" panose="020F0502020204030204" pitchFamily="34" charset="0"/>
              </a:rPr>
              <a:t>Have </a:t>
            </a:r>
            <a:r>
              <a:rPr lang="en-GB" sz="11200" dirty="0">
                <a:latin typeface="Calibri" panose="020F0502020204030204" pitchFamily="34" charset="0"/>
                <a:cs typeface="Calibri" panose="020F0502020204030204" pitchFamily="34" charset="0"/>
              </a:rPr>
              <a:t>you ever been tempted to do or say something that you know is wrong? </a:t>
            </a:r>
            <a:endParaRPr lang="en-GB" sz="11200" dirty="0" smtClean="0">
              <a:latin typeface="Calibri" panose="020F0502020204030204" pitchFamily="34" charset="0"/>
              <a:cs typeface="Calibri" panose="020F0502020204030204" pitchFamily="34" charset="0"/>
            </a:endParaRPr>
          </a:p>
          <a:p>
            <a:r>
              <a:rPr lang="en-GB" sz="11200" dirty="0" smtClean="0">
                <a:latin typeface="Calibri" panose="020F0502020204030204" pitchFamily="34" charset="0"/>
                <a:cs typeface="Calibri" panose="020F0502020204030204" pitchFamily="34" charset="0"/>
              </a:rPr>
              <a:t>For </a:t>
            </a:r>
            <a:r>
              <a:rPr lang="en-GB" sz="11200" dirty="0">
                <a:latin typeface="Calibri" panose="020F0502020204030204" pitchFamily="34" charset="0"/>
                <a:cs typeface="Calibri" panose="020F0502020204030204" pitchFamily="34" charset="0"/>
              </a:rPr>
              <a:t>example, you knew you had homework that needed to be done</a:t>
            </a:r>
            <a:r>
              <a:rPr lang="en-GB" sz="11200" dirty="0" smtClean="0">
                <a:latin typeface="Calibri" panose="020F0502020204030204" pitchFamily="34" charset="0"/>
                <a:cs typeface="Calibri" panose="020F0502020204030204" pitchFamily="34" charset="0"/>
              </a:rPr>
              <a:t>, or a job to do for someone, but </a:t>
            </a:r>
            <a:r>
              <a:rPr lang="en-GB" sz="11200" dirty="0">
                <a:latin typeface="Calibri" panose="020F0502020204030204" pitchFamily="34" charset="0"/>
                <a:cs typeface="Calibri" panose="020F0502020204030204" pitchFamily="34" charset="0"/>
              </a:rPr>
              <a:t>your </a:t>
            </a:r>
            <a:r>
              <a:rPr lang="en-GB" sz="11200" dirty="0" smtClean="0">
                <a:latin typeface="Calibri" panose="020F0502020204030204" pitchFamily="34" charset="0"/>
                <a:cs typeface="Calibri" panose="020F0502020204030204" pitchFamily="34" charset="0"/>
              </a:rPr>
              <a:t>favourite programme </a:t>
            </a:r>
            <a:r>
              <a:rPr lang="en-GB" sz="11200" dirty="0">
                <a:latin typeface="Calibri" panose="020F0502020204030204" pitchFamily="34" charset="0"/>
                <a:cs typeface="Calibri" panose="020F0502020204030204" pitchFamily="34" charset="0"/>
              </a:rPr>
              <a:t>was on TV, so you chose to watch TV </a:t>
            </a:r>
            <a:r>
              <a:rPr lang="en-GB" sz="11200" dirty="0" smtClean="0">
                <a:latin typeface="Calibri" panose="020F0502020204030204" pitchFamily="34" charset="0"/>
                <a:cs typeface="Calibri" panose="020F0502020204030204" pitchFamily="34" charset="0"/>
              </a:rPr>
              <a:t>instead.  When you’re asked about it, did you make an excuse?</a:t>
            </a:r>
          </a:p>
          <a:p>
            <a:r>
              <a:rPr lang="en-GB" sz="11200" dirty="0" smtClean="0">
                <a:latin typeface="Calibri" panose="020F0502020204030204" pitchFamily="34" charset="0"/>
                <a:cs typeface="Calibri" panose="020F0502020204030204" pitchFamily="34" charset="0"/>
              </a:rPr>
              <a:t>It </a:t>
            </a:r>
            <a:r>
              <a:rPr lang="en-GB" sz="11200" dirty="0">
                <a:latin typeface="Calibri" panose="020F0502020204030204" pitchFamily="34" charset="0"/>
                <a:cs typeface="Calibri" panose="020F0502020204030204" pitchFamily="34" charset="0"/>
              </a:rPr>
              <a:t>isn't </a:t>
            </a:r>
            <a:r>
              <a:rPr lang="en-GB" sz="11200" dirty="0" smtClean="0">
                <a:latin typeface="Calibri" panose="020F0502020204030204" pitchFamily="34" charset="0"/>
                <a:cs typeface="Calibri" panose="020F0502020204030204" pitchFamily="34" charset="0"/>
              </a:rPr>
              <a:t>wrong to </a:t>
            </a:r>
            <a:r>
              <a:rPr lang="en-GB" sz="11200" dirty="0">
                <a:latin typeface="Calibri" panose="020F0502020204030204" pitchFamily="34" charset="0"/>
                <a:cs typeface="Calibri" panose="020F0502020204030204" pitchFamily="34" charset="0"/>
              </a:rPr>
              <a:t>be </a:t>
            </a:r>
            <a:r>
              <a:rPr lang="en-GB" sz="11200" dirty="0" smtClean="0">
                <a:latin typeface="Calibri" panose="020F0502020204030204" pitchFamily="34" charset="0"/>
                <a:cs typeface="Calibri" panose="020F0502020204030204" pitchFamily="34" charset="0"/>
              </a:rPr>
              <a:t>tempted – it’s acting on it that can be wrong. </a:t>
            </a:r>
          </a:p>
          <a:p>
            <a:r>
              <a:rPr lang="en-GB" sz="11200" dirty="0" smtClean="0">
                <a:latin typeface="Calibri" panose="020F0502020204030204" pitchFamily="34" charset="0"/>
                <a:cs typeface="Calibri" panose="020F0502020204030204" pitchFamily="34" charset="0"/>
              </a:rPr>
              <a:t>Even Jesus </a:t>
            </a:r>
            <a:r>
              <a:rPr lang="en-GB" sz="11200" dirty="0">
                <a:latin typeface="Calibri" panose="020F0502020204030204" pitchFamily="34" charset="0"/>
                <a:cs typeface="Calibri" panose="020F0502020204030204" pitchFamily="34" charset="0"/>
              </a:rPr>
              <a:t>was </a:t>
            </a:r>
            <a:r>
              <a:rPr lang="en-GB" sz="11200" dirty="0" smtClean="0">
                <a:latin typeface="Calibri" panose="020F0502020204030204" pitchFamily="34" charset="0"/>
                <a:cs typeface="Calibri" panose="020F0502020204030204" pitchFamily="34" charset="0"/>
              </a:rPr>
              <a:t>tempted and in the next part of our story, </a:t>
            </a:r>
            <a:r>
              <a:rPr lang="en-GB" sz="11200" dirty="0">
                <a:latin typeface="Calibri" panose="020F0502020204030204" pitchFamily="34" charset="0"/>
                <a:cs typeface="Calibri" panose="020F0502020204030204" pitchFamily="34" charset="0"/>
              </a:rPr>
              <a:t>we </a:t>
            </a:r>
            <a:r>
              <a:rPr lang="en-GB" sz="11200" dirty="0" smtClean="0">
                <a:latin typeface="Calibri" panose="020F0502020204030204" pitchFamily="34" charset="0"/>
                <a:cs typeface="Calibri" panose="020F0502020204030204" pitchFamily="34" charset="0"/>
              </a:rPr>
              <a:t>hear all about it…</a:t>
            </a:r>
            <a:endParaRPr lang="en-GB" sz="11200" dirty="0">
              <a:latin typeface="Calibri" panose="020F0502020204030204" pitchFamily="34" charset="0"/>
              <a:cs typeface="Calibri" panose="020F0502020204030204" pitchFamily="34" charset="0"/>
            </a:endParaRPr>
          </a:p>
          <a:p>
            <a:endParaRPr lang="en-GB" sz="11200" b="1" dirty="0" smtClean="0">
              <a:latin typeface="Calibri" panose="020F0502020204030204" pitchFamily="34" charset="0"/>
              <a:cs typeface="Calibri" panose="020F0502020204030204" pitchFamily="34" charset="0"/>
            </a:endParaRPr>
          </a:p>
          <a:p>
            <a:endParaRPr lang="en-GB" sz="9600" b="1" dirty="0">
              <a:latin typeface="Calibri" panose="020F0502020204030204" pitchFamily="34" charset="0"/>
              <a:cs typeface="Calibri" panose="020F0502020204030204" pitchFamily="34" charset="0"/>
            </a:endParaRPr>
          </a:p>
          <a:p>
            <a:endParaRPr lang="en-GB" sz="9600" b="1" dirty="0" smtClean="0">
              <a:latin typeface="Calibri" panose="020F0502020204030204" pitchFamily="34" charset="0"/>
              <a:cs typeface="Calibri" panose="020F0502020204030204" pitchFamily="34" charset="0"/>
            </a:endParaRPr>
          </a:p>
          <a:p>
            <a:endParaRPr lang="en-GB" sz="9600" b="1" dirty="0">
              <a:latin typeface="Calibri" panose="020F0502020204030204" pitchFamily="34" charset="0"/>
              <a:cs typeface="Calibri" panose="020F0502020204030204" pitchFamily="34" charset="0"/>
            </a:endParaRPr>
          </a:p>
          <a:p>
            <a:endParaRPr lang="en-GB" b="1" dirty="0" smtClean="0"/>
          </a:p>
          <a:p>
            <a:endParaRPr lang="en-GB" b="1" dirty="0"/>
          </a:p>
          <a:p>
            <a:endParaRPr lang="en-GB" dirty="0"/>
          </a:p>
        </p:txBody>
      </p:sp>
      <p:sp>
        <p:nvSpPr>
          <p:cNvPr id="3" name="Text Placeholder 1"/>
          <p:cNvSpPr txBox="1">
            <a:spLocks/>
          </p:cNvSpPr>
          <p:nvPr/>
        </p:nvSpPr>
        <p:spPr>
          <a:xfrm>
            <a:off x="329236" y="487681"/>
            <a:ext cx="9663850" cy="1093200"/>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Arial" panose="020B0604020202020204" pitchFamily="34" charset="0"/>
              <a:buNone/>
              <a:defRPr sz="3200" b="0" i="0" kern="1200">
                <a:solidFill>
                  <a:schemeClr val="bg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0" i="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9pPr>
          </a:lstStyle>
          <a:p>
            <a:pPr marL="101598" marR="0" lvl="0" indent="0" algn="l" defTabSz="457200" rtl="0" eaLnBrk="1" fontAlgn="auto" latinLnBrk="0" hangingPunct="1">
              <a:lnSpc>
                <a:spcPct val="100000"/>
              </a:lnSpc>
              <a:spcBef>
                <a:spcPts val="1000"/>
              </a:spcBef>
              <a:spcAft>
                <a:spcPts val="0"/>
              </a:spcAft>
              <a:buClr>
                <a:srgbClr val="B31166"/>
              </a:buClr>
              <a:buSzPct val="80000"/>
              <a:buFont typeface="Arial" panose="020B0604020202020204" pitchFamily="34" charset="0"/>
              <a:buNone/>
              <a:tabLst/>
              <a:defRPr/>
            </a:pPr>
            <a:r>
              <a:rPr kumimoji="0" lang="en-GB" sz="5400" b="1" i="0" u="none" strike="noStrike" kern="1200" cap="none" spc="0" normalizeH="0" baseline="0" noProof="0" dirty="0" smtClean="0">
                <a:ln>
                  <a:noFill/>
                </a:ln>
                <a:solidFill>
                  <a:srgbClr val="FFFF00"/>
                </a:solidFill>
                <a:effectLst/>
                <a:uLnTx/>
                <a:uFillTx/>
                <a:latin typeface="Calibri" panose="020F0502020204030204" pitchFamily="34" charset="0"/>
                <a:cs typeface="Calibri" panose="020F0502020204030204" pitchFamily="34" charset="0"/>
              </a:rPr>
              <a:t>The Temptation of Jesus</a:t>
            </a:r>
            <a:endParaRPr kumimoji="0" lang="en-GB" sz="54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069543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59279" y="487681"/>
            <a:ext cx="10544628" cy="679268"/>
          </a:xfrm>
        </p:spPr>
        <p:txBody>
          <a:bodyPr/>
          <a:lstStyle/>
          <a:p>
            <a:r>
              <a:rPr lang="en-GB" dirty="0" smtClean="0">
                <a:latin typeface="Calibri" panose="020F0502020204030204" pitchFamily="34" charset="0"/>
                <a:cs typeface="Calibri" panose="020F0502020204030204" pitchFamily="34" charset="0"/>
              </a:rPr>
              <a:t>Click below to hear the story…</a:t>
            </a:r>
            <a:endParaRPr lang="en-GB" dirty="0">
              <a:latin typeface="Calibri" panose="020F0502020204030204" pitchFamily="34" charset="0"/>
              <a:cs typeface="Calibri" panose="020F0502020204030204" pitchFamily="34" charset="0"/>
            </a:endParaRPr>
          </a:p>
        </p:txBody>
      </p:sp>
      <p:pic>
        <p:nvPicPr>
          <p:cNvPr id="3" name="MP0PpIle9wk"/>
          <p:cNvPicPr>
            <a:picLocks noRot="1" noChangeAspect="1"/>
          </p:cNvPicPr>
          <p:nvPr>
            <a:videoFile r:link="rId1"/>
          </p:nvPr>
        </p:nvPicPr>
        <p:blipFill>
          <a:blip r:embed="rId3"/>
          <a:stretch>
            <a:fillRect/>
          </a:stretch>
        </p:blipFill>
        <p:spPr>
          <a:xfrm>
            <a:off x="759279" y="1291386"/>
            <a:ext cx="8260800" cy="4646700"/>
          </a:xfrm>
          <a:prstGeom prst="rect">
            <a:avLst/>
          </a:prstGeom>
        </p:spPr>
      </p:pic>
      <p:sp>
        <p:nvSpPr>
          <p:cNvPr id="5" name="Double Wave 4"/>
          <p:cNvSpPr/>
          <p:nvPr/>
        </p:nvSpPr>
        <p:spPr>
          <a:xfrm>
            <a:off x="9282791" y="4367893"/>
            <a:ext cx="2673805" cy="1570193"/>
          </a:xfrm>
          <a:prstGeom prst="doubleWave">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 name="TextBox 5"/>
          <p:cNvSpPr txBox="1"/>
          <p:nvPr/>
        </p:nvSpPr>
        <p:spPr>
          <a:xfrm>
            <a:off x="9478281" y="4568213"/>
            <a:ext cx="257991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This video is copyright protected. We have permission as a Diocese to use it in our schools for this resource</a:t>
            </a:r>
            <a:endParaRPr kumimoji="0" lang="en-GB"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94884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7641" y="118533"/>
            <a:ext cx="11209437" cy="6739467"/>
          </a:xfrm>
        </p:spPr>
        <p:txBody>
          <a:bodyPr>
            <a:noAutofit/>
          </a:bodyPr>
          <a:lstStyle/>
          <a:p>
            <a:endParaRPr lang="en-GB" sz="1000" b="1" dirty="0" smtClean="0"/>
          </a:p>
          <a:p>
            <a:r>
              <a:rPr lang="en-GB" sz="2800" b="1" dirty="0" smtClean="0">
                <a:latin typeface="Calibri" panose="020F0502020204030204" pitchFamily="34" charset="0"/>
                <a:cs typeface="Calibri" panose="020F0502020204030204" pitchFamily="34" charset="0"/>
              </a:rPr>
              <a:t>If you would also like to read </a:t>
            </a:r>
            <a:r>
              <a:rPr lang="en-GB" sz="2800" b="1" dirty="0" smtClean="0">
                <a:latin typeface="Calibri" panose="020F0502020204030204" pitchFamily="34" charset="0"/>
                <a:cs typeface="Calibri" panose="020F0502020204030204" pitchFamily="34" charset="0"/>
              </a:rPr>
              <a:t>it, this </a:t>
            </a:r>
            <a:r>
              <a:rPr lang="en-GB" sz="2800" b="1" dirty="0" smtClean="0">
                <a:latin typeface="Calibri" panose="020F0502020204030204" pitchFamily="34" charset="0"/>
                <a:cs typeface="Calibri" panose="020F0502020204030204" pitchFamily="34" charset="0"/>
              </a:rPr>
              <a:t>is from Luke’s gospel.           </a:t>
            </a:r>
            <a:r>
              <a:rPr lang="en-GB" sz="1000" b="1" dirty="0" smtClean="0">
                <a:solidFill>
                  <a:schemeClr val="accent4">
                    <a:lumMod val="40000"/>
                    <a:lumOff val="60000"/>
                  </a:schemeClr>
                </a:solidFill>
                <a:latin typeface="Calibri" panose="020F0502020204030204" pitchFamily="34" charset="0"/>
                <a:cs typeface="Calibri" panose="020F0502020204030204" pitchFamily="34" charset="0"/>
              </a:rPr>
              <a:t>Option to listen</a:t>
            </a:r>
          </a:p>
          <a:p>
            <a:r>
              <a:rPr lang="en-GB" sz="2800" b="1" dirty="0" smtClean="0">
                <a:solidFill>
                  <a:srgbClr val="FFFF00"/>
                </a:solidFill>
                <a:latin typeface="Calibri" panose="020F0502020204030204" pitchFamily="34" charset="0"/>
                <a:cs typeface="Calibri" panose="020F0502020204030204" pitchFamily="34" charset="0"/>
              </a:rPr>
              <a:t>Luke - </a:t>
            </a:r>
            <a:r>
              <a:rPr lang="en-GB" sz="2800" b="1" dirty="0">
                <a:solidFill>
                  <a:srgbClr val="FFFF00"/>
                </a:solidFill>
                <a:latin typeface="Calibri" panose="020F0502020204030204" pitchFamily="34" charset="0"/>
                <a:cs typeface="Calibri" panose="020F0502020204030204" pitchFamily="34" charset="0"/>
              </a:rPr>
              <a:t>Chapter 4</a:t>
            </a:r>
            <a:endParaRPr lang="en-GB" sz="2800" b="1" dirty="0" smtClean="0">
              <a:solidFill>
                <a:srgbClr val="FFFF00"/>
              </a:solidFill>
              <a:latin typeface="Calibri" panose="020F0502020204030204" pitchFamily="34" charset="0"/>
              <a:cs typeface="Calibri" panose="020F0502020204030204" pitchFamily="34" charset="0"/>
            </a:endParaRPr>
          </a:p>
          <a:p>
            <a:r>
              <a:rPr lang="en-GB" sz="2200" dirty="0" smtClean="0">
                <a:latin typeface="Calibri" panose="020F0502020204030204" pitchFamily="34" charset="0"/>
                <a:cs typeface="Calibri" panose="020F0502020204030204" pitchFamily="34" charset="0"/>
              </a:rPr>
              <a:t>Jesus returned from the Jordan River and was led into the desert. There the devil tempted him for 40 days. Jesus ate nothing during this time, and when it was finished, he was very hungry. The devil said to him, </a:t>
            </a:r>
            <a:r>
              <a:rPr lang="en-GB" sz="2200" dirty="0" smtClean="0">
                <a:solidFill>
                  <a:srgbClr val="00B0F0"/>
                </a:solidFill>
                <a:latin typeface="Calibri" panose="020F0502020204030204" pitchFamily="34" charset="0"/>
                <a:cs typeface="Calibri" panose="020F0502020204030204" pitchFamily="34" charset="0"/>
              </a:rPr>
              <a:t>“If you are the Son of God, tell this rock to become bread.”</a:t>
            </a:r>
            <a:r>
              <a:rPr lang="en-GB" sz="2200" dirty="0" smtClean="0">
                <a:solidFill>
                  <a:srgbClr val="FFFF00"/>
                </a:solidFill>
                <a:latin typeface="Calibri" panose="020F0502020204030204" pitchFamily="34" charset="0"/>
                <a:cs typeface="Calibri" panose="020F0502020204030204" pitchFamily="34" charset="0"/>
              </a:rPr>
              <a:t> </a:t>
            </a:r>
            <a:r>
              <a:rPr lang="en-GB" sz="2200" dirty="0" smtClean="0">
                <a:latin typeface="Calibri" panose="020F0502020204030204" pitchFamily="34" charset="0"/>
                <a:cs typeface="Calibri" panose="020F0502020204030204" pitchFamily="34" charset="0"/>
              </a:rPr>
              <a:t>Jesus answered,                  </a:t>
            </a:r>
            <a:r>
              <a:rPr lang="en-GB" sz="2200" dirty="0" smtClean="0">
                <a:solidFill>
                  <a:srgbClr val="FFFF00"/>
                </a:solidFill>
                <a:latin typeface="Calibri" panose="020F0502020204030204" pitchFamily="34" charset="0"/>
                <a:cs typeface="Calibri" panose="020F0502020204030204" pitchFamily="34" charset="0"/>
              </a:rPr>
              <a:t>“It is not just bread that keeps people alive.’”</a:t>
            </a:r>
          </a:p>
          <a:p>
            <a:r>
              <a:rPr lang="en-GB" sz="2200" dirty="0" smtClean="0">
                <a:latin typeface="Calibri" panose="020F0502020204030204" pitchFamily="34" charset="0"/>
                <a:cs typeface="Calibri" panose="020F0502020204030204" pitchFamily="34" charset="0"/>
              </a:rPr>
              <a:t>Then the devil took Jesus and showed him all the kingdoms of the world. The devil said to him, </a:t>
            </a:r>
            <a:r>
              <a:rPr lang="en-GB" sz="2200" dirty="0" smtClean="0">
                <a:solidFill>
                  <a:srgbClr val="00B0F0"/>
                </a:solidFill>
                <a:latin typeface="Calibri" panose="020F0502020204030204" pitchFamily="34" charset="0"/>
                <a:cs typeface="Calibri" panose="020F0502020204030204" pitchFamily="34" charset="0"/>
              </a:rPr>
              <a:t>“I will make you king over all these places. You will have power over them and get all the glory…</a:t>
            </a:r>
            <a:r>
              <a:rPr lang="en-GB" sz="2200" b="1" baseline="30000" dirty="0" smtClean="0">
                <a:solidFill>
                  <a:srgbClr val="00B0F0"/>
                </a:solidFill>
                <a:latin typeface="Calibri" panose="020F0502020204030204" pitchFamily="34" charset="0"/>
                <a:cs typeface="Calibri" panose="020F0502020204030204" pitchFamily="34" charset="0"/>
              </a:rPr>
              <a:t> </a:t>
            </a:r>
            <a:r>
              <a:rPr lang="en-GB" sz="2200" dirty="0" smtClean="0">
                <a:solidFill>
                  <a:srgbClr val="00B0F0"/>
                </a:solidFill>
                <a:latin typeface="Calibri" panose="020F0502020204030204" pitchFamily="34" charset="0"/>
                <a:cs typeface="Calibri" panose="020F0502020204030204" pitchFamily="34" charset="0"/>
              </a:rPr>
              <a:t>I will give it all to you, if you worship me.”</a:t>
            </a:r>
            <a:r>
              <a:rPr lang="en-GB" sz="2200" dirty="0" smtClean="0">
                <a:solidFill>
                  <a:srgbClr val="FFFF00"/>
                </a:solidFill>
                <a:latin typeface="Calibri" panose="020F0502020204030204" pitchFamily="34" charset="0"/>
                <a:cs typeface="Calibri" panose="020F0502020204030204" pitchFamily="34" charset="0"/>
              </a:rPr>
              <a:t> </a:t>
            </a:r>
            <a:r>
              <a:rPr lang="en-GB" sz="2200" dirty="0" smtClean="0">
                <a:latin typeface="Calibri" panose="020F0502020204030204" pitchFamily="34" charset="0"/>
                <a:cs typeface="Calibri" panose="020F0502020204030204" pitchFamily="34" charset="0"/>
              </a:rPr>
              <a:t>Jesus answered,</a:t>
            </a:r>
            <a:r>
              <a:rPr lang="en-GB" sz="2200" dirty="0" smtClean="0">
                <a:solidFill>
                  <a:srgbClr val="FFFF00"/>
                </a:solidFill>
                <a:latin typeface="Calibri" panose="020F0502020204030204" pitchFamily="34" charset="0"/>
                <a:cs typeface="Calibri" panose="020F0502020204030204" pitchFamily="34" charset="0"/>
              </a:rPr>
              <a:t> </a:t>
            </a:r>
            <a:r>
              <a:rPr lang="en-GB" sz="2200" dirty="0" smtClean="0">
                <a:solidFill>
                  <a:srgbClr val="FFFF00"/>
                </a:solidFill>
                <a:latin typeface="Calibri" panose="020F0502020204030204" pitchFamily="34" charset="0"/>
                <a:cs typeface="Calibri" panose="020F0502020204030204" pitchFamily="34" charset="0"/>
              </a:rPr>
              <a:t>“You </a:t>
            </a:r>
            <a:r>
              <a:rPr lang="en-GB" sz="2200" dirty="0" smtClean="0">
                <a:solidFill>
                  <a:srgbClr val="FFFF00"/>
                </a:solidFill>
                <a:latin typeface="Calibri" panose="020F0502020204030204" pitchFamily="34" charset="0"/>
                <a:cs typeface="Calibri" panose="020F0502020204030204" pitchFamily="34" charset="0"/>
              </a:rPr>
              <a:t>must worship the Lord your God and serve only him.’”</a:t>
            </a:r>
          </a:p>
          <a:p>
            <a:r>
              <a:rPr lang="en-GB" sz="2200" dirty="0" smtClean="0">
                <a:latin typeface="Calibri" panose="020F0502020204030204" pitchFamily="34" charset="0"/>
                <a:cs typeface="Calibri" panose="020F0502020204030204" pitchFamily="34" charset="0"/>
              </a:rPr>
              <a:t>Then the devil led Jesus to Jerusalem and put him on a high place. He said to him, </a:t>
            </a:r>
            <a:r>
              <a:rPr lang="en-GB" sz="2200" dirty="0" smtClean="0">
                <a:solidFill>
                  <a:srgbClr val="00B0F0"/>
                </a:solidFill>
                <a:latin typeface="Calibri" panose="020F0502020204030204" pitchFamily="34" charset="0"/>
                <a:cs typeface="Calibri" panose="020F0502020204030204" pitchFamily="34" charset="0"/>
              </a:rPr>
              <a:t>“If you are the Son of God, jump off! The Scriptures say, ‘God will command his angels to take care of you.” </a:t>
            </a:r>
          </a:p>
          <a:p>
            <a:r>
              <a:rPr lang="en-GB" sz="2200" dirty="0" smtClean="0">
                <a:latin typeface="Calibri" panose="020F0502020204030204" pitchFamily="34" charset="0"/>
                <a:cs typeface="Calibri" panose="020F0502020204030204" pitchFamily="34" charset="0"/>
              </a:rPr>
              <a:t>Jesus answered, “</a:t>
            </a:r>
            <a:r>
              <a:rPr lang="en-GB" sz="2200" dirty="0" smtClean="0">
                <a:solidFill>
                  <a:srgbClr val="FFFF00"/>
                </a:solidFill>
                <a:latin typeface="Calibri" panose="020F0502020204030204" pitchFamily="34" charset="0"/>
                <a:cs typeface="Calibri" panose="020F0502020204030204" pitchFamily="34" charset="0"/>
              </a:rPr>
              <a:t>But the Scriptures also say, ‘You must not test the Lord your God.’</a:t>
            </a:r>
          </a:p>
          <a:p>
            <a:r>
              <a:rPr lang="en-GB" sz="2200" b="1" baseline="30000" dirty="0" smtClean="0">
                <a:latin typeface="Calibri" panose="020F0502020204030204" pitchFamily="34" charset="0"/>
                <a:cs typeface="Calibri" panose="020F0502020204030204" pitchFamily="34" charset="0"/>
              </a:rPr>
              <a:t> </a:t>
            </a:r>
            <a:r>
              <a:rPr lang="en-GB" sz="2200" dirty="0" smtClean="0">
                <a:latin typeface="Calibri" panose="020F0502020204030204" pitchFamily="34" charset="0"/>
                <a:cs typeface="Calibri" panose="020F0502020204030204" pitchFamily="34" charset="0"/>
              </a:rPr>
              <a:t>The devil finished tempting Jesus in every way and went away to wait until a better time.</a:t>
            </a:r>
          </a:p>
          <a:p>
            <a:endParaRPr lang="en-GB" sz="22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34286" y="506549"/>
            <a:ext cx="406400" cy="406400"/>
          </a:xfrm>
          <a:prstGeom prst="rect">
            <a:avLst/>
          </a:prstGeom>
          <a:noFill/>
          <a:ln>
            <a:noFill/>
          </a:ln>
        </p:spPr>
      </p:pic>
    </p:spTree>
    <p:extLst>
      <p:ext uri="{BB962C8B-B14F-4D97-AF65-F5344CB8AC3E}">
        <p14:creationId xmlns:p14="http://schemas.microsoft.com/office/powerpoint/2010/main" val="5978027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57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8657" y="1414028"/>
            <a:ext cx="10796264" cy="679268"/>
          </a:xfrm>
        </p:spPr>
        <p:txBody>
          <a:bodyPr>
            <a:noAutofit/>
          </a:bodyPr>
          <a:lstStyle/>
          <a:p>
            <a:r>
              <a:rPr lang="en-GB" sz="2200" b="1" dirty="0">
                <a:latin typeface="Calibri" panose="020F0502020204030204" pitchFamily="34" charset="0"/>
                <a:cs typeface="Calibri" panose="020F0502020204030204" pitchFamily="34" charset="0"/>
              </a:rPr>
              <a:t>Our Father in heaven,</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hallowed be your name,</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your kingdom come,</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your will be done,</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on earth as in heaven.</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Give us today our daily bread.</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Forgive us our sins</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as we forgive those who sin against us.</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Lead us not into temptation</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but deliver us from evil.</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For the kingdom, the power,</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and the glory are yours</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now and for ever.</a:t>
            </a:r>
            <a:br>
              <a:rPr lang="en-GB" sz="2200" b="1" dirty="0">
                <a:latin typeface="Calibri" panose="020F0502020204030204" pitchFamily="34" charset="0"/>
                <a:cs typeface="Calibri" panose="020F0502020204030204" pitchFamily="34" charset="0"/>
              </a:rPr>
            </a:br>
            <a:r>
              <a:rPr lang="en-GB" sz="2200" b="1" dirty="0">
                <a:latin typeface="Calibri" panose="020F0502020204030204" pitchFamily="34" charset="0"/>
                <a:cs typeface="Calibri" panose="020F0502020204030204" pitchFamily="34" charset="0"/>
              </a:rPr>
              <a:t>Amen.</a:t>
            </a:r>
          </a:p>
        </p:txBody>
      </p:sp>
      <p:sp>
        <p:nvSpPr>
          <p:cNvPr id="3" name="TextBox 2"/>
          <p:cNvSpPr txBox="1"/>
          <p:nvPr/>
        </p:nvSpPr>
        <p:spPr>
          <a:xfrm>
            <a:off x="458657" y="439964"/>
            <a:ext cx="1133057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Calibri" panose="020F0502020204030204" pitchFamily="34" charset="0"/>
              </a:rPr>
              <a:t>When we looked at Jesus being baptised, we looked at </a:t>
            </a:r>
            <a:r>
              <a:rPr kumimoji="0" lang="en-GB" sz="2400" b="1"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Calibri" panose="020F0502020204030204" pitchFamily="34" charset="0"/>
              </a:rPr>
              <a:t>The Lord’s Prayer</a:t>
            </a:r>
            <a:r>
              <a:rPr kumimoji="0" lang="en-GB" sz="2400" b="0"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FFFF00"/>
                </a:solidFill>
                <a:effectLst/>
                <a:uLnTx/>
                <a:uFillTx/>
                <a:latin typeface="Calibri" panose="020F0502020204030204" pitchFamily="34" charset="0"/>
                <a:ea typeface="+mn-ea"/>
                <a:cs typeface="Calibri" panose="020F0502020204030204" pitchFamily="34" charset="0"/>
              </a:rPr>
              <a:t>You may want to say it again today as you think about temptation. </a:t>
            </a:r>
            <a:endParaRPr kumimoji="0" lang="en-GB"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endParaRPr>
          </a:p>
        </p:txBody>
      </p:sp>
      <p:sp>
        <p:nvSpPr>
          <p:cNvPr id="4" name="Oval Callout 3"/>
          <p:cNvSpPr/>
          <p:nvPr/>
        </p:nvSpPr>
        <p:spPr>
          <a:xfrm rot="20293317">
            <a:off x="5311243" y="1394796"/>
            <a:ext cx="3925808" cy="3234067"/>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098" name="Picture 2" descr="Image result for church of the pater noster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248" y="4649068"/>
            <a:ext cx="3429000" cy="20251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55808" y="1921749"/>
            <a:ext cx="30480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This is a picture of the Church of the Pater </a:t>
            </a:r>
            <a:r>
              <a:rPr kumimoji="0" lang="en-GB" sz="16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Noster</a:t>
            </a:r>
            <a:r>
              <a:rPr kumimoji="0" lang="en-GB" sz="16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in Israel. (Pater </a:t>
            </a:r>
            <a:r>
              <a:rPr kumimoji="0" lang="en-GB" sz="1600" b="1" i="0" u="none" strike="noStrike" kern="1200" cap="none" spc="0" normalizeH="0" baseline="0" noProof="0" dirty="0" err="1" smtClean="0">
                <a:ln>
                  <a:noFill/>
                </a:ln>
                <a:solidFill>
                  <a:prstClr val="black"/>
                </a:solidFill>
                <a:effectLst/>
                <a:uLnTx/>
                <a:uFillTx/>
                <a:latin typeface="Century Gothic" panose="020B0502020202020204"/>
                <a:ea typeface="+mn-ea"/>
                <a:cs typeface="+mn-cs"/>
              </a:rPr>
              <a:t>Noster</a:t>
            </a:r>
            <a:r>
              <a:rPr kumimoji="0" lang="en-GB" sz="16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 means ‘Our Father’ in Latin).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prstClr val="black"/>
                </a:solidFill>
                <a:effectLst/>
                <a:uLnTx/>
                <a:uFillTx/>
                <a:latin typeface="Century Gothic" panose="020B0502020202020204"/>
                <a:ea typeface="+mn-ea"/>
                <a:cs typeface="+mn-cs"/>
              </a:rPr>
              <a:t>In and around the Church the Lord’s Prayer is written on tiles in 140 languages. A different one                                             is prayed each day</a:t>
            </a:r>
            <a:r>
              <a:rPr kumimoji="0" lang="en-GB" sz="1600" b="0" i="0" u="none" strike="noStrike" kern="1200" cap="none" spc="0" normalizeH="0" baseline="0" noProof="0" dirty="0" smtClean="0">
                <a:ln>
                  <a:noFill/>
                </a:ln>
                <a:solidFill>
                  <a:prstClr val="black"/>
                </a:solidFill>
                <a:effectLst/>
                <a:uLnTx/>
                <a:uFillTx/>
                <a:latin typeface="Century Gothic" panose="020B0502020202020204"/>
                <a:ea typeface="+mn-ea"/>
                <a:cs typeface="+mn-cs"/>
              </a:rPr>
              <a:t>.</a:t>
            </a:r>
            <a:endParaRPr kumimoji="0" lang="en-GB" sz="16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51552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4986" y="338668"/>
            <a:ext cx="10796264" cy="3517052"/>
          </a:xfrm>
        </p:spPr>
        <p:txBody>
          <a:bodyPr>
            <a:normAutofit/>
          </a:bodyPr>
          <a:lstStyle/>
          <a:p>
            <a:r>
              <a:rPr lang="en-GB" dirty="0" smtClean="0">
                <a:solidFill>
                  <a:srgbClr val="FFFF00"/>
                </a:solidFill>
                <a:latin typeface="Calibri" panose="020F0502020204030204" pitchFamily="34" charset="0"/>
                <a:cs typeface="Calibri" panose="020F0502020204030204" pitchFamily="34" charset="0"/>
              </a:rPr>
              <a:t>Putting the story into action…</a:t>
            </a:r>
          </a:p>
          <a:p>
            <a:endParaRPr lang="en-GB" dirty="0">
              <a:solidFill>
                <a:srgbClr val="FFFF00"/>
              </a:solidFill>
              <a:latin typeface="Calibri" panose="020F0502020204030204" pitchFamily="34" charset="0"/>
              <a:cs typeface="Calibri" panose="020F0502020204030204" pitchFamily="34" charset="0"/>
            </a:endParaRPr>
          </a:p>
          <a:p>
            <a:pPr marL="457200" indent="-457200">
              <a:buClr>
                <a:schemeClr val="bg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Jesus was tempted but he found ways to stop himself giving in. Make a decision to try a new skill. When it’s hard and you feel like giving up…keep going a bit longer!</a:t>
            </a:r>
            <a:endParaRPr lang="en-GB" dirty="0">
              <a:latin typeface="Calibri" panose="020F0502020204030204" pitchFamily="34" charset="0"/>
              <a:cs typeface="Calibri" panose="020F0502020204030204" pitchFamily="34" charset="0"/>
            </a:endParaRPr>
          </a:p>
          <a:p>
            <a:pPr>
              <a:buClr>
                <a:schemeClr val="bg1"/>
              </a:buClr>
            </a:pPr>
            <a:r>
              <a:rPr lang="en-GB" dirty="0" smtClean="0"/>
              <a:t>                  </a:t>
            </a:r>
            <a:r>
              <a:rPr lang="en-GB" dirty="0" smtClean="0">
                <a:solidFill>
                  <a:srgbClr val="FFFF00"/>
                </a:solidFill>
                <a:latin typeface="Calibri" panose="020F0502020204030204" pitchFamily="34" charset="0"/>
                <a:cs typeface="Calibri" panose="020F0502020204030204" pitchFamily="34" charset="0"/>
              </a:rPr>
              <a:t>or</a:t>
            </a:r>
            <a:endParaRPr lang="en-GB" dirty="0">
              <a:latin typeface="Calibri" panose="020F0502020204030204" pitchFamily="34" charset="0"/>
              <a:cs typeface="Calibri" panose="020F0502020204030204" pitchFamily="34" charset="0"/>
            </a:endParaRPr>
          </a:p>
        </p:txBody>
      </p:sp>
      <p:pic>
        <p:nvPicPr>
          <p:cNvPr id="3" name="Picture 4" descr="Image result for church of the pater noster tile engl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74" y="3598334"/>
            <a:ext cx="1759507" cy="276915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25118" y="3855720"/>
            <a:ext cx="9123042" cy="2062103"/>
          </a:xfrm>
          <a:prstGeom prst="rect">
            <a:avLst/>
          </a:prstGeom>
        </p:spPr>
        <p:txBody>
          <a:bodyPr wrap="square">
            <a:spAutoFit/>
          </a:bodyPr>
          <a:lstStyle/>
          <a:p>
            <a:pPr marL="285750" indent="-285750">
              <a:buFont typeface="Arial" panose="020B0604020202020204" pitchFamily="34" charset="0"/>
              <a:buChar char="•"/>
            </a:pPr>
            <a:r>
              <a:rPr lang="en-GB" sz="3200" dirty="0">
                <a:solidFill>
                  <a:schemeClr val="bg1"/>
                </a:solidFill>
                <a:latin typeface="Calibri" panose="020F0502020204030204" pitchFamily="34" charset="0"/>
                <a:cs typeface="Calibri" panose="020F0502020204030204" pitchFamily="34" charset="0"/>
              </a:rPr>
              <a:t>This is the English tile from the Church of the                      </a:t>
            </a:r>
            <a:r>
              <a:rPr lang="en-GB" sz="3200" dirty="0" smtClean="0">
                <a:solidFill>
                  <a:schemeClr val="bg1"/>
                </a:solidFill>
                <a:latin typeface="Calibri" panose="020F0502020204030204" pitchFamily="34" charset="0"/>
                <a:cs typeface="Calibri" panose="020F0502020204030204" pitchFamily="34" charset="0"/>
              </a:rPr>
              <a:t>Pater </a:t>
            </a:r>
            <a:r>
              <a:rPr lang="en-GB" sz="3200" dirty="0" err="1">
                <a:solidFill>
                  <a:schemeClr val="bg1"/>
                </a:solidFill>
                <a:latin typeface="Calibri" panose="020F0502020204030204" pitchFamily="34" charset="0"/>
                <a:cs typeface="Calibri" panose="020F0502020204030204" pitchFamily="34" charset="0"/>
              </a:rPr>
              <a:t>Noster</a:t>
            </a:r>
            <a:r>
              <a:rPr lang="en-GB" sz="3200" dirty="0">
                <a:solidFill>
                  <a:schemeClr val="bg1"/>
                </a:solidFill>
                <a:latin typeface="Calibri" panose="020F0502020204030204" pitchFamily="34" charset="0"/>
                <a:cs typeface="Calibri" panose="020F0502020204030204" pitchFamily="34" charset="0"/>
              </a:rPr>
              <a:t> in Israel. Design a new tile for the                                                                                         </a:t>
            </a:r>
            <a:r>
              <a:rPr lang="en-GB" sz="3200" dirty="0" smtClean="0">
                <a:solidFill>
                  <a:schemeClr val="bg1"/>
                </a:solidFill>
                <a:latin typeface="Calibri" panose="020F0502020204030204" pitchFamily="34" charset="0"/>
                <a:cs typeface="Calibri" panose="020F0502020204030204" pitchFamily="34" charset="0"/>
              </a:rPr>
              <a:t>modern </a:t>
            </a:r>
            <a:r>
              <a:rPr lang="en-GB" sz="3200" dirty="0">
                <a:solidFill>
                  <a:schemeClr val="bg1"/>
                </a:solidFill>
                <a:latin typeface="Calibri" panose="020F0502020204030204" pitchFamily="34" charset="0"/>
                <a:cs typeface="Calibri" panose="020F0502020204030204" pitchFamily="34" charset="0"/>
              </a:rPr>
              <a:t>version of the Lord’s </a:t>
            </a:r>
            <a:r>
              <a:rPr lang="en-GB" sz="3200" dirty="0" smtClean="0">
                <a:solidFill>
                  <a:schemeClr val="bg1"/>
                </a:solidFill>
                <a:latin typeface="Calibri" panose="020F0502020204030204" pitchFamily="34" charset="0"/>
                <a:cs typeface="Calibri" panose="020F0502020204030204" pitchFamily="34" charset="0"/>
              </a:rPr>
              <a:t>Prayer that </a:t>
            </a:r>
            <a:r>
              <a:rPr lang="en-GB" sz="3200" dirty="0">
                <a:solidFill>
                  <a:schemeClr val="bg1"/>
                </a:solidFill>
                <a:latin typeface="Calibri" panose="020F0502020204030204" pitchFamily="34" charset="0"/>
                <a:cs typeface="Calibri" panose="020F0502020204030204" pitchFamily="34" charset="0"/>
              </a:rPr>
              <a:t>is often used in churches today.</a:t>
            </a:r>
          </a:p>
        </p:txBody>
      </p:sp>
    </p:spTree>
    <p:extLst>
      <p:ext uri="{BB962C8B-B14F-4D97-AF65-F5344CB8AC3E}">
        <p14:creationId xmlns:p14="http://schemas.microsoft.com/office/powerpoint/2010/main" val="1945563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This resource was produced by the Diocese of Leeds Education </a:t>
            </a:r>
            <a:r>
              <a:rPr kumimoji="0" lang="en-GB" sz="1600" b="1" i="0" u="none" strike="noStrike" kern="1200" cap="none" spc="0" normalizeH="0" baseline="0" noProof="0" dirty="0" smtClean="0">
                <a:ln>
                  <a:noFill/>
                </a:ln>
                <a:solidFill>
                  <a:prstClr val="white"/>
                </a:solidFill>
                <a:effectLst/>
                <a:uLnTx/>
                <a:uFillTx/>
                <a:latin typeface="Arial"/>
                <a:cs typeface="Arial"/>
                <a:sym typeface="Arial"/>
              </a:rPr>
              <a:t>Team. For </a:t>
            </a:r>
            <a:r>
              <a:rPr kumimoji="0" lang="en-GB" sz="1600" b="1" i="0" u="none" strike="noStrike" kern="1200" cap="none" spc="0" normalizeH="0" baseline="0" noProof="0" dirty="0">
                <a:ln>
                  <a:noFill/>
                </a:ln>
                <a:solidFill>
                  <a:prstClr val="white"/>
                </a:solidFill>
                <a:effectLst/>
                <a:uLnTx/>
                <a:uFillTx/>
                <a:latin typeface="Arial"/>
                <a:cs typeface="Arial"/>
                <a:sym typeface="Arial"/>
              </a:rPr>
              <a:t>more information about this or future resources,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please contact your named adviser: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1" i="0" u="none" strike="noStrike" kern="1200" cap="none" spc="0" normalizeH="0" baseline="0" noProof="0" dirty="0">
              <a:ln>
                <a:noFill/>
              </a:ln>
              <a:solidFill>
                <a:prstClr val="white"/>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2"/>
              </a:rPr>
              <a:t>simone.bennett@leeds.anglican.org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3">
                  <a:extLst>
                    <a:ext uri="{A12FA001-AC4F-418D-AE19-62706E023703}">
                      <ahyp:hlinkClr xmlns:lc="http://schemas.openxmlformats.org/drawingml/2006/lockedCanvas" xmlns:ahyp="http://schemas.microsoft.com/office/drawing/2018/hyperlinkcolor" xmlns="" val="tx"/>
                    </a:ext>
                  </a:extLst>
                </a:hlinkClick>
              </a:rPr>
              <a:t>simon.sloan@leeds.anglican.org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4">
                  <a:extLst>
                    <a:ext uri="{A12FA001-AC4F-418D-AE19-62706E023703}">
                      <ahyp:hlinkClr xmlns:lc="http://schemas.openxmlformats.org/drawingml/2006/lockedCanvas" xmlns:ahyp="http://schemas.microsoft.com/office/drawing/2018/hyperlinkcolor" xmlns="" val="tx"/>
                    </a:ext>
                  </a:extLst>
                </a:hlinkClick>
              </a:rPr>
              <a:t>darren.dudman@leeds.anglican.org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5">
                  <a:extLst>
                    <a:ext uri="{A12FA001-AC4F-418D-AE19-62706E023703}">
                      <ahyp:hlinkClr xmlns:lc="http://schemas.openxmlformats.org/drawingml/2006/lockedCanvas" xmlns:ahyp="http://schemas.microsoft.com/office/drawing/2018/hyperlinkcolor" xmlns="" val="tx"/>
                    </a:ext>
                  </a:extLst>
                </a:hlinkClick>
              </a:rPr>
              <a:t>janet.tringham@leeds.anglican.org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6">
                  <a:extLst>
                    <a:ext uri="{A12FA001-AC4F-418D-AE19-62706E023703}">
                      <ahyp:hlinkClr xmlns:lc="http://schemas.openxmlformats.org/drawingml/2006/lockedCanvas" xmlns:ahyp="http://schemas.microsoft.com/office/drawing/2018/hyperlinkcolor" xmlns="" val="tx"/>
                    </a:ext>
                  </a:extLst>
                </a:hlinkClick>
              </a:rPr>
              <a:t>lee.talbot@leeds.anglican.org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7">
                  <a:extLst>
                    <a:ext uri="{A12FA001-AC4F-418D-AE19-62706E023703}">
                      <ahyp:hlinkClr xmlns:lc="http://schemas.openxmlformats.org/drawingml/2006/lockedCanvas" xmlns:ahyp="http://schemas.microsoft.com/office/drawing/2018/hyperlinkcolor" xmlns="" val="tx"/>
                    </a:ext>
                  </a:extLst>
                </a:hlinkClick>
              </a:rPr>
              <a:t>rupert.madeley@leeds.anglican.org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91228836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704488-B699-4AD2-A61F-99D701BC47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F05B86-CAFE-48A2-BE1C-C4C997A01788}">
  <ds:schemaRefs>
    <ds:schemaRef ds:uri="http://schemas.microsoft.com/sharepoint/v3/contenttype/forms"/>
  </ds:schemaRefs>
</ds:datastoreItem>
</file>

<file path=customXml/itemProps3.xml><?xml version="1.0" encoding="utf-8"?>
<ds:datastoreItem xmlns:ds="http://schemas.openxmlformats.org/officeDocument/2006/customXml" ds:itemID="{D5255477-820B-4BC5-99BD-E6F0F2CE9D7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f09416-ac08-49d6-afd3-25b9b32af968"/>
    <ds:schemaRef ds:uri="b6ed18a8-783b-4a81-89cd-e7f1a6e75f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93</TotalTime>
  <Words>359</Words>
  <Application>Microsoft Office PowerPoint</Application>
  <PresentationFormat>Widescreen</PresentationFormat>
  <Paragraphs>47</Paragraphs>
  <Slides>7</Slides>
  <Notes>0</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Bodoni MT</vt:lpstr>
      <vt:lpstr>Calibri</vt:lpstr>
      <vt:lpstr>Calibri Light</vt:lpstr>
      <vt:lpstr>Century Gothic</vt:lpstr>
      <vt:lpstr>Wingdings 3</vt:lpstr>
      <vt:lpstr>Ion Boardroom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Simone Bennett</dc:creator>
  <cp:lastModifiedBy>Rupert Madeley</cp:lastModifiedBy>
  <cp:revision>17</cp:revision>
  <dcterms:created xsi:type="dcterms:W3CDTF">2021-02-02T09:23:02Z</dcterms:created>
  <dcterms:modified xsi:type="dcterms:W3CDTF">2021-02-08T14:02:33Z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