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748" r:id="rId6"/>
    <p:sldMasterId id="2147483695" r:id="rId7"/>
    <p:sldMasterId id="2147483674" r:id="rId8"/>
    <p:sldMasterId id="2147483714" r:id="rId9"/>
    <p:sldMasterId id="2147483683" r:id="rId10"/>
  </p:sldMasterIdLst>
  <p:sldIdLst>
    <p:sldId id="256" r:id="rId11"/>
    <p:sldId id="265" r:id="rId12"/>
    <p:sldId id="274" r:id="rId13"/>
    <p:sldId id="267" r:id="rId14"/>
    <p:sldId id="268" r:id="rId15"/>
    <p:sldId id="266" r:id="rId16"/>
    <p:sldId id="269" r:id="rId17"/>
    <p:sldId id="270"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smtClean="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381899" y="1408797"/>
            <a:ext cx="1152271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68309" y="168753"/>
            <a:ext cx="1080000" cy="1080000"/>
          </a:xfrm>
          <a:prstGeom prst="rect">
            <a:avLst/>
          </a:prstGeom>
          <a:ln w="12700">
            <a:solidFill>
              <a:srgbClr val="000000"/>
            </a:solidFill>
          </a:ln>
        </p:spPr>
      </p:pic>
      <p:sp>
        <p:nvSpPr>
          <p:cNvPr id="2" name="Rectangle 1"/>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8549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381900" y="1390148"/>
            <a:ext cx="1141821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46095" y="155074"/>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smtClean="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4840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59598" y="1395303"/>
            <a:ext cx="11650542"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30140" y="162005"/>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32836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81899" y="1393373"/>
            <a:ext cx="11331130"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07892" y="198258"/>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0957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41543" y="1383500"/>
            <a:ext cx="1130988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26859" y="191521"/>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902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464100" y="1454333"/>
            <a:ext cx="11449226"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11262" y="220862"/>
            <a:ext cx="1080000" cy="1080000"/>
          </a:xfrm>
          <a:prstGeom prst="rect">
            <a:avLst/>
          </a:prstGeom>
          <a:ln>
            <a:solidFill>
              <a:schemeClr val="tx1"/>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smtClean="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9523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29266" y="1402082"/>
            <a:ext cx="1156812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17394" y="191521"/>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5859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praying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a:t>
            </a:r>
            <a:r>
              <a:rPr lang="en-GB" sz="3200" dirty="0" smtClean="0">
                <a:solidFill>
                  <a:schemeClr val="tx1"/>
                </a:solidFill>
              </a:rPr>
              <a:t>sharing</a:t>
            </a:r>
            <a:r>
              <a:rPr lang="en-GB" sz="3200" dirty="0" smtClean="0">
                <a:solidFill>
                  <a:srgbClr val="FFFF00"/>
                </a:solidFill>
              </a:rPr>
              <a:t> </a:t>
            </a:r>
            <a:r>
              <a:rPr lang="en-GB" sz="3200" dirty="0" smtClean="0">
                <a:solidFill>
                  <a:schemeClr val="bg1"/>
                </a:solidFill>
              </a:rPr>
              <a:t>into</a:t>
            </a:r>
            <a:r>
              <a:rPr lang="en-GB" sz="3200" dirty="0" smtClean="0">
                <a:solidFill>
                  <a:srgbClr val="FFFF00"/>
                </a:solidFill>
              </a:rPr>
              <a:t> </a:t>
            </a:r>
            <a:r>
              <a:rPr lang="en-GB" sz="3200" dirty="0" smtClean="0">
                <a:solidFill>
                  <a:schemeClr val="tx1"/>
                </a:solidFill>
              </a:rPr>
              <a:t>action</a:t>
            </a:r>
            <a:r>
              <a:rPr lang="en-GB" sz="3200" dirty="0" smtClean="0">
                <a:solidFill>
                  <a:schemeClr val="bg1"/>
                </a:solidFill>
              </a:rPr>
              <a:t>!</a:t>
            </a:r>
            <a:endParaRPr lang="en-GB" sz="3200" dirty="0">
              <a:solidFill>
                <a:schemeClr val="bg1"/>
              </a:solidFill>
            </a:endParaRP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chemeClr val="tx1"/>
                </a:solidFill>
              </a:rPr>
              <a:t>You might like to try:</a:t>
            </a:r>
            <a:endParaRPr lang="en-GB" sz="3200" dirty="0">
              <a:solidFill>
                <a:schemeClr val="tx1"/>
              </a:solidFill>
            </a:endParaRP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encouraging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creating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celebrating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smtClean="0">
                <a:solidFill>
                  <a:schemeClr val="tx1"/>
                </a:solidFill>
              </a:rPr>
              <a:t>Putting</a:t>
            </a:r>
            <a:r>
              <a:rPr lang="en-GB" sz="3200" dirty="0" smtClean="0">
                <a:solidFill>
                  <a:srgbClr val="FFFF00"/>
                </a:solidFill>
              </a:rPr>
              <a:t> </a:t>
            </a:r>
            <a:r>
              <a:rPr lang="en-GB" sz="3200" dirty="0" smtClean="0">
                <a:solidFill>
                  <a:srgbClr val="0070C0"/>
                </a:solidFill>
              </a:rPr>
              <a:t>resting</a:t>
            </a:r>
            <a:r>
              <a:rPr lang="en-GB" sz="3200" dirty="0" smtClean="0">
                <a:solidFill>
                  <a:srgbClr val="FFFF00"/>
                </a:solidFill>
              </a:rPr>
              <a:t> </a:t>
            </a:r>
            <a:r>
              <a:rPr lang="en-GB" sz="3200" dirty="0" smtClean="0">
                <a:solidFill>
                  <a:schemeClr val="tx1"/>
                </a:solidFill>
              </a:rPr>
              <a:t>into</a:t>
            </a:r>
            <a:r>
              <a:rPr lang="en-GB" sz="3200" dirty="0" smtClean="0">
                <a:solidFill>
                  <a:srgbClr val="FFFF00"/>
                </a:solidFill>
              </a:rPr>
              <a:t> </a:t>
            </a:r>
            <a:r>
              <a:rPr lang="en-GB" sz="3200" dirty="0" smtClean="0">
                <a:solidFill>
                  <a:srgbClr val="0070C0"/>
                </a:solidFill>
              </a:rPr>
              <a:t>action</a:t>
            </a:r>
            <a:r>
              <a:rPr lang="en-GB" sz="3200" dirty="0" smtClean="0">
                <a:solidFill>
                  <a:schemeClr val="tx1"/>
                </a:solidFill>
              </a:rPr>
              <a:t>!</a:t>
            </a:r>
            <a:endParaRPr lang="en-GB" sz="3200" dirty="0">
              <a:solidFill>
                <a:schemeClr val="tx1"/>
              </a:solidFill>
            </a:endParaRP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0070C0"/>
                </a:solidFill>
              </a:rPr>
              <a:t>You might like to try:</a:t>
            </a:r>
            <a:endParaRPr lang="en-GB" sz="3200" dirty="0">
              <a:solidFill>
                <a:srgbClr val="0070C0"/>
              </a:solidFill>
            </a:endParaRP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reflecting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1" name="TextBox 10"/>
          <p:cNvSpPr txBox="1"/>
          <p:nvPr userDrawn="1"/>
        </p:nvSpPr>
        <p:spPr>
          <a:xfrm>
            <a:off x="6061167" y="1906168"/>
            <a:ext cx="6017622"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praying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smtClean="0">
                <a:solidFill>
                  <a:schemeClr val="tx1"/>
                </a:solidFill>
                <a:latin typeface="Calibri" panose="020F0502020204030204" pitchFamily="34" charset="0"/>
                <a:cs typeface="Calibri" panose="020F0502020204030204" pitchFamily="34" charset="0"/>
              </a:rPr>
              <a:t>The </a:t>
            </a:r>
            <a:r>
              <a:rPr lang="en-GB" sz="3200" u="sng" dirty="0">
                <a:solidFill>
                  <a:schemeClr val="tx1"/>
                </a:solidFill>
                <a:latin typeface="Calibri" panose="020F0502020204030204" pitchFamily="34" charset="0"/>
                <a:cs typeface="Calibri" panose="020F0502020204030204" pitchFamily="34" charset="0"/>
              </a:rPr>
              <a:t>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5" name="TextBox 14"/>
          <p:cNvSpPr txBox="1"/>
          <p:nvPr userDrawn="1"/>
        </p:nvSpPr>
        <p:spPr>
          <a:xfrm>
            <a:off x="6061166" y="1906168"/>
            <a:ext cx="6008913"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sharing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2" name="TextBox 11"/>
          <p:cNvSpPr txBox="1"/>
          <p:nvPr userDrawn="1"/>
        </p:nvSpPr>
        <p:spPr>
          <a:xfrm>
            <a:off x="6061167" y="1906168"/>
            <a:ext cx="6000204"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encouraging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1" name="TextBox 10"/>
          <p:cNvSpPr txBox="1"/>
          <p:nvPr userDrawn="1"/>
        </p:nvSpPr>
        <p:spPr>
          <a:xfrm>
            <a:off x="6061166" y="1906168"/>
            <a:ext cx="6008913"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creating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2" name="TextBox 11"/>
          <p:cNvSpPr txBox="1"/>
          <p:nvPr userDrawn="1"/>
        </p:nvSpPr>
        <p:spPr>
          <a:xfrm>
            <a:off x="6061167" y="1906168"/>
            <a:ext cx="602633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celebrating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smtClean="0">
                <a:solidFill>
                  <a:srgbClr val="0070C0"/>
                </a:solidFill>
                <a:latin typeface="Calibri" panose="020F0502020204030204" pitchFamily="34" charset="0"/>
                <a:cs typeface="Calibri" panose="020F0502020204030204" pitchFamily="34" charset="0"/>
              </a:rPr>
              <a:t>The </a:t>
            </a:r>
            <a:r>
              <a:rPr lang="en-GB" sz="3200" u="sng" dirty="0">
                <a:solidFill>
                  <a:srgbClr val="0070C0"/>
                </a:solidFill>
                <a:latin typeface="Calibri" panose="020F0502020204030204" pitchFamily="34" charset="0"/>
                <a:cs typeface="Calibri" panose="020F0502020204030204" pitchFamily="34" charset="0"/>
              </a:rPr>
              <a:t>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tx1"/>
              </a:solidFill>
              <a:latin typeface="+mn-lt"/>
            </a:endParaRPr>
          </a:p>
        </p:txBody>
      </p:sp>
      <p:sp>
        <p:nvSpPr>
          <p:cNvPr id="13" name="TextBox 12"/>
          <p:cNvSpPr txBox="1"/>
          <p:nvPr userDrawn="1"/>
        </p:nvSpPr>
        <p:spPr>
          <a:xfrm>
            <a:off x="6061166" y="1906168"/>
            <a:ext cx="6008913" cy="4031873"/>
          </a:xfrm>
          <a:prstGeom prst="rect">
            <a:avLst/>
          </a:prstGeom>
          <a:noFill/>
        </p:spPr>
        <p:txBody>
          <a:bodyPr wrap="square" rtlCol="0">
            <a:spAutoFit/>
          </a:bodyPr>
          <a:lstStyle/>
          <a:p>
            <a:r>
              <a:rPr lang="en-GB" sz="3200" dirty="0" smtClean="0">
                <a:solidFill>
                  <a:schemeClr val="tx1"/>
                </a:solidFill>
              </a:rPr>
              <a:t>Loving God,</a:t>
            </a:r>
          </a:p>
          <a:p>
            <a:r>
              <a:rPr lang="en-GB" sz="3200" dirty="0" smtClean="0">
                <a:solidFill>
                  <a:schemeClr val="tx1"/>
                </a:solidFill>
              </a:rPr>
              <a:t>as we journey through this season,</a:t>
            </a:r>
          </a:p>
          <a:p>
            <a:r>
              <a:rPr lang="en-GB" sz="3200" dirty="0" smtClean="0">
                <a:solidFill>
                  <a:schemeClr val="tx1"/>
                </a:solidFill>
              </a:rPr>
              <a:t>help us to practice </a:t>
            </a:r>
          </a:p>
          <a:p>
            <a:r>
              <a:rPr lang="en-GB" sz="3200" dirty="0" smtClean="0">
                <a:solidFill>
                  <a:schemeClr val="tx1"/>
                </a:solidFill>
              </a:rPr>
              <a:t>the habit of resting</a:t>
            </a:r>
          </a:p>
          <a:p>
            <a:r>
              <a:rPr lang="en-GB" sz="3200" dirty="0" smtClean="0">
                <a:solidFill>
                  <a:schemeClr val="tx1"/>
                </a:solidFill>
              </a:rPr>
              <a:t>so that the rhythm of our lives</a:t>
            </a:r>
          </a:p>
          <a:p>
            <a:r>
              <a:rPr lang="en-GB" sz="3200" dirty="0" smtClean="0">
                <a:solidFill>
                  <a:schemeClr val="tx1"/>
                </a:solidFill>
              </a:rPr>
              <a:t>can bring us closer to each other </a:t>
            </a:r>
          </a:p>
          <a:p>
            <a:r>
              <a:rPr lang="en-GB" sz="3200" dirty="0" smtClean="0">
                <a:solidFill>
                  <a:schemeClr val="tx1"/>
                </a:solidFill>
              </a:rPr>
              <a:t>and to you.</a:t>
            </a:r>
          </a:p>
          <a:p>
            <a:r>
              <a:rPr lang="en-GB" sz="3200" dirty="0" smtClean="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3" name="TextBox 12"/>
          <p:cNvSpPr txBox="1"/>
          <p:nvPr userDrawn="1"/>
        </p:nvSpPr>
        <p:spPr>
          <a:xfrm>
            <a:off x="6061166" y="1906168"/>
            <a:ext cx="6009933"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reflecting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colorTemperature colorTemp="9998"/>
                    </a14:imgEffect>
                    <a14:imgEffect>
                      <a14:saturation sat="286000"/>
                    </a14:imgEffect>
                  </a14:imgLayer>
                </a14:imgProps>
              </a:ext>
              <a:ext uri="{28A0092B-C50C-407E-A947-70E740481C1C}">
                <a14:useLocalDpi xmlns:a14="http://schemas.microsoft.com/office/drawing/2010/main" val="0"/>
              </a:ext>
            </a:extLst>
          </a:blip>
          <a:stretch>
            <a:fillRect/>
          </a:stretch>
        </p:blipFill>
        <p:spPr>
          <a:xfrm>
            <a:off x="974" y="0"/>
            <a:ext cx="12191026" cy="6858548"/>
          </a:xfrm>
          <a:prstGeom prst="rect">
            <a:avLst/>
          </a:prstGeom>
          <a:blipFill>
            <a:blip r:embed="rId4"/>
            <a:tile tx="0" ty="0" sx="100000" sy="100000" flip="none" algn="tl"/>
          </a:blipFill>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spTree>
    <p:extLst>
      <p:ext uri="{BB962C8B-B14F-4D97-AF65-F5344CB8AC3E}">
        <p14:creationId xmlns:p14="http://schemas.microsoft.com/office/powerpoint/2010/main" val="2291380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Thought for today</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F5639-96EB-4C08-B726-88B431459E91}"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4AAF-6C38-436A-9613-7375B08661E0}" type="slidenum">
              <a:rPr lang="en-GB" smtClean="0"/>
              <a:t>‹#›</a:t>
            </a:fld>
            <a:endParaRPr lang="en-GB"/>
          </a:p>
        </p:txBody>
      </p:sp>
    </p:spTree>
    <p:extLst>
      <p:ext uri="{BB962C8B-B14F-4D97-AF65-F5344CB8AC3E}">
        <p14:creationId xmlns:p14="http://schemas.microsoft.com/office/powerpoint/2010/main" val="24188004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31.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3960443" cy="769441"/>
          </a:xfrm>
          <a:prstGeom prst="rect">
            <a:avLst/>
          </a:prstGeom>
          <a:noFill/>
        </p:spPr>
        <p:txBody>
          <a:bodyPr wrap="none" rtlCol="0">
            <a:spAutoFit/>
          </a:bodyPr>
          <a:lstStyle/>
          <a:p>
            <a:r>
              <a:rPr lang="en-GB" sz="4400" b="1" dirty="0" smtClean="0">
                <a:ln>
                  <a:solidFill>
                    <a:srgbClr val="7030A0"/>
                  </a:solidFill>
                </a:ln>
                <a:solidFill>
                  <a:schemeClr val="bg1"/>
                </a:solidFill>
                <a:latin typeface="Bodoni MT" panose="02070603080606020203" pitchFamily="18" charset="0"/>
              </a:rPr>
              <a:t>An Introduction</a:t>
            </a:r>
            <a:endParaRPr lang="en-GB" sz="4400" b="1" dirty="0">
              <a:ln>
                <a:solidFill>
                  <a:srgbClr val="7030A0"/>
                </a:solidFill>
              </a:ln>
              <a:solidFill>
                <a:schemeClr val="bg1"/>
              </a:solidFill>
              <a:latin typeface="Bodoni MT" panose="02070603080606020203" pitchFamily="18" charset="0"/>
            </a:endParaRP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algn="r"/>
            <a:r>
              <a:rPr lang="en-GB" sz="1600" b="1" dirty="0">
                <a:solidFill>
                  <a:schemeClr val="bg1"/>
                </a:solidFill>
              </a:rPr>
              <a:t>This resource was produced by the Diocese of Leeds Education </a:t>
            </a:r>
            <a:r>
              <a:rPr lang="en-GB" sz="1600" b="1" dirty="0" smtClean="0">
                <a:solidFill>
                  <a:schemeClr val="bg1"/>
                </a:solidFill>
              </a:rPr>
              <a:t>Team. For </a:t>
            </a:r>
            <a:r>
              <a:rPr lang="en-GB" sz="1600" b="1" dirty="0">
                <a:solidFill>
                  <a:schemeClr val="bg1"/>
                </a:solidFill>
              </a:rPr>
              <a:t>more information about this or future resources, </a:t>
            </a:r>
          </a:p>
          <a:p>
            <a:pPr algn="r"/>
            <a:r>
              <a:rPr lang="en-GB" sz="1600" b="1" dirty="0">
                <a:solidFill>
                  <a:schemeClr val="bg1"/>
                </a:solidFill>
              </a:rPr>
              <a:t>please contact your named adviser:</a:t>
            </a:r>
          </a:p>
          <a:p>
            <a:pPr algn="r"/>
            <a:endParaRPr lang="en-GB" sz="1600" b="1" dirty="0">
              <a:solidFill>
                <a:schemeClr val="bg1"/>
              </a:solidFill>
            </a:endParaRPr>
          </a:p>
          <a:p>
            <a:pPr algn="r"/>
            <a:r>
              <a:rPr lang="en-GB" sz="1600" b="1" dirty="0">
                <a:solidFill>
                  <a:srgbClr val="FFFF00"/>
                </a:solidFill>
                <a:hlinkClick r:id="rId2"/>
              </a:rPr>
              <a:t>simone.bennett@leeds.anglican.org</a:t>
            </a:r>
            <a:endParaRPr lang="en-GB" sz="1600" b="1" dirty="0">
              <a:solidFill>
                <a:srgbClr val="FFFF00"/>
              </a:solidFill>
            </a:endParaRPr>
          </a:p>
          <a:p>
            <a:pPr algn="r"/>
            <a:r>
              <a:rPr lang="en-GB" sz="1600" b="1" dirty="0">
                <a:solidFill>
                  <a:srgbClr val="FFFF00"/>
                </a:solidFill>
                <a:hlinkClick r:id="rId3">
                  <a:extLst>
                    <a:ext uri="{A12FA001-AC4F-418D-AE19-62706E023703}">
                      <ahyp:hlinkClr xmlns:lc="http://schemas.openxmlformats.org/drawingml/2006/lockedCanvas" xmlns:ahyp="http://schemas.microsoft.com/office/drawing/2018/hyperlinkcolor" xmlns="" val="tx"/>
                    </a:ext>
                  </a:extLst>
                </a:hlinkClick>
              </a:rPr>
              <a:t>simon.sloan@leeds.anglican.org</a:t>
            </a:r>
            <a:endParaRPr lang="en-GB" sz="1600" b="1" dirty="0">
              <a:solidFill>
                <a:srgbClr val="FFFF00"/>
              </a:solidFill>
            </a:endParaRPr>
          </a:p>
          <a:p>
            <a:pPr algn="r"/>
            <a:r>
              <a:rPr lang="en-GB" sz="1600" b="1" dirty="0">
                <a:solidFill>
                  <a:srgbClr val="FFFF00"/>
                </a:solidFill>
                <a:hlinkClick r:id="rId4">
                  <a:extLst>
                    <a:ext uri="{A12FA001-AC4F-418D-AE19-62706E023703}">
                      <ahyp:hlinkClr xmlns:lc="http://schemas.openxmlformats.org/drawingml/2006/lockedCanvas" xmlns:ahyp="http://schemas.microsoft.com/office/drawing/2018/hyperlinkcolor" xmlns="" val="tx"/>
                    </a:ext>
                  </a:extLst>
                </a:hlinkClick>
              </a:rPr>
              <a:t>darren.dudman@leeds.anglican.org</a:t>
            </a:r>
            <a:endParaRPr lang="en-GB" sz="1600" b="1" dirty="0">
              <a:solidFill>
                <a:srgbClr val="FFFF00"/>
              </a:solidFill>
            </a:endParaRPr>
          </a:p>
          <a:p>
            <a:pPr algn="r"/>
            <a:r>
              <a:rPr lang="en-GB" sz="1600" b="1" dirty="0">
                <a:solidFill>
                  <a:srgbClr val="FFFF00"/>
                </a:solidFill>
                <a:hlinkClick r:id="rId5">
                  <a:extLst>
                    <a:ext uri="{A12FA001-AC4F-418D-AE19-62706E023703}">
                      <ahyp:hlinkClr xmlns:lc="http://schemas.openxmlformats.org/drawingml/2006/lockedCanvas" xmlns:ahyp="http://schemas.microsoft.com/office/drawing/2018/hyperlinkcolor" xmlns="" val="tx"/>
                    </a:ext>
                  </a:extLst>
                </a:hlinkClick>
              </a:rPr>
              <a:t>janet.tringham@leeds.anglican.org</a:t>
            </a:r>
            <a:endParaRPr lang="en-GB" sz="1600" b="1" dirty="0">
              <a:solidFill>
                <a:srgbClr val="FFFF00"/>
              </a:solidFill>
            </a:endParaRPr>
          </a:p>
          <a:p>
            <a:pPr algn="r"/>
            <a:r>
              <a:rPr lang="en-GB" sz="1600" b="1" dirty="0">
                <a:solidFill>
                  <a:srgbClr val="FFFF00"/>
                </a:solidFill>
                <a:hlinkClick r:id="rId6">
                  <a:extLst>
                    <a:ext uri="{A12FA001-AC4F-418D-AE19-62706E023703}">
                      <ahyp:hlinkClr xmlns:lc="http://schemas.openxmlformats.org/drawingml/2006/lockedCanvas" xmlns:ahyp="http://schemas.microsoft.com/office/drawing/2018/hyperlinkcolor" xmlns="" val="tx"/>
                    </a:ext>
                  </a:extLst>
                </a:hlinkClick>
              </a:rPr>
              <a:t>lee.talbot@leeds.anglican.org</a:t>
            </a:r>
            <a:endParaRPr lang="en-GB" sz="1600" b="1" dirty="0">
              <a:solidFill>
                <a:srgbClr val="FFFF00"/>
              </a:solidFill>
            </a:endParaRPr>
          </a:p>
          <a:p>
            <a:pPr algn="r"/>
            <a:r>
              <a:rPr lang="en-GB" sz="1600" b="1" dirty="0">
                <a:solidFill>
                  <a:srgbClr val="FFFF00"/>
                </a:solidFill>
                <a:hlinkClick r:id="rId7">
                  <a:extLst>
                    <a:ext uri="{A12FA001-AC4F-418D-AE19-62706E023703}">
                      <ahyp:hlinkClr xmlns:lc="http://schemas.openxmlformats.org/drawingml/2006/lockedCanvas" xmlns:ahyp="http://schemas.microsoft.com/office/drawing/2018/hyperlinkcolor" xmlns="" val="tx"/>
                    </a:ext>
                  </a:extLst>
                </a:hlinkClick>
              </a:rPr>
              <a:t>rupert.madeley@leeds.anglican.org</a:t>
            </a:r>
            <a:endParaRPr lang="en-GB" sz="1600" b="1" dirty="0">
              <a:solidFill>
                <a:srgbClr val="FFFF00"/>
              </a:solidFil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131201249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102" y="775063"/>
            <a:ext cx="8197309" cy="1077218"/>
          </a:xfrm>
          <a:prstGeom prst="rect">
            <a:avLst/>
          </a:prstGeom>
          <a:noFill/>
        </p:spPr>
        <p:txBody>
          <a:bodyPr wrap="none" rtlCol="0">
            <a:spAutoFit/>
          </a:bodyPr>
          <a:lstStyle/>
          <a:p>
            <a:r>
              <a:rPr lang="en-GB" sz="3200" dirty="0" smtClean="0">
                <a:solidFill>
                  <a:srgbClr val="FFFF00"/>
                </a:solidFill>
                <a:latin typeface="Calibri" panose="020F0502020204030204" pitchFamily="34" charset="0"/>
                <a:cs typeface="Calibri" panose="020F0502020204030204" pitchFamily="34" charset="0"/>
              </a:rPr>
              <a:t>Do you have a thing that is your favourite thing?</a:t>
            </a:r>
          </a:p>
          <a:p>
            <a:r>
              <a:rPr lang="en-GB" sz="3200" dirty="0" smtClean="0">
                <a:solidFill>
                  <a:srgbClr val="FFFF00"/>
                </a:solidFill>
                <a:latin typeface="Calibri" panose="020F0502020204030204" pitchFamily="34" charset="0"/>
                <a:cs typeface="Calibri" panose="020F0502020204030204" pitchFamily="34" charset="0"/>
              </a:rPr>
              <a:t>What is it?</a:t>
            </a:r>
            <a:endParaRPr lang="en-GB" dirty="0"/>
          </a:p>
        </p:txBody>
      </p:sp>
      <p:pic>
        <p:nvPicPr>
          <p:cNvPr id="7" name="Picture 6"/>
          <p:cNvPicPr>
            <a:picLocks noChangeAspect="1"/>
          </p:cNvPicPr>
          <p:nvPr/>
        </p:nvPicPr>
        <p:blipFill>
          <a:blip r:embed="rId2"/>
          <a:stretch>
            <a:fillRect/>
          </a:stretch>
        </p:blipFill>
        <p:spPr>
          <a:xfrm>
            <a:off x="9013687" y="514709"/>
            <a:ext cx="2880610" cy="2949196"/>
          </a:xfrm>
          <a:prstGeom prst="rect">
            <a:avLst/>
          </a:prstGeom>
        </p:spPr>
      </p:pic>
      <p:pic>
        <p:nvPicPr>
          <p:cNvPr id="8" name="Picture 7"/>
          <p:cNvPicPr>
            <a:picLocks noChangeAspect="1"/>
          </p:cNvPicPr>
          <p:nvPr/>
        </p:nvPicPr>
        <p:blipFill>
          <a:blip r:embed="rId3"/>
          <a:stretch>
            <a:fillRect/>
          </a:stretch>
        </p:blipFill>
        <p:spPr>
          <a:xfrm>
            <a:off x="714102" y="3034083"/>
            <a:ext cx="2560542" cy="3124471"/>
          </a:xfrm>
          <a:prstGeom prst="rect">
            <a:avLst/>
          </a:prstGeom>
        </p:spPr>
      </p:pic>
      <p:pic>
        <p:nvPicPr>
          <p:cNvPr id="9" name="Picture 8"/>
          <p:cNvPicPr>
            <a:picLocks noChangeAspect="1"/>
          </p:cNvPicPr>
          <p:nvPr/>
        </p:nvPicPr>
        <p:blipFill>
          <a:blip r:embed="rId4"/>
          <a:stretch>
            <a:fillRect/>
          </a:stretch>
        </p:blipFill>
        <p:spPr>
          <a:xfrm>
            <a:off x="7548506" y="4163902"/>
            <a:ext cx="2905486" cy="1933846"/>
          </a:xfrm>
          <a:prstGeom prst="rect">
            <a:avLst/>
          </a:prstGeom>
        </p:spPr>
      </p:pic>
      <p:pic>
        <p:nvPicPr>
          <p:cNvPr id="10" name="Picture 9"/>
          <p:cNvPicPr>
            <a:picLocks noChangeAspect="1"/>
          </p:cNvPicPr>
          <p:nvPr/>
        </p:nvPicPr>
        <p:blipFill>
          <a:blip r:embed="rId5"/>
          <a:stretch>
            <a:fillRect/>
          </a:stretch>
        </p:blipFill>
        <p:spPr>
          <a:xfrm>
            <a:off x="4113102" y="1550853"/>
            <a:ext cx="2816437" cy="3826103"/>
          </a:xfrm>
          <a:prstGeom prst="rect">
            <a:avLst/>
          </a:prstGeom>
        </p:spPr>
      </p:pic>
      <p:sp>
        <p:nvSpPr>
          <p:cNvPr id="11" name="TextBox 10"/>
          <p:cNvSpPr txBox="1"/>
          <p:nvPr/>
        </p:nvSpPr>
        <p:spPr>
          <a:xfrm>
            <a:off x="9083003" y="3463904"/>
            <a:ext cx="2811294" cy="584775"/>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A favourite toy?</a:t>
            </a:r>
            <a:endParaRPr lang="en-GB" dirty="0"/>
          </a:p>
        </p:txBody>
      </p:sp>
      <p:sp>
        <p:nvSpPr>
          <p:cNvPr id="12" name="TextBox 11"/>
          <p:cNvSpPr txBox="1"/>
          <p:nvPr/>
        </p:nvSpPr>
        <p:spPr>
          <a:xfrm>
            <a:off x="7548506" y="6097748"/>
            <a:ext cx="3268651" cy="584775"/>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A favourite book?</a:t>
            </a:r>
            <a:endParaRPr lang="en-GB" dirty="0"/>
          </a:p>
        </p:txBody>
      </p:sp>
      <p:sp>
        <p:nvSpPr>
          <p:cNvPr id="13" name="TextBox 12"/>
          <p:cNvSpPr txBox="1"/>
          <p:nvPr/>
        </p:nvSpPr>
        <p:spPr>
          <a:xfrm>
            <a:off x="682841" y="2400018"/>
            <a:ext cx="2935848" cy="584775"/>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A favourite hat?</a:t>
            </a:r>
            <a:endParaRPr lang="en-GB" dirty="0"/>
          </a:p>
        </p:txBody>
      </p:sp>
      <p:sp>
        <p:nvSpPr>
          <p:cNvPr id="14" name="TextBox 13"/>
          <p:cNvSpPr txBox="1"/>
          <p:nvPr/>
        </p:nvSpPr>
        <p:spPr>
          <a:xfrm>
            <a:off x="4478638" y="5376956"/>
            <a:ext cx="2195006" cy="1077218"/>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A favourite chair?</a:t>
            </a:r>
            <a:endParaRPr lang="en-GB" dirty="0"/>
          </a:p>
        </p:txBody>
      </p:sp>
    </p:spTree>
    <p:extLst>
      <p:ext uri="{BB962C8B-B14F-4D97-AF65-F5344CB8AC3E}">
        <p14:creationId xmlns:p14="http://schemas.microsoft.com/office/powerpoint/2010/main" val="3538003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487680"/>
            <a:ext cx="10796264" cy="2127183"/>
          </a:xfrm>
        </p:spPr>
        <p:txBody>
          <a:bodyPr>
            <a:normAutofit fontScale="92500"/>
          </a:bodyPr>
          <a:lstStyle/>
          <a:p>
            <a:r>
              <a:rPr lang="en-GB" dirty="0" smtClean="0"/>
              <a:t>Often favourite things are special because we are so familiar with them. We know them so well.</a:t>
            </a:r>
          </a:p>
          <a:p>
            <a:r>
              <a:rPr lang="en-GB" dirty="0" smtClean="0"/>
              <a:t>Our habits are ways of behaving which are very familiar to us. Often they are so familiar we do them automatically without thinking.</a:t>
            </a:r>
            <a:endParaRPr lang="en-GB" dirty="0"/>
          </a:p>
        </p:txBody>
      </p:sp>
      <p:sp>
        <p:nvSpPr>
          <p:cNvPr id="3" name="TextBox 2"/>
          <p:cNvSpPr txBox="1"/>
          <p:nvPr/>
        </p:nvSpPr>
        <p:spPr>
          <a:xfrm>
            <a:off x="507643" y="2556845"/>
            <a:ext cx="6155803" cy="1077218"/>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Before Christmas, you joined us on the Rhythm of Life Advent Journey.</a:t>
            </a:r>
            <a:endParaRPr lang="en-GB" dirty="0"/>
          </a:p>
        </p:txBody>
      </p:sp>
      <p:sp>
        <p:nvSpPr>
          <p:cNvPr id="4" name="TextBox 3"/>
          <p:cNvSpPr txBox="1"/>
          <p:nvPr/>
        </p:nvSpPr>
        <p:spPr>
          <a:xfrm>
            <a:off x="507643" y="3818582"/>
            <a:ext cx="7770595" cy="1077218"/>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We all became familiar with seven habits that can help us live </a:t>
            </a:r>
            <a:r>
              <a:rPr lang="en-GB" sz="3200" smtClean="0">
                <a:solidFill>
                  <a:srgbClr val="FFFF00"/>
                </a:solidFill>
                <a:latin typeface="Calibri" panose="020F0502020204030204" pitchFamily="34" charset="0"/>
                <a:cs typeface="Calibri" panose="020F0502020204030204" pitchFamily="34" charset="0"/>
              </a:rPr>
              <a:t>our lives.</a:t>
            </a:r>
            <a:endParaRPr lang="en-GB" dirty="0"/>
          </a:p>
        </p:txBody>
      </p:sp>
      <p:sp>
        <p:nvSpPr>
          <p:cNvPr id="5" name="Text Placeholder 1"/>
          <p:cNvSpPr txBox="1">
            <a:spLocks/>
          </p:cNvSpPr>
          <p:nvPr/>
        </p:nvSpPr>
        <p:spPr>
          <a:xfrm>
            <a:off x="507643" y="5264839"/>
            <a:ext cx="10796264" cy="6301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t>Can you remember all seven? 	</a:t>
            </a:r>
          </a:p>
        </p:txBody>
      </p:sp>
    </p:spTree>
    <p:extLst>
      <p:ext uri="{BB962C8B-B14F-4D97-AF65-F5344CB8AC3E}">
        <p14:creationId xmlns:p14="http://schemas.microsoft.com/office/powerpoint/2010/main" val="41753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169" y="408326"/>
            <a:ext cx="9772512" cy="584775"/>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Match the habit to its icon and say what each one means.</a:t>
            </a:r>
            <a:endParaRPr lang="en-GB" dirty="0">
              <a:latin typeface="Calibri" panose="020F0502020204030204" pitchFamily="34" charset="0"/>
              <a:cs typeface="Calibri" panose="020F0502020204030204" pitchFamily="34" charset="0"/>
            </a:endParaRPr>
          </a:p>
        </p:txBody>
      </p:sp>
      <p:sp>
        <p:nvSpPr>
          <p:cNvPr id="4" name="TextBox 3"/>
          <p:cNvSpPr txBox="1"/>
          <p:nvPr/>
        </p:nvSpPr>
        <p:spPr>
          <a:xfrm>
            <a:off x="623692" y="1583980"/>
            <a:ext cx="2420982" cy="584775"/>
          </a:xfrm>
          <a:prstGeom prst="rect">
            <a:avLst/>
          </a:prstGeom>
          <a:noFill/>
        </p:spPr>
        <p:txBody>
          <a:bodyPr wrap="square" rtlCol="0">
            <a:spAutoFit/>
          </a:bodyPr>
          <a:lstStyle/>
          <a:p>
            <a:r>
              <a:rPr lang="en-GB" sz="3200" b="1" dirty="0" smtClean="0">
                <a:solidFill>
                  <a:schemeClr val="bg1"/>
                </a:solidFill>
              </a:rPr>
              <a:t>Celebrating</a:t>
            </a:r>
            <a:endParaRPr lang="en-GB" b="1" dirty="0">
              <a:solidFill>
                <a:schemeClr val="bg1"/>
              </a:solidFill>
            </a:endParaRPr>
          </a:p>
        </p:txBody>
      </p:sp>
      <p:sp>
        <p:nvSpPr>
          <p:cNvPr id="5" name="TextBox 4"/>
          <p:cNvSpPr txBox="1"/>
          <p:nvPr/>
        </p:nvSpPr>
        <p:spPr>
          <a:xfrm>
            <a:off x="6425444" y="1618614"/>
            <a:ext cx="2420982" cy="584775"/>
          </a:xfrm>
          <a:prstGeom prst="rect">
            <a:avLst/>
          </a:prstGeom>
          <a:noFill/>
        </p:spPr>
        <p:txBody>
          <a:bodyPr wrap="square" rtlCol="0">
            <a:spAutoFit/>
          </a:bodyPr>
          <a:lstStyle/>
          <a:p>
            <a:r>
              <a:rPr lang="en-GB" sz="3200" b="1" dirty="0" smtClean="0">
                <a:solidFill>
                  <a:schemeClr val="bg1"/>
                </a:solidFill>
              </a:rPr>
              <a:t>Reflecting</a:t>
            </a:r>
            <a:endParaRPr lang="en-GB" b="1" dirty="0">
              <a:solidFill>
                <a:schemeClr val="bg1"/>
              </a:solidFill>
            </a:endParaRPr>
          </a:p>
        </p:txBody>
      </p:sp>
      <p:sp>
        <p:nvSpPr>
          <p:cNvPr id="6" name="TextBox 5"/>
          <p:cNvSpPr txBox="1"/>
          <p:nvPr/>
        </p:nvSpPr>
        <p:spPr>
          <a:xfrm>
            <a:off x="5050231" y="4786064"/>
            <a:ext cx="1718074" cy="584775"/>
          </a:xfrm>
          <a:prstGeom prst="rect">
            <a:avLst/>
          </a:prstGeom>
          <a:noFill/>
        </p:spPr>
        <p:txBody>
          <a:bodyPr wrap="square" rtlCol="0">
            <a:spAutoFit/>
          </a:bodyPr>
          <a:lstStyle/>
          <a:p>
            <a:r>
              <a:rPr lang="en-GB" sz="3200" b="1" dirty="0" smtClean="0">
                <a:solidFill>
                  <a:schemeClr val="bg1"/>
                </a:solidFill>
              </a:rPr>
              <a:t>Sharing</a:t>
            </a:r>
            <a:endParaRPr lang="en-GB" b="1" dirty="0">
              <a:solidFill>
                <a:schemeClr val="bg1"/>
              </a:solidFill>
            </a:endParaRPr>
          </a:p>
        </p:txBody>
      </p:sp>
      <p:sp>
        <p:nvSpPr>
          <p:cNvPr id="7" name="TextBox 6"/>
          <p:cNvSpPr txBox="1"/>
          <p:nvPr/>
        </p:nvSpPr>
        <p:spPr>
          <a:xfrm>
            <a:off x="1924017" y="3143339"/>
            <a:ext cx="2710801" cy="584775"/>
          </a:xfrm>
          <a:prstGeom prst="rect">
            <a:avLst/>
          </a:prstGeom>
          <a:noFill/>
        </p:spPr>
        <p:txBody>
          <a:bodyPr wrap="square" rtlCol="0">
            <a:spAutoFit/>
          </a:bodyPr>
          <a:lstStyle/>
          <a:p>
            <a:r>
              <a:rPr lang="en-GB" sz="3200" b="1" dirty="0" smtClean="0">
                <a:solidFill>
                  <a:schemeClr val="bg1"/>
                </a:solidFill>
              </a:rPr>
              <a:t>Encouraging</a:t>
            </a:r>
            <a:endParaRPr lang="en-GB" b="1" dirty="0">
              <a:solidFill>
                <a:schemeClr val="bg1"/>
              </a:solidFill>
            </a:endParaRPr>
          </a:p>
        </p:txBody>
      </p:sp>
      <p:sp>
        <p:nvSpPr>
          <p:cNvPr id="8" name="TextBox 7"/>
          <p:cNvSpPr txBox="1"/>
          <p:nvPr/>
        </p:nvSpPr>
        <p:spPr>
          <a:xfrm>
            <a:off x="8025539" y="3390951"/>
            <a:ext cx="1686232" cy="584775"/>
          </a:xfrm>
          <a:prstGeom prst="rect">
            <a:avLst/>
          </a:prstGeom>
          <a:noFill/>
        </p:spPr>
        <p:txBody>
          <a:bodyPr wrap="square" rtlCol="0">
            <a:spAutoFit/>
          </a:bodyPr>
          <a:lstStyle/>
          <a:p>
            <a:r>
              <a:rPr lang="en-GB" sz="3200" b="1" dirty="0" smtClean="0">
                <a:solidFill>
                  <a:schemeClr val="bg1"/>
                </a:solidFill>
              </a:rPr>
              <a:t>Praying</a:t>
            </a:r>
            <a:endParaRPr lang="en-GB" b="1" dirty="0">
              <a:solidFill>
                <a:schemeClr val="bg1"/>
              </a:solidFill>
            </a:endParaRPr>
          </a:p>
        </p:txBody>
      </p:sp>
      <p:sp>
        <p:nvSpPr>
          <p:cNvPr id="9" name="TextBox 8"/>
          <p:cNvSpPr txBox="1"/>
          <p:nvPr/>
        </p:nvSpPr>
        <p:spPr>
          <a:xfrm>
            <a:off x="8412315" y="5078451"/>
            <a:ext cx="2420982" cy="584775"/>
          </a:xfrm>
          <a:prstGeom prst="rect">
            <a:avLst/>
          </a:prstGeom>
          <a:noFill/>
        </p:spPr>
        <p:txBody>
          <a:bodyPr wrap="square" rtlCol="0">
            <a:spAutoFit/>
          </a:bodyPr>
          <a:lstStyle/>
          <a:p>
            <a:r>
              <a:rPr lang="en-GB" sz="3200" b="1" dirty="0" smtClean="0">
                <a:solidFill>
                  <a:schemeClr val="bg1"/>
                </a:solidFill>
              </a:rPr>
              <a:t>Resting</a:t>
            </a:r>
            <a:endParaRPr lang="en-GB" b="1" dirty="0">
              <a:solidFill>
                <a:schemeClr val="bg1"/>
              </a:solidFill>
            </a:endParaRPr>
          </a:p>
        </p:txBody>
      </p:sp>
      <p:sp>
        <p:nvSpPr>
          <p:cNvPr id="10" name="TextBox 9"/>
          <p:cNvSpPr txBox="1"/>
          <p:nvPr/>
        </p:nvSpPr>
        <p:spPr>
          <a:xfrm>
            <a:off x="1227903" y="5490857"/>
            <a:ext cx="2420982" cy="584775"/>
          </a:xfrm>
          <a:prstGeom prst="rect">
            <a:avLst/>
          </a:prstGeom>
          <a:noFill/>
        </p:spPr>
        <p:txBody>
          <a:bodyPr wrap="square" rtlCol="0">
            <a:spAutoFit/>
          </a:bodyPr>
          <a:lstStyle/>
          <a:p>
            <a:r>
              <a:rPr lang="en-GB" sz="3200" b="1" dirty="0" smtClean="0">
                <a:solidFill>
                  <a:schemeClr val="bg1"/>
                </a:solidFill>
              </a:rPr>
              <a:t>Creating</a:t>
            </a:r>
            <a:endParaRPr lang="en-GB" b="1" dirty="0">
              <a:solidFill>
                <a:schemeClr val="bg1"/>
              </a:solidFill>
            </a:endParaRPr>
          </a:p>
        </p:txBody>
      </p:sp>
      <p:pic>
        <p:nvPicPr>
          <p:cNvPr id="12" name="Picture 11"/>
          <p:cNvPicPr>
            <a:picLocks/>
          </p:cNvPicPr>
          <p:nvPr/>
        </p:nvPicPr>
        <p:blipFill>
          <a:blip r:embed="rId2"/>
          <a:stretch>
            <a:fillRect/>
          </a:stretch>
        </p:blipFill>
        <p:spPr>
          <a:xfrm>
            <a:off x="8631771" y="1415776"/>
            <a:ext cx="1080000" cy="1080000"/>
          </a:xfrm>
          <a:prstGeom prst="rect">
            <a:avLst/>
          </a:prstGeom>
          <a:ln>
            <a:solidFill>
              <a:srgbClr val="000000"/>
            </a:solidFill>
          </a:ln>
        </p:spPr>
      </p:pic>
      <p:pic>
        <p:nvPicPr>
          <p:cNvPr id="13" name="Picture 12"/>
          <p:cNvPicPr>
            <a:picLocks/>
          </p:cNvPicPr>
          <p:nvPr/>
        </p:nvPicPr>
        <p:blipFill>
          <a:blip r:embed="rId3"/>
          <a:stretch>
            <a:fillRect/>
          </a:stretch>
        </p:blipFill>
        <p:spPr>
          <a:xfrm>
            <a:off x="6757414" y="4538451"/>
            <a:ext cx="1080000" cy="1080000"/>
          </a:xfrm>
          <a:prstGeom prst="rect">
            <a:avLst/>
          </a:prstGeom>
          <a:ln>
            <a:solidFill>
              <a:srgbClr val="000000"/>
            </a:solidFill>
          </a:ln>
        </p:spPr>
      </p:pic>
      <p:pic>
        <p:nvPicPr>
          <p:cNvPr id="14" name="Picture 13"/>
          <p:cNvPicPr>
            <a:picLocks/>
          </p:cNvPicPr>
          <p:nvPr/>
        </p:nvPicPr>
        <p:blipFill>
          <a:blip r:embed="rId4"/>
          <a:stretch>
            <a:fillRect/>
          </a:stretch>
        </p:blipFill>
        <p:spPr>
          <a:xfrm>
            <a:off x="9753297" y="3196983"/>
            <a:ext cx="1080000" cy="1080000"/>
          </a:xfrm>
          <a:prstGeom prst="rect">
            <a:avLst/>
          </a:prstGeom>
          <a:ln>
            <a:solidFill>
              <a:srgbClr val="000000"/>
            </a:solidFill>
          </a:ln>
        </p:spPr>
      </p:pic>
      <p:pic>
        <p:nvPicPr>
          <p:cNvPr id="15" name="Picture 14"/>
          <p:cNvPicPr>
            <a:picLocks/>
          </p:cNvPicPr>
          <p:nvPr/>
        </p:nvPicPr>
        <p:blipFill>
          <a:blip r:embed="rId5"/>
          <a:stretch>
            <a:fillRect/>
          </a:stretch>
        </p:blipFill>
        <p:spPr>
          <a:xfrm>
            <a:off x="3108885" y="1336367"/>
            <a:ext cx="1080000" cy="1080000"/>
          </a:xfrm>
          <a:prstGeom prst="rect">
            <a:avLst/>
          </a:prstGeom>
          <a:ln>
            <a:solidFill>
              <a:srgbClr val="000000"/>
            </a:solidFill>
          </a:ln>
        </p:spPr>
      </p:pic>
      <p:pic>
        <p:nvPicPr>
          <p:cNvPr id="16" name="Picture 15"/>
          <p:cNvPicPr>
            <a:picLocks/>
          </p:cNvPicPr>
          <p:nvPr/>
        </p:nvPicPr>
        <p:blipFill>
          <a:blip r:embed="rId6"/>
          <a:stretch>
            <a:fillRect/>
          </a:stretch>
        </p:blipFill>
        <p:spPr>
          <a:xfrm>
            <a:off x="3176866" y="5243244"/>
            <a:ext cx="1080000" cy="1080000"/>
          </a:xfrm>
          <a:prstGeom prst="rect">
            <a:avLst/>
          </a:prstGeom>
          <a:ln>
            <a:solidFill>
              <a:srgbClr val="000000"/>
            </a:solidFill>
          </a:ln>
        </p:spPr>
      </p:pic>
      <p:pic>
        <p:nvPicPr>
          <p:cNvPr id="17" name="Picture 16"/>
          <p:cNvPicPr>
            <a:picLocks/>
          </p:cNvPicPr>
          <p:nvPr/>
        </p:nvPicPr>
        <p:blipFill>
          <a:blip r:embed="rId7"/>
          <a:stretch>
            <a:fillRect/>
          </a:stretch>
        </p:blipFill>
        <p:spPr>
          <a:xfrm>
            <a:off x="4718676" y="2895726"/>
            <a:ext cx="1080000" cy="1080000"/>
          </a:xfrm>
          <a:prstGeom prst="rect">
            <a:avLst/>
          </a:prstGeom>
          <a:ln>
            <a:solidFill>
              <a:srgbClr val="000000"/>
            </a:solidFill>
          </a:ln>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0162806" y="4830838"/>
            <a:ext cx="1080000" cy="1080000"/>
          </a:xfrm>
          <a:prstGeom prst="rect">
            <a:avLst/>
          </a:prstGeom>
          <a:ln>
            <a:solidFill>
              <a:schemeClr val="tx1"/>
            </a:solidFill>
          </a:ln>
        </p:spPr>
      </p:pic>
    </p:spTree>
    <p:extLst>
      <p:ext uri="{BB962C8B-B14F-4D97-AF65-F5344CB8AC3E}">
        <p14:creationId xmlns:p14="http://schemas.microsoft.com/office/powerpoint/2010/main" val="406638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8470" y="778406"/>
            <a:ext cx="6374957" cy="1569660"/>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These habits can help us to flourish and to learn to understand ourselves and our lives better.</a:t>
            </a:r>
            <a:endParaRPr lang="en-GB" dirty="0">
              <a:latin typeface="Calibri" panose="020F0502020204030204" pitchFamily="34" charset="0"/>
              <a:cs typeface="Calibri" panose="020F0502020204030204" pitchFamily="34" charset="0"/>
            </a:endParaRPr>
          </a:p>
        </p:txBody>
      </p:sp>
      <p:sp>
        <p:nvSpPr>
          <p:cNvPr id="4" name="TextBox 3"/>
          <p:cNvSpPr txBox="1"/>
          <p:nvPr/>
        </p:nvSpPr>
        <p:spPr>
          <a:xfrm>
            <a:off x="4728470" y="2816779"/>
            <a:ext cx="6181219" cy="1077218"/>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They can also help us to learn more about God and his love for us.</a:t>
            </a:r>
            <a:endParaRPr lang="en-GB" dirty="0">
              <a:latin typeface="Calibri" panose="020F0502020204030204" pitchFamily="34" charset="0"/>
              <a:cs typeface="Calibri" panose="020F0502020204030204" pitchFamily="34" charset="0"/>
            </a:endParaRPr>
          </a:p>
        </p:txBody>
      </p:sp>
      <p:sp>
        <p:nvSpPr>
          <p:cNvPr id="5" name="TextBox 4"/>
          <p:cNvSpPr txBox="1"/>
          <p:nvPr/>
        </p:nvSpPr>
        <p:spPr>
          <a:xfrm>
            <a:off x="4728470" y="4538636"/>
            <a:ext cx="6662619" cy="1569660"/>
          </a:xfrm>
          <a:prstGeom prst="rect">
            <a:avLst/>
          </a:prstGeom>
          <a:noFill/>
        </p:spPr>
        <p:txBody>
          <a:bodyPr wrap="square" rtlCol="0">
            <a:spAutoFit/>
          </a:bodyPr>
          <a:lstStyle/>
          <a:p>
            <a:r>
              <a:rPr lang="en-GB" sz="3200" dirty="0" smtClean="0">
                <a:solidFill>
                  <a:schemeClr val="bg1"/>
                </a:solidFill>
                <a:latin typeface="Calibri" panose="020F0502020204030204" pitchFamily="34" charset="0"/>
                <a:cs typeface="Calibri" panose="020F0502020204030204" pitchFamily="34" charset="0"/>
              </a:rPr>
              <a:t>Once again, over the next few weeks, we are going to learn more about how to live these habits in our daily lives.</a:t>
            </a:r>
            <a:endParaRPr lang="en-GB"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1484576" y="778406"/>
            <a:ext cx="2420982" cy="584775"/>
          </a:xfrm>
          <a:prstGeom prst="rect">
            <a:avLst/>
          </a:prstGeom>
          <a:noFill/>
        </p:spPr>
        <p:txBody>
          <a:bodyPr wrap="square" rtlCol="0">
            <a:spAutoFit/>
          </a:bodyPr>
          <a:lstStyle/>
          <a:p>
            <a:r>
              <a:rPr lang="en-GB" sz="3200" b="1" dirty="0" smtClean="0">
                <a:solidFill>
                  <a:schemeClr val="bg1"/>
                </a:solidFill>
              </a:rPr>
              <a:t>Celebrating</a:t>
            </a:r>
            <a:endParaRPr lang="en-GB" b="1" dirty="0">
              <a:solidFill>
                <a:schemeClr val="bg1"/>
              </a:solidFill>
            </a:endParaRPr>
          </a:p>
        </p:txBody>
      </p:sp>
      <p:sp>
        <p:nvSpPr>
          <p:cNvPr id="7" name="TextBox 6"/>
          <p:cNvSpPr txBox="1"/>
          <p:nvPr/>
        </p:nvSpPr>
        <p:spPr>
          <a:xfrm>
            <a:off x="1484576" y="1492940"/>
            <a:ext cx="2420982" cy="584775"/>
          </a:xfrm>
          <a:prstGeom prst="rect">
            <a:avLst/>
          </a:prstGeom>
          <a:noFill/>
        </p:spPr>
        <p:txBody>
          <a:bodyPr wrap="square" rtlCol="0">
            <a:spAutoFit/>
          </a:bodyPr>
          <a:lstStyle/>
          <a:p>
            <a:r>
              <a:rPr lang="en-GB" sz="3200" b="1" dirty="0" smtClean="0">
                <a:solidFill>
                  <a:schemeClr val="bg1"/>
                </a:solidFill>
              </a:rPr>
              <a:t>Reflecting</a:t>
            </a:r>
            <a:endParaRPr lang="en-GB" b="1" dirty="0">
              <a:solidFill>
                <a:schemeClr val="bg1"/>
              </a:solidFill>
            </a:endParaRPr>
          </a:p>
        </p:txBody>
      </p:sp>
      <p:sp>
        <p:nvSpPr>
          <p:cNvPr id="8" name="TextBox 7"/>
          <p:cNvSpPr txBox="1"/>
          <p:nvPr/>
        </p:nvSpPr>
        <p:spPr>
          <a:xfrm>
            <a:off x="1484576" y="2207875"/>
            <a:ext cx="1718074" cy="584775"/>
          </a:xfrm>
          <a:prstGeom prst="rect">
            <a:avLst/>
          </a:prstGeom>
          <a:noFill/>
        </p:spPr>
        <p:txBody>
          <a:bodyPr wrap="square" rtlCol="0">
            <a:spAutoFit/>
          </a:bodyPr>
          <a:lstStyle/>
          <a:p>
            <a:r>
              <a:rPr lang="en-GB" sz="3200" b="1" dirty="0" smtClean="0">
                <a:solidFill>
                  <a:schemeClr val="bg1"/>
                </a:solidFill>
              </a:rPr>
              <a:t>Sharing</a:t>
            </a:r>
            <a:endParaRPr lang="en-GB" b="1" dirty="0">
              <a:solidFill>
                <a:schemeClr val="bg1"/>
              </a:solidFill>
            </a:endParaRPr>
          </a:p>
        </p:txBody>
      </p:sp>
      <p:sp>
        <p:nvSpPr>
          <p:cNvPr id="9" name="TextBox 8"/>
          <p:cNvSpPr txBox="1"/>
          <p:nvPr/>
        </p:nvSpPr>
        <p:spPr>
          <a:xfrm>
            <a:off x="1484576" y="2922810"/>
            <a:ext cx="2420982" cy="584775"/>
          </a:xfrm>
          <a:prstGeom prst="rect">
            <a:avLst/>
          </a:prstGeom>
          <a:noFill/>
        </p:spPr>
        <p:txBody>
          <a:bodyPr wrap="square" rtlCol="0">
            <a:spAutoFit/>
          </a:bodyPr>
          <a:lstStyle/>
          <a:p>
            <a:r>
              <a:rPr lang="en-GB" sz="3200" b="1" dirty="0" smtClean="0">
                <a:solidFill>
                  <a:schemeClr val="bg1"/>
                </a:solidFill>
              </a:rPr>
              <a:t>Praying</a:t>
            </a:r>
            <a:endParaRPr lang="en-GB" b="1" dirty="0">
              <a:solidFill>
                <a:schemeClr val="bg1"/>
              </a:solidFill>
            </a:endParaRPr>
          </a:p>
        </p:txBody>
      </p:sp>
      <p:sp>
        <p:nvSpPr>
          <p:cNvPr id="10" name="TextBox 9"/>
          <p:cNvSpPr txBox="1"/>
          <p:nvPr/>
        </p:nvSpPr>
        <p:spPr>
          <a:xfrm>
            <a:off x="1484576" y="4352279"/>
            <a:ext cx="2420982" cy="584775"/>
          </a:xfrm>
          <a:prstGeom prst="rect">
            <a:avLst/>
          </a:prstGeom>
          <a:noFill/>
        </p:spPr>
        <p:txBody>
          <a:bodyPr wrap="square" rtlCol="0">
            <a:spAutoFit/>
          </a:bodyPr>
          <a:lstStyle/>
          <a:p>
            <a:r>
              <a:rPr lang="en-GB" sz="3200" b="1" dirty="0" smtClean="0">
                <a:solidFill>
                  <a:schemeClr val="bg1"/>
                </a:solidFill>
              </a:rPr>
              <a:t>Resting</a:t>
            </a:r>
            <a:endParaRPr lang="en-GB" b="1" dirty="0">
              <a:solidFill>
                <a:schemeClr val="bg1"/>
              </a:solidFill>
            </a:endParaRPr>
          </a:p>
        </p:txBody>
      </p:sp>
      <p:sp>
        <p:nvSpPr>
          <p:cNvPr id="11" name="TextBox 10"/>
          <p:cNvSpPr txBox="1"/>
          <p:nvPr/>
        </p:nvSpPr>
        <p:spPr>
          <a:xfrm>
            <a:off x="1484576" y="5066813"/>
            <a:ext cx="2420982" cy="584775"/>
          </a:xfrm>
          <a:prstGeom prst="rect">
            <a:avLst/>
          </a:prstGeom>
          <a:noFill/>
        </p:spPr>
        <p:txBody>
          <a:bodyPr wrap="square" rtlCol="0">
            <a:spAutoFit/>
          </a:bodyPr>
          <a:lstStyle/>
          <a:p>
            <a:r>
              <a:rPr lang="en-GB" sz="3200" b="1" dirty="0" smtClean="0">
                <a:solidFill>
                  <a:schemeClr val="bg1"/>
                </a:solidFill>
              </a:rPr>
              <a:t>Creating</a:t>
            </a:r>
            <a:endParaRPr lang="en-GB" b="1" dirty="0">
              <a:solidFill>
                <a:schemeClr val="bg1"/>
              </a:solidFill>
            </a:endParaRPr>
          </a:p>
        </p:txBody>
      </p:sp>
      <p:pic>
        <p:nvPicPr>
          <p:cNvPr id="12" name="Picture 11"/>
          <p:cNvPicPr>
            <a:picLocks/>
          </p:cNvPicPr>
          <p:nvPr/>
        </p:nvPicPr>
        <p:blipFill>
          <a:blip r:embed="rId2"/>
          <a:stretch>
            <a:fillRect/>
          </a:stretch>
        </p:blipFill>
        <p:spPr>
          <a:xfrm>
            <a:off x="944575" y="1515728"/>
            <a:ext cx="540000" cy="540000"/>
          </a:xfrm>
          <a:prstGeom prst="rect">
            <a:avLst/>
          </a:prstGeom>
          <a:ln>
            <a:solidFill>
              <a:srgbClr val="000000"/>
            </a:solidFill>
          </a:ln>
        </p:spPr>
      </p:pic>
      <p:pic>
        <p:nvPicPr>
          <p:cNvPr id="13" name="Picture 12"/>
          <p:cNvPicPr>
            <a:picLocks/>
          </p:cNvPicPr>
          <p:nvPr/>
        </p:nvPicPr>
        <p:blipFill>
          <a:blip r:embed="rId3"/>
          <a:stretch>
            <a:fillRect/>
          </a:stretch>
        </p:blipFill>
        <p:spPr>
          <a:xfrm>
            <a:off x="944575" y="2230262"/>
            <a:ext cx="540000" cy="540000"/>
          </a:xfrm>
          <a:prstGeom prst="rect">
            <a:avLst/>
          </a:prstGeom>
          <a:ln>
            <a:solidFill>
              <a:srgbClr val="000000"/>
            </a:solidFill>
          </a:ln>
        </p:spPr>
      </p:pic>
      <p:pic>
        <p:nvPicPr>
          <p:cNvPr id="14" name="Picture 13"/>
          <p:cNvPicPr>
            <a:picLocks/>
          </p:cNvPicPr>
          <p:nvPr/>
        </p:nvPicPr>
        <p:blipFill>
          <a:blip r:embed="rId4"/>
          <a:stretch>
            <a:fillRect/>
          </a:stretch>
        </p:blipFill>
        <p:spPr>
          <a:xfrm>
            <a:off x="944575" y="2944395"/>
            <a:ext cx="540000" cy="540000"/>
          </a:xfrm>
          <a:prstGeom prst="rect">
            <a:avLst/>
          </a:prstGeom>
          <a:ln>
            <a:solidFill>
              <a:srgbClr val="000000"/>
            </a:solidFill>
          </a:ln>
        </p:spPr>
      </p:pic>
      <p:pic>
        <p:nvPicPr>
          <p:cNvPr id="15" name="Picture 14"/>
          <p:cNvPicPr>
            <a:picLocks/>
          </p:cNvPicPr>
          <p:nvPr/>
        </p:nvPicPr>
        <p:blipFill>
          <a:blip r:embed="rId5"/>
          <a:stretch>
            <a:fillRect/>
          </a:stretch>
        </p:blipFill>
        <p:spPr>
          <a:xfrm>
            <a:off x="944575" y="800393"/>
            <a:ext cx="540000" cy="540000"/>
          </a:xfrm>
          <a:prstGeom prst="rect">
            <a:avLst/>
          </a:prstGeom>
          <a:ln>
            <a:solidFill>
              <a:srgbClr val="000000"/>
            </a:solidFill>
          </a:ln>
        </p:spPr>
      </p:pic>
      <p:pic>
        <p:nvPicPr>
          <p:cNvPr id="16" name="Picture 15"/>
          <p:cNvPicPr>
            <a:picLocks/>
          </p:cNvPicPr>
          <p:nvPr/>
        </p:nvPicPr>
        <p:blipFill>
          <a:blip r:embed="rId6"/>
          <a:stretch>
            <a:fillRect/>
          </a:stretch>
        </p:blipFill>
        <p:spPr>
          <a:xfrm>
            <a:off x="944575" y="5089200"/>
            <a:ext cx="540000" cy="540000"/>
          </a:xfrm>
          <a:prstGeom prst="rect">
            <a:avLst/>
          </a:prstGeom>
          <a:ln>
            <a:solidFill>
              <a:srgbClr val="000000"/>
            </a:solidFill>
          </a:ln>
        </p:spPr>
      </p:pic>
      <p:pic>
        <p:nvPicPr>
          <p:cNvPr id="17" name="Picture 16"/>
          <p:cNvPicPr>
            <a:picLocks/>
          </p:cNvPicPr>
          <p:nvPr/>
        </p:nvPicPr>
        <p:blipFill>
          <a:blip r:embed="rId7"/>
          <a:stretch>
            <a:fillRect/>
          </a:stretch>
        </p:blipFill>
        <p:spPr>
          <a:xfrm>
            <a:off x="944575" y="3660480"/>
            <a:ext cx="540000" cy="540000"/>
          </a:xfrm>
          <a:prstGeom prst="rect">
            <a:avLst/>
          </a:prstGeom>
          <a:ln>
            <a:solidFill>
              <a:srgbClr val="000000"/>
            </a:solidFill>
          </a:ln>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44575" y="4374666"/>
            <a:ext cx="540000" cy="540000"/>
          </a:xfrm>
          <a:prstGeom prst="rect">
            <a:avLst/>
          </a:prstGeom>
          <a:ln>
            <a:solidFill>
              <a:schemeClr val="tx1"/>
            </a:solidFill>
          </a:ln>
        </p:spPr>
      </p:pic>
      <p:sp>
        <p:nvSpPr>
          <p:cNvPr id="19" name="TextBox 18"/>
          <p:cNvSpPr txBox="1"/>
          <p:nvPr/>
        </p:nvSpPr>
        <p:spPr>
          <a:xfrm>
            <a:off x="1484575" y="3631541"/>
            <a:ext cx="3277019" cy="584775"/>
          </a:xfrm>
          <a:prstGeom prst="rect">
            <a:avLst/>
          </a:prstGeom>
          <a:noFill/>
        </p:spPr>
        <p:txBody>
          <a:bodyPr wrap="square" rtlCol="0">
            <a:spAutoFit/>
          </a:bodyPr>
          <a:lstStyle/>
          <a:p>
            <a:r>
              <a:rPr lang="en-GB" sz="3200" b="1" dirty="0" smtClean="0">
                <a:solidFill>
                  <a:schemeClr val="bg1"/>
                </a:solidFill>
              </a:rPr>
              <a:t>Encouraging</a:t>
            </a:r>
            <a:endParaRPr lang="en-GB" b="1" dirty="0">
              <a:solidFill>
                <a:schemeClr val="bg1"/>
              </a:solidFill>
            </a:endParaRPr>
          </a:p>
        </p:txBody>
      </p:sp>
    </p:spTree>
    <p:extLst>
      <p:ext uri="{BB962C8B-B14F-4D97-AF65-F5344CB8AC3E}">
        <p14:creationId xmlns:p14="http://schemas.microsoft.com/office/powerpoint/2010/main" val="13428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102" y="775063"/>
            <a:ext cx="6181219" cy="1569660"/>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We are no longer in the season of Advent. This is now the Christian season of Lent.</a:t>
            </a:r>
            <a:endParaRPr lang="en-GB" dirty="0">
              <a:latin typeface="Calibri" panose="020F0502020204030204" pitchFamily="34" charset="0"/>
              <a:cs typeface="Calibri" panose="020F050202020403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035282" y="314398"/>
            <a:ext cx="4693297" cy="4341577"/>
          </a:xfrm>
          <a:prstGeom prst="rect">
            <a:avLst/>
          </a:prstGeom>
        </p:spPr>
      </p:pic>
      <p:sp>
        <p:nvSpPr>
          <p:cNvPr id="5" name="TextBox 4"/>
          <p:cNvSpPr txBox="1"/>
          <p:nvPr/>
        </p:nvSpPr>
        <p:spPr>
          <a:xfrm>
            <a:off x="714102" y="2700280"/>
            <a:ext cx="6181219" cy="1569660"/>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During Lent, Christians prepare for the celebration of Easter, recalling Jesus’ death and resurrection.</a:t>
            </a:r>
            <a:endParaRPr lang="en-GB" dirty="0">
              <a:latin typeface="Calibri" panose="020F0502020204030204" pitchFamily="34" charset="0"/>
              <a:cs typeface="Calibri" panose="020F0502020204030204" pitchFamily="34" charset="0"/>
            </a:endParaRPr>
          </a:p>
        </p:txBody>
      </p:sp>
      <p:sp>
        <p:nvSpPr>
          <p:cNvPr id="6" name="TextBox 5"/>
          <p:cNvSpPr txBox="1"/>
          <p:nvPr/>
        </p:nvSpPr>
        <p:spPr>
          <a:xfrm>
            <a:off x="714102" y="4821439"/>
            <a:ext cx="10921171" cy="1077218"/>
          </a:xfrm>
          <a:prstGeom prst="rect">
            <a:avLst/>
          </a:prstGeom>
          <a:noFill/>
        </p:spPr>
        <p:txBody>
          <a:bodyPr wrap="square" rtlCol="0">
            <a:spAutoFit/>
          </a:bodyPr>
          <a:lstStyle/>
          <a:p>
            <a:r>
              <a:rPr lang="en-GB" sz="3200" dirty="0" smtClean="0">
                <a:solidFill>
                  <a:schemeClr val="bg1"/>
                </a:solidFill>
                <a:latin typeface="Calibri" panose="020F0502020204030204" pitchFamily="34" charset="0"/>
                <a:cs typeface="Calibri" panose="020F0502020204030204" pitchFamily="34" charset="0"/>
              </a:rPr>
              <a:t>But, just like Advent, in Lent the rhythms and habits of our lives can help us.</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3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4442" y="736084"/>
            <a:ext cx="9556332" cy="3046988"/>
          </a:xfrm>
          <a:prstGeom prst="rect">
            <a:avLst/>
          </a:prstGeom>
          <a:noFill/>
        </p:spPr>
        <p:txBody>
          <a:bodyPr wrap="square" rtlCol="0">
            <a:spAutoFit/>
          </a:bodyPr>
          <a:lstStyle/>
          <a:p>
            <a:r>
              <a:rPr lang="en-GB" sz="3200" dirty="0">
                <a:solidFill>
                  <a:srgbClr val="FFFF00"/>
                </a:solidFill>
                <a:latin typeface="Calibri" panose="020F0502020204030204" pitchFamily="34" charset="0"/>
                <a:cs typeface="Calibri" panose="020F0502020204030204" pitchFamily="34" charset="0"/>
              </a:rPr>
              <a:t>As the weeks progress, we will also look in the Bible at the story of Jesus’ life. First we will think about his baptism and the time he spent in the wilderness. Then we will think about the events of Holy Week, running up to that first Easter including, of course, Jesus’ death on Good Friday and resurrection on Easter Sunday.</a:t>
            </a:r>
            <a:endParaRPr lang="en-GB" sz="3200" dirty="0">
              <a:solidFill>
                <a:srgbClr val="FFFF00"/>
              </a:solidFill>
              <a:latin typeface="Calibri" panose="020F0502020204030204" pitchFamily="34" charset="0"/>
              <a:cs typeface="Calibri" panose="020F0502020204030204" pitchFamily="34" charset="0"/>
            </a:endParaRPr>
          </a:p>
        </p:txBody>
      </p:sp>
      <p:sp>
        <p:nvSpPr>
          <p:cNvPr id="4" name="TextBox 3"/>
          <p:cNvSpPr txBox="1"/>
          <p:nvPr/>
        </p:nvSpPr>
        <p:spPr>
          <a:xfrm>
            <a:off x="774442" y="4156486"/>
            <a:ext cx="10291664" cy="2062103"/>
          </a:xfrm>
          <a:prstGeom prst="rect">
            <a:avLst/>
          </a:prstGeom>
          <a:noFill/>
        </p:spPr>
        <p:txBody>
          <a:bodyPr wrap="square" rtlCol="0">
            <a:spAutoFit/>
          </a:bodyPr>
          <a:lstStyle/>
          <a:p>
            <a:r>
              <a:rPr lang="en-GB" sz="3200" dirty="0" smtClean="0">
                <a:solidFill>
                  <a:schemeClr val="bg1"/>
                </a:solidFill>
                <a:latin typeface="Calibri" panose="020F0502020204030204" pitchFamily="34" charset="0"/>
                <a:cs typeface="Calibri" panose="020F0502020204030204" pitchFamily="34" charset="0"/>
              </a:rPr>
              <a:t>But Lent is not just about listening and thinking. It is not even really about giving something up. Lent is about </a:t>
            </a:r>
            <a:r>
              <a:rPr lang="en-GB" sz="3200" dirty="0" smtClean="0">
                <a:solidFill>
                  <a:srgbClr val="FFFF00"/>
                </a:solidFill>
                <a:latin typeface="Calibri" panose="020F0502020204030204" pitchFamily="34" charset="0"/>
                <a:cs typeface="Calibri" panose="020F0502020204030204" pitchFamily="34" charset="0"/>
              </a:rPr>
              <a:t>taking action </a:t>
            </a:r>
            <a:r>
              <a:rPr lang="en-GB" sz="3200" dirty="0" smtClean="0">
                <a:solidFill>
                  <a:schemeClr val="bg1"/>
                </a:solidFill>
                <a:latin typeface="Calibri" panose="020F0502020204030204" pitchFamily="34" charset="0"/>
                <a:cs typeface="Calibri" panose="020F0502020204030204" pitchFamily="34" charset="0"/>
              </a:rPr>
              <a:t>and learning to live a better life. So on the way, there will be suggestions about what </a:t>
            </a:r>
            <a:r>
              <a:rPr lang="en-GB" sz="3200" dirty="0" smtClean="0">
                <a:solidFill>
                  <a:srgbClr val="FFFF00"/>
                </a:solidFill>
                <a:latin typeface="Calibri" panose="020F0502020204030204" pitchFamily="34" charset="0"/>
                <a:cs typeface="Calibri" panose="020F0502020204030204" pitchFamily="34" charset="0"/>
              </a:rPr>
              <a:t>action</a:t>
            </a:r>
            <a:r>
              <a:rPr lang="en-GB" sz="3200" dirty="0" smtClean="0">
                <a:solidFill>
                  <a:schemeClr val="bg1"/>
                </a:solidFill>
                <a:latin typeface="Calibri" panose="020F0502020204030204" pitchFamily="34" charset="0"/>
                <a:cs typeface="Calibri" panose="020F0502020204030204" pitchFamily="34" charset="0"/>
              </a:rPr>
              <a:t> you can take each day.</a:t>
            </a:r>
            <a:endParaRPr lang="en-GB"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989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487681"/>
            <a:ext cx="5046851" cy="1895596"/>
          </a:xfrm>
        </p:spPr>
        <p:txBody>
          <a:bodyPr>
            <a:normAutofit/>
          </a:bodyPr>
          <a:lstStyle/>
          <a:p>
            <a:r>
              <a:rPr lang="en-GB" dirty="0" smtClean="0"/>
              <a:t>Putting things into </a:t>
            </a:r>
            <a:r>
              <a:rPr lang="en-GB" dirty="0" smtClean="0">
                <a:solidFill>
                  <a:srgbClr val="FFFF00"/>
                </a:solidFill>
              </a:rPr>
              <a:t>action!</a:t>
            </a:r>
          </a:p>
          <a:p>
            <a:endParaRPr lang="en-GB" dirty="0">
              <a:solidFill>
                <a:srgbClr val="FFFF00"/>
              </a:solidFill>
            </a:endParaRPr>
          </a:p>
          <a:p>
            <a:r>
              <a:rPr lang="en-GB" dirty="0" smtClean="0">
                <a:solidFill>
                  <a:srgbClr val="FFFF00"/>
                </a:solidFill>
              </a:rPr>
              <a:t>You might like to try:</a:t>
            </a:r>
            <a:endParaRPr lang="en-GB" dirty="0">
              <a:solidFill>
                <a:srgbClr val="FFFF00"/>
              </a:solidFill>
            </a:endParaRPr>
          </a:p>
        </p:txBody>
      </p:sp>
      <p:sp>
        <p:nvSpPr>
          <p:cNvPr id="3" name="Text Placeholder 1"/>
          <p:cNvSpPr txBox="1">
            <a:spLocks/>
          </p:cNvSpPr>
          <p:nvPr/>
        </p:nvSpPr>
        <p:spPr>
          <a:xfrm>
            <a:off x="507642" y="2383276"/>
            <a:ext cx="10377609" cy="42120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GB" dirty="0" smtClean="0"/>
              <a:t>What can you remember of the Easter story? Draw a picture of a scene from that story and explain to someone what your picture shows </a:t>
            </a:r>
          </a:p>
          <a:p>
            <a:pPr marL="457200" indent="-457200">
              <a:buFont typeface="Arial" panose="020B0604020202020204" pitchFamily="34" charset="0"/>
              <a:buChar char="•"/>
            </a:pPr>
            <a:endParaRPr lang="en-GB" dirty="0" smtClean="0"/>
          </a:p>
          <a:p>
            <a:r>
              <a:rPr lang="en-GB" dirty="0">
                <a:solidFill>
                  <a:srgbClr val="FFFF00"/>
                </a:solidFill>
              </a:rPr>
              <a:t>o</a:t>
            </a:r>
            <a:r>
              <a:rPr lang="en-GB" dirty="0" smtClean="0">
                <a:solidFill>
                  <a:srgbClr val="FFFF00"/>
                </a:solidFill>
              </a:rPr>
              <a:t>r</a:t>
            </a:r>
            <a:endParaRPr lang="en-GB" dirty="0" smtClean="0">
              <a:solidFill>
                <a:srgbClr val="FFFF00"/>
              </a:solidFill>
            </a:endParaRPr>
          </a:p>
          <a:p>
            <a:endParaRPr lang="en-GB" dirty="0" smtClean="0">
              <a:solidFill>
                <a:srgbClr val="FFFF00"/>
              </a:solidFill>
            </a:endParaRPr>
          </a:p>
          <a:p>
            <a:pPr marL="457200" indent="-457200">
              <a:buFont typeface="Arial" panose="020B0604020202020204" pitchFamily="34" charset="0"/>
              <a:buChar char="•"/>
            </a:pPr>
            <a:r>
              <a:rPr lang="en-GB" dirty="0" smtClean="0">
                <a:latin typeface="Calibri" panose="020F0502020204030204" pitchFamily="34" charset="0"/>
                <a:cs typeface="Calibri" panose="020F0502020204030204" pitchFamily="34" charset="0"/>
              </a:rPr>
              <a:t>Re-learn </a:t>
            </a:r>
            <a:r>
              <a:rPr lang="en-GB" dirty="0">
                <a:latin typeface="Calibri" panose="020F0502020204030204" pitchFamily="34" charset="0"/>
                <a:cs typeface="Calibri" panose="020F0502020204030204" pitchFamily="34" charset="0"/>
              </a:rPr>
              <a:t>the list of our 7 habits and what each one means</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1442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59140" y="2243937"/>
            <a:ext cx="5957409" cy="3539430"/>
          </a:xfrm>
          <a:prstGeom prst="rect">
            <a:avLst/>
          </a:prstGeom>
          <a:noFill/>
        </p:spPr>
        <p:txBody>
          <a:bodyPr wrap="square" rtlCol="0">
            <a:spAutoFit/>
          </a:bodyPr>
          <a:lstStyle/>
          <a:p>
            <a:r>
              <a:rPr lang="en-GB" sz="2800" dirty="0">
                <a:solidFill>
                  <a:schemeClr val="bg1"/>
                </a:solidFill>
              </a:rPr>
              <a:t>Loving God,</a:t>
            </a:r>
          </a:p>
          <a:p>
            <a:r>
              <a:rPr lang="en-GB" sz="2800" dirty="0">
                <a:solidFill>
                  <a:schemeClr val="bg1"/>
                </a:solidFill>
              </a:rPr>
              <a:t>as we journey through this season,</a:t>
            </a:r>
          </a:p>
          <a:p>
            <a:r>
              <a:rPr lang="en-GB" sz="2800" dirty="0">
                <a:solidFill>
                  <a:schemeClr val="bg1"/>
                </a:solidFill>
              </a:rPr>
              <a:t>help us to practice </a:t>
            </a:r>
            <a:endParaRPr lang="en-GB" sz="2800" dirty="0" smtClean="0">
              <a:solidFill>
                <a:schemeClr val="bg1"/>
              </a:solidFill>
            </a:endParaRPr>
          </a:p>
          <a:p>
            <a:r>
              <a:rPr lang="en-GB" sz="2800" dirty="0" smtClean="0">
                <a:solidFill>
                  <a:schemeClr val="bg1"/>
                </a:solidFill>
              </a:rPr>
              <a:t>these seven habits</a:t>
            </a:r>
            <a:endParaRPr lang="en-GB" sz="2800" dirty="0">
              <a:solidFill>
                <a:schemeClr val="bg1"/>
              </a:solidFill>
            </a:endParaRPr>
          </a:p>
          <a:p>
            <a:r>
              <a:rPr lang="en-GB" sz="2800" dirty="0">
                <a:solidFill>
                  <a:schemeClr val="bg1"/>
                </a:solidFill>
              </a:rPr>
              <a:t>so that the rhythm of our lives</a:t>
            </a:r>
          </a:p>
          <a:p>
            <a:r>
              <a:rPr lang="en-GB" sz="2800" dirty="0">
                <a:solidFill>
                  <a:schemeClr val="bg1"/>
                </a:solidFill>
              </a:rPr>
              <a:t>can bring us closer to each other </a:t>
            </a:r>
          </a:p>
          <a:p>
            <a:r>
              <a:rPr lang="en-GB" sz="2800" dirty="0">
                <a:solidFill>
                  <a:schemeClr val="bg1"/>
                </a:solidFill>
              </a:rPr>
              <a:t>and to you.</a:t>
            </a:r>
          </a:p>
          <a:p>
            <a:r>
              <a:rPr lang="en-GB" sz="2800" dirty="0">
                <a:solidFill>
                  <a:schemeClr val="bg1"/>
                </a:solidFill>
              </a:rPr>
              <a:t>Amen</a:t>
            </a:r>
          </a:p>
        </p:txBody>
      </p:sp>
      <p:sp>
        <p:nvSpPr>
          <p:cNvPr id="4" name="Rectangle 3"/>
          <p:cNvSpPr/>
          <p:nvPr/>
        </p:nvSpPr>
        <p:spPr>
          <a:xfrm>
            <a:off x="5859140" y="1447587"/>
            <a:ext cx="4993803" cy="646331"/>
          </a:xfrm>
          <a:prstGeom prst="rect">
            <a:avLst/>
          </a:prstGeom>
        </p:spPr>
        <p:txBody>
          <a:bodyPr wrap="none">
            <a:spAutoFit/>
          </a:bodyPr>
          <a:lstStyle/>
          <a:p>
            <a:r>
              <a:rPr lang="en-GB" sz="3600" u="sng" smtClean="0">
                <a:solidFill>
                  <a:srgbClr val="FFFF00"/>
                </a:solidFill>
                <a:latin typeface="Calibri" panose="020F0502020204030204" pitchFamily="34" charset="0"/>
                <a:cs typeface="Calibri" panose="020F0502020204030204" pitchFamily="34" charset="0"/>
              </a:rPr>
              <a:t>The </a:t>
            </a:r>
            <a:r>
              <a:rPr lang="en-GB" sz="3600" u="sng" dirty="0" smtClean="0">
                <a:solidFill>
                  <a:srgbClr val="FFFF00"/>
                </a:solidFill>
                <a:latin typeface="Calibri" panose="020F0502020204030204" pitchFamily="34" charset="0"/>
                <a:cs typeface="Calibri" panose="020F0502020204030204" pitchFamily="34" charset="0"/>
              </a:rPr>
              <a:t>Rhythm of Life Prayer</a:t>
            </a:r>
            <a:endParaRPr lang="en-GB" sz="3600" u="sng" dirty="0">
              <a:solidFill>
                <a:srgbClr val="FFFF00"/>
              </a:solidFill>
              <a:latin typeface="Calibri" panose="020F0502020204030204" pitchFamily="34" charset="0"/>
              <a:cs typeface="Calibri" panose="020F0502020204030204" pitchFamily="34" charset="0"/>
            </a:endParaRPr>
          </a:p>
        </p:txBody>
      </p:sp>
      <p:sp>
        <p:nvSpPr>
          <p:cNvPr id="5" name="Rectangle 4"/>
          <p:cNvSpPr/>
          <p:nvPr/>
        </p:nvSpPr>
        <p:spPr>
          <a:xfrm>
            <a:off x="400580" y="363170"/>
            <a:ext cx="9515554" cy="584775"/>
          </a:xfrm>
          <a:prstGeom prst="rect">
            <a:avLst/>
          </a:prstGeom>
        </p:spPr>
        <p:txBody>
          <a:bodyPr wrap="none">
            <a:spAutoFit/>
          </a:body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a:t>
            </a:r>
            <a:r>
              <a:rPr lang="en-GB" sz="3200" smtClean="0">
                <a:solidFill>
                  <a:schemeClr val="bg1"/>
                </a:solidFill>
                <a:latin typeface="Calibri" panose="020F0502020204030204" pitchFamily="34" charset="0"/>
                <a:cs typeface="Calibri" panose="020F0502020204030204" pitchFamily="34" charset="0"/>
              </a:rPr>
              <a:t>these prayers.</a:t>
            </a:r>
            <a:endParaRPr lang="en-GB" sz="3200"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659610" y="1447587"/>
            <a:ext cx="3928961" cy="646331"/>
          </a:xfrm>
          <a:prstGeom prst="rect">
            <a:avLst/>
          </a:prstGeom>
        </p:spPr>
        <p:txBody>
          <a:bodyPr wrap="none">
            <a:spAutoFit/>
          </a:bodyPr>
          <a:lstStyle/>
          <a:p>
            <a:r>
              <a:rPr lang="en-GB" sz="3600" u="sng" dirty="0">
                <a:solidFill>
                  <a:srgbClr val="FFFF00"/>
                </a:solidFill>
                <a:latin typeface="Calibri" panose="020F0502020204030204" pitchFamily="34" charset="0"/>
                <a:cs typeface="Calibri" panose="020F0502020204030204" pitchFamily="34" charset="0"/>
              </a:rPr>
              <a:t>A</a:t>
            </a:r>
            <a:r>
              <a:rPr lang="en-GB" sz="3600" u="sng" dirty="0" smtClean="0">
                <a:solidFill>
                  <a:srgbClr val="FFFF00"/>
                </a:solidFill>
                <a:latin typeface="Calibri" panose="020F0502020204030204" pitchFamily="34" charset="0"/>
                <a:cs typeface="Calibri" panose="020F0502020204030204" pitchFamily="34" charset="0"/>
              </a:rPr>
              <a:t> Prayer for the Day</a:t>
            </a:r>
            <a:endParaRPr lang="en-GB" sz="3600" u="sng" dirty="0">
              <a:solidFill>
                <a:srgbClr val="FFFF00"/>
              </a:solidFill>
              <a:latin typeface="Calibri" panose="020F0502020204030204" pitchFamily="34" charset="0"/>
              <a:cs typeface="Calibri" panose="020F0502020204030204" pitchFamily="34" charset="0"/>
            </a:endParaRPr>
          </a:p>
        </p:txBody>
      </p:sp>
      <p:sp>
        <p:nvSpPr>
          <p:cNvPr id="7" name="TextBox 6"/>
          <p:cNvSpPr txBox="1"/>
          <p:nvPr/>
        </p:nvSpPr>
        <p:spPr>
          <a:xfrm>
            <a:off x="659611" y="2243936"/>
            <a:ext cx="5032978" cy="3539430"/>
          </a:xfrm>
          <a:prstGeom prst="rect">
            <a:avLst/>
          </a:prstGeom>
          <a:noFill/>
        </p:spPr>
        <p:txBody>
          <a:bodyPr wrap="square" rtlCol="0">
            <a:spAutoFit/>
          </a:bodyPr>
          <a:lstStyle/>
          <a:p>
            <a:r>
              <a:rPr lang="en-GB" sz="2800" dirty="0" smtClean="0">
                <a:solidFill>
                  <a:schemeClr val="bg1"/>
                </a:solidFill>
                <a:latin typeface="Calibri" panose="020F0502020204030204" pitchFamily="34" charset="0"/>
                <a:cs typeface="Calibri" panose="020F0502020204030204" pitchFamily="34" charset="0"/>
              </a:rPr>
              <a:t>Lord Jesus,</a:t>
            </a:r>
          </a:p>
          <a:p>
            <a:r>
              <a:rPr lang="en-GB" sz="2800" dirty="0" smtClean="0">
                <a:solidFill>
                  <a:schemeClr val="bg1"/>
                </a:solidFill>
                <a:latin typeface="Calibri" panose="020F0502020204030204" pitchFamily="34" charset="0"/>
                <a:cs typeface="Calibri" panose="020F0502020204030204" pitchFamily="34" charset="0"/>
              </a:rPr>
              <a:t>in the days ahead of us </a:t>
            </a:r>
          </a:p>
          <a:p>
            <a:r>
              <a:rPr lang="en-GB" sz="2800" dirty="0" smtClean="0">
                <a:solidFill>
                  <a:schemeClr val="bg1"/>
                </a:solidFill>
                <a:latin typeface="Calibri" panose="020F0502020204030204" pitchFamily="34" charset="0"/>
                <a:cs typeface="Calibri" panose="020F0502020204030204" pitchFamily="34" charset="0"/>
              </a:rPr>
              <a:t>on our Lent journey,</a:t>
            </a:r>
          </a:p>
          <a:p>
            <a:r>
              <a:rPr lang="en-GB" sz="2800" dirty="0" smtClean="0">
                <a:solidFill>
                  <a:schemeClr val="bg1"/>
                </a:solidFill>
                <a:latin typeface="Calibri" panose="020F0502020204030204" pitchFamily="34" charset="0"/>
                <a:cs typeface="Calibri" panose="020F0502020204030204" pitchFamily="34" charset="0"/>
              </a:rPr>
              <a:t>may we travel with excitement </a:t>
            </a:r>
          </a:p>
          <a:p>
            <a:r>
              <a:rPr lang="en-GB" sz="2800" dirty="0" smtClean="0">
                <a:solidFill>
                  <a:schemeClr val="bg1"/>
                </a:solidFill>
                <a:latin typeface="Calibri" panose="020F0502020204030204" pitchFamily="34" charset="0"/>
                <a:cs typeface="Calibri" panose="020F0502020204030204" pitchFamily="34" charset="0"/>
              </a:rPr>
              <a:t>as we prepare to celebrate </a:t>
            </a:r>
          </a:p>
          <a:p>
            <a:r>
              <a:rPr lang="en-GB" sz="2800" dirty="0" smtClean="0">
                <a:solidFill>
                  <a:schemeClr val="bg1"/>
                </a:solidFill>
                <a:latin typeface="Calibri" panose="020F0502020204030204" pitchFamily="34" charset="0"/>
                <a:cs typeface="Calibri" panose="020F0502020204030204" pitchFamily="34" charset="0"/>
              </a:rPr>
              <a:t>the wonders of all you did for us</a:t>
            </a:r>
          </a:p>
          <a:p>
            <a:r>
              <a:rPr lang="en-GB" sz="2800" dirty="0" smtClean="0">
                <a:solidFill>
                  <a:schemeClr val="bg1"/>
                </a:solidFill>
                <a:latin typeface="Calibri" panose="020F0502020204030204" pitchFamily="34" charset="0"/>
                <a:cs typeface="Calibri" panose="020F0502020204030204" pitchFamily="34" charset="0"/>
              </a:rPr>
              <a:t>on the first Easter.</a:t>
            </a:r>
          </a:p>
          <a:p>
            <a:r>
              <a:rPr lang="en-GB" sz="2800" dirty="0" smtClean="0">
                <a:solidFill>
                  <a:schemeClr val="bg1"/>
                </a:solidFill>
                <a:latin typeface="Calibri" panose="020F0502020204030204" pitchFamily="34" charset="0"/>
                <a:cs typeface="Calibri" panose="020F0502020204030204" pitchFamily="34" charset="0"/>
              </a:rPr>
              <a:t>Amen</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6146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0F1FE-9903-477F-A092-77525066CB6C}">
  <ds:schemaRefs>
    <ds:schemaRef ds:uri="http://schemas.microsoft.com/office/2006/documentManagement/types"/>
    <ds:schemaRef ds:uri="http://schemas.openxmlformats.org/package/2006/metadata/core-properties"/>
    <ds:schemaRef ds:uri="http://purl.org/dc/dcmitype/"/>
    <ds:schemaRef ds:uri="http://purl.org/dc/elements/1.1/"/>
    <ds:schemaRef ds:uri="b6ed18a8-783b-4a81-89cd-e7f1a6e75ffa"/>
    <ds:schemaRef ds:uri="http://schemas.microsoft.com/office/2006/metadata/properties"/>
    <ds:schemaRef ds:uri="48f09416-ac08-49d6-afd3-25b9b32af968"/>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345EEAE-B92E-4BB5-A3EB-0D3105CEE28F}">
  <ds:schemaRefs>
    <ds:schemaRef ds:uri="http://schemas.microsoft.com/sharepoint/v3/contenttype/forms"/>
  </ds:schemaRefs>
</ds:datastoreItem>
</file>

<file path=customXml/itemProps3.xml><?xml version="1.0" encoding="utf-8"?>
<ds:datastoreItem xmlns:ds="http://schemas.openxmlformats.org/officeDocument/2006/customXml" ds:itemID="{6180D111-0E14-43F4-8C59-837B99560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335</TotalTime>
  <Words>546</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10</vt:i4>
      </vt:variant>
    </vt:vector>
  </HeadingPairs>
  <TitlesOfParts>
    <vt:vector size="21" baseType="lpstr">
      <vt:lpstr>Arial</vt:lpstr>
      <vt:lpstr>Bodoni MT</vt:lpstr>
      <vt:lpstr>Calibri</vt:lpstr>
      <vt:lpstr>Calibri Light</vt:lpstr>
      <vt:lpstr>1_Custom Design</vt:lpstr>
      <vt:lpstr>5_Custom Design</vt:lpstr>
      <vt:lpstr>6_Custom Design</vt:lpstr>
      <vt:lpstr>3_Custom Design</vt:lpstr>
      <vt:lpstr>Custom Design</vt:lpstr>
      <vt:lpstr>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44</cp:revision>
  <dcterms:created xsi:type="dcterms:W3CDTF">2021-01-07T12:37:56Z</dcterms:created>
  <dcterms:modified xsi:type="dcterms:W3CDTF">2021-02-08T15:07:59Z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