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715" r:id="rId5"/>
    <p:sldMasterId id="2147483748" r:id="rId6"/>
    <p:sldMasterId id="2147483695" r:id="rId7"/>
    <p:sldMasterId id="2147483674" r:id="rId8"/>
    <p:sldMasterId id="2147483714" r:id="rId9"/>
    <p:sldMasterId id="2147483683" r:id="rId10"/>
    <p:sldMasterId id="2147483756" r:id="rId11"/>
  </p:sldMasterIdLst>
  <p:sldIdLst>
    <p:sldId id="256" r:id="rId12"/>
    <p:sldId id="267" r:id="rId13"/>
    <p:sldId id="258" r:id="rId14"/>
    <p:sldId id="269" r:id="rId15"/>
    <p:sldId id="270" r:id="rId16"/>
    <p:sldId id="268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4444" cy="68580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42469" y="262276"/>
            <a:ext cx="9870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ln w="3175">
                  <a:solidFill>
                    <a:srgbClr val="7030A0"/>
                  </a:solidFill>
                </a:ln>
                <a:solidFill>
                  <a:schemeClr val="bg1"/>
                </a:solidFill>
                <a:latin typeface="Bodoni MT" panose="02070603080606020203" pitchFamily="18" charset="0"/>
              </a:rPr>
              <a:t>The Rhythm of Life Lent Journey</a:t>
            </a:r>
          </a:p>
        </p:txBody>
      </p:sp>
    </p:spTree>
    <p:extLst>
      <p:ext uri="{BB962C8B-B14F-4D97-AF65-F5344CB8AC3E}">
        <p14:creationId xmlns:p14="http://schemas.microsoft.com/office/powerpoint/2010/main" val="149436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900" y="1390148"/>
            <a:ext cx="11418214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6095" y="155074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ctangle 6"/>
          <p:cNvSpPr/>
          <p:nvPr userDrawn="1"/>
        </p:nvSpPr>
        <p:spPr>
          <a:xfrm>
            <a:off x="381899" y="451613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thought for today…</a:t>
            </a:r>
          </a:p>
        </p:txBody>
      </p:sp>
    </p:spTree>
    <p:extLst>
      <p:ext uri="{BB962C8B-B14F-4D97-AF65-F5344CB8AC3E}">
        <p14:creationId xmlns:p14="http://schemas.microsoft.com/office/powerpoint/2010/main" val="248401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9598" y="1395303"/>
            <a:ext cx="11650542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0140" y="162005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 userDrawn="1"/>
        </p:nvSpPr>
        <p:spPr>
          <a:xfrm>
            <a:off x="381899" y="451613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thought for today…</a:t>
            </a:r>
          </a:p>
        </p:txBody>
      </p:sp>
    </p:spTree>
    <p:extLst>
      <p:ext uri="{BB962C8B-B14F-4D97-AF65-F5344CB8AC3E}">
        <p14:creationId xmlns:p14="http://schemas.microsoft.com/office/powerpoint/2010/main" val="32836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899" y="1393373"/>
            <a:ext cx="11331130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7892" y="198258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ctangle 6"/>
          <p:cNvSpPr/>
          <p:nvPr userDrawn="1"/>
        </p:nvSpPr>
        <p:spPr>
          <a:xfrm>
            <a:off x="381899" y="451613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thought for today…</a:t>
            </a:r>
          </a:p>
        </p:txBody>
      </p:sp>
    </p:spTree>
    <p:extLst>
      <p:ext uri="{BB962C8B-B14F-4D97-AF65-F5344CB8AC3E}">
        <p14:creationId xmlns:p14="http://schemas.microsoft.com/office/powerpoint/2010/main" val="20957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1543" y="1383500"/>
            <a:ext cx="11309888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6859" y="191521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 userDrawn="1"/>
        </p:nvSpPr>
        <p:spPr>
          <a:xfrm>
            <a:off x="381899" y="451613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thought for today…</a:t>
            </a:r>
          </a:p>
        </p:txBody>
      </p:sp>
    </p:spTree>
    <p:extLst>
      <p:ext uri="{BB962C8B-B14F-4D97-AF65-F5344CB8AC3E}">
        <p14:creationId xmlns:p14="http://schemas.microsoft.com/office/powerpoint/2010/main" val="190261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100" y="1454333"/>
            <a:ext cx="11449226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262" y="220862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 userDrawn="1"/>
        </p:nvSpPr>
        <p:spPr>
          <a:xfrm>
            <a:off x="381899" y="451613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thought for today…</a:t>
            </a:r>
          </a:p>
        </p:txBody>
      </p:sp>
    </p:spTree>
    <p:extLst>
      <p:ext uri="{BB962C8B-B14F-4D97-AF65-F5344CB8AC3E}">
        <p14:creationId xmlns:p14="http://schemas.microsoft.com/office/powerpoint/2010/main" val="95237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2" y="0"/>
            <a:ext cx="12191026" cy="68585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9266" y="1402082"/>
            <a:ext cx="11568128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7394" y="191521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ctangle 6"/>
          <p:cNvSpPr/>
          <p:nvPr userDrawn="1"/>
        </p:nvSpPr>
        <p:spPr>
          <a:xfrm>
            <a:off x="381899" y="451613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thought for today…</a:t>
            </a:r>
          </a:p>
        </p:txBody>
      </p:sp>
    </p:spTree>
    <p:extLst>
      <p:ext uri="{BB962C8B-B14F-4D97-AF65-F5344CB8AC3E}">
        <p14:creationId xmlns:p14="http://schemas.microsoft.com/office/powerpoint/2010/main" val="25859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186" y="2447109"/>
            <a:ext cx="10796264" cy="364254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Two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1186" y="548639"/>
            <a:ext cx="4818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Putting</a:t>
            </a:r>
            <a:r>
              <a:rPr lang="en-GB" sz="3200" dirty="0" smtClean="0">
                <a:solidFill>
                  <a:srgbClr val="FFFF00"/>
                </a:solidFill>
              </a:rPr>
              <a:t> praying </a:t>
            </a:r>
            <a:r>
              <a:rPr lang="en-GB" sz="3200" dirty="0" smtClean="0">
                <a:solidFill>
                  <a:schemeClr val="bg1"/>
                </a:solidFill>
              </a:rPr>
              <a:t>into</a:t>
            </a:r>
            <a:r>
              <a:rPr lang="en-GB" sz="3200" dirty="0" smtClean="0">
                <a:solidFill>
                  <a:srgbClr val="FFFF00"/>
                </a:solidFill>
              </a:rPr>
              <a:t> action</a:t>
            </a:r>
            <a:r>
              <a:rPr lang="en-GB" sz="3200" dirty="0" smtClean="0">
                <a:solidFill>
                  <a:schemeClr val="bg1"/>
                </a:solidFill>
              </a:rPr>
              <a:t>!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1186" y="1389665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You might like to try: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4865" y="143555"/>
            <a:ext cx="1080000" cy="1080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360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186" y="2447109"/>
            <a:ext cx="10796264" cy="364254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Two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1186" y="548639"/>
            <a:ext cx="4713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Putting</a:t>
            </a:r>
            <a:r>
              <a:rPr lang="en-GB" sz="3200" dirty="0" smtClean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sharing</a:t>
            </a:r>
            <a:r>
              <a:rPr lang="en-GB" sz="3200" dirty="0" smtClean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into</a:t>
            </a:r>
            <a:r>
              <a:rPr lang="en-GB" sz="3200" dirty="0" smtClean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action</a:t>
            </a:r>
            <a:r>
              <a:rPr lang="en-GB" sz="3200" dirty="0" smtClean="0">
                <a:solidFill>
                  <a:schemeClr val="bg1"/>
                </a:solidFill>
              </a:rPr>
              <a:t>!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1186" y="1389665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You might like to try: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3573" y="170262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9607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186" y="2447109"/>
            <a:ext cx="10796264" cy="364254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Two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51186" y="1389665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You might like to try: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1186" y="548639"/>
            <a:ext cx="5545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Putting</a:t>
            </a:r>
            <a:r>
              <a:rPr lang="en-GB" sz="3200" dirty="0" smtClean="0">
                <a:solidFill>
                  <a:srgbClr val="FFFF00"/>
                </a:solidFill>
              </a:rPr>
              <a:t> encouraging </a:t>
            </a:r>
            <a:r>
              <a:rPr lang="en-GB" sz="3200" dirty="0" smtClean="0">
                <a:solidFill>
                  <a:schemeClr val="bg1"/>
                </a:solidFill>
              </a:rPr>
              <a:t>into</a:t>
            </a:r>
            <a:r>
              <a:rPr lang="en-GB" sz="3200" dirty="0" smtClean="0">
                <a:solidFill>
                  <a:srgbClr val="FFFF00"/>
                </a:solidFill>
              </a:rPr>
              <a:t> action</a:t>
            </a:r>
            <a:r>
              <a:rPr lang="en-GB" sz="3200" dirty="0" smtClean="0">
                <a:solidFill>
                  <a:schemeClr val="bg1"/>
                </a:solidFill>
              </a:rPr>
              <a:t>!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6643" y="143555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470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186" y="2447109"/>
            <a:ext cx="10796264" cy="364254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Two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51186" y="1389665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You might like to try: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1186" y="548639"/>
            <a:ext cx="4842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Putting</a:t>
            </a:r>
            <a:r>
              <a:rPr lang="en-GB" sz="3200" dirty="0" smtClean="0">
                <a:solidFill>
                  <a:srgbClr val="FFFF00"/>
                </a:solidFill>
              </a:rPr>
              <a:t> creating </a:t>
            </a:r>
            <a:r>
              <a:rPr lang="en-GB" sz="3200" dirty="0" smtClean="0">
                <a:solidFill>
                  <a:schemeClr val="bg1"/>
                </a:solidFill>
              </a:rPr>
              <a:t>into</a:t>
            </a:r>
            <a:r>
              <a:rPr lang="en-GB" sz="3200" dirty="0" smtClean="0">
                <a:solidFill>
                  <a:srgbClr val="FFFF00"/>
                </a:solidFill>
              </a:rPr>
              <a:t> action</a:t>
            </a:r>
            <a:r>
              <a:rPr lang="en-GB" sz="3200" dirty="0" smtClean="0">
                <a:solidFill>
                  <a:schemeClr val="bg1"/>
                </a:solidFill>
              </a:rPr>
              <a:t>!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6643" y="143555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624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" y="0"/>
            <a:ext cx="1219005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8934" y="461555"/>
            <a:ext cx="10796264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2657" y="5594193"/>
            <a:ext cx="1080000" cy="1080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367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186" y="2447109"/>
            <a:ext cx="10796264" cy="364254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Two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51186" y="1389665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You might like to try: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1186" y="548639"/>
            <a:ext cx="5354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Putting</a:t>
            </a:r>
            <a:r>
              <a:rPr lang="en-GB" sz="3200" dirty="0" smtClean="0">
                <a:solidFill>
                  <a:srgbClr val="FFFF00"/>
                </a:solidFill>
              </a:rPr>
              <a:t> celebrating </a:t>
            </a:r>
            <a:r>
              <a:rPr lang="en-GB" sz="3200" dirty="0" smtClean="0">
                <a:solidFill>
                  <a:schemeClr val="bg1"/>
                </a:solidFill>
              </a:rPr>
              <a:t>into</a:t>
            </a:r>
            <a:r>
              <a:rPr lang="en-GB" sz="3200" dirty="0" smtClean="0">
                <a:solidFill>
                  <a:srgbClr val="FFFF00"/>
                </a:solidFill>
              </a:rPr>
              <a:t> action</a:t>
            </a:r>
            <a:r>
              <a:rPr lang="en-GB" sz="3200" dirty="0" smtClean="0">
                <a:solidFill>
                  <a:schemeClr val="bg1"/>
                </a:solidFill>
              </a:rPr>
              <a:t>!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7934" y="143555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277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186" y="2447109"/>
            <a:ext cx="10796264" cy="364254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Two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1186" y="548639"/>
            <a:ext cx="4631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Putting</a:t>
            </a:r>
            <a:r>
              <a:rPr lang="en-GB" sz="3200" dirty="0" smtClean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0070C0"/>
                </a:solidFill>
              </a:rPr>
              <a:t>resting</a:t>
            </a:r>
            <a:r>
              <a:rPr lang="en-GB" sz="3200" dirty="0" smtClean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into</a:t>
            </a:r>
            <a:r>
              <a:rPr lang="en-GB" sz="3200" dirty="0" smtClean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0070C0"/>
                </a:solidFill>
              </a:rPr>
              <a:t>action</a:t>
            </a:r>
            <a:r>
              <a:rPr lang="en-GB" sz="3200" dirty="0" smtClean="0">
                <a:solidFill>
                  <a:schemeClr val="tx1"/>
                </a:solidFill>
              </a:rPr>
              <a:t>!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186" y="1389665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You might like to try: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057" y="143555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33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186" y="2447109"/>
            <a:ext cx="10796264" cy="364254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Two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51186" y="1389665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You might like to try: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1186" y="548639"/>
            <a:ext cx="506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Putting</a:t>
            </a:r>
            <a:r>
              <a:rPr lang="en-GB" sz="3200" dirty="0" smtClean="0">
                <a:solidFill>
                  <a:srgbClr val="FFFF00"/>
                </a:solidFill>
              </a:rPr>
              <a:t> reflecting </a:t>
            </a:r>
            <a:r>
              <a:rPr lang="en-GB" sz="3200" dirty="0" smtClean="0">
                <a:solidFill>
                  <a:schemeClr val="bg1"/>
                </a:solidFill>
              </a:rPr>
              <a:t>into</a:t>
            </a:r>
            <a:r>
              <a:rPr lang="en-GB" sz="3200" dirty="0" smtClean="0">
                <a:solidFill>
                  <a:srgbClr val="FFFF00"/>
                </a:solidFill>
              </a:rPr>
              <a:t> action</a:t>
            </a:r>
            <a:r>
              <a:rPr lang="en-GB" sz="3200" dirty="0" smtClean="0">
                <a:solidFill>
                  <a:schemeClr val="bg1"/>
                </a:solidFill>
              </a:rPr>
              <a:t>!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6287" y="170262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797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6487" y="147659"/>
            <a:ext cx="1080000" cy="1080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5" name="Rectangle 4"/>
          <p:cNvSpPr/>
          <p:nvPr userDrawn="1"/>
        </p:nvSpPr>
        <p:spPr>
          <a:xfrm>
            <a:off x="6061167" y="1126649"/>
            <a:ext cx="4469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2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Rhythm of Life Prayer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0635" y="1126649"/>
            <a:ext cx="3518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Prayer for the Day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0635" y="1965683"/>
            <a:ext cx="5051228" cy="438286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Prayer Text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00635" y="385131"/>
            <a:ext cx="9832234" cy="605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would like to, you can join in saying these prayers.</a:t>
            </a:r>
            <a:endParaRPr lang="en-GB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61167" y="1906168"/>
            <a:ext cx="60176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Loving God,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as we journey through this season,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help us to practice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the habit of praying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so that the rhythm of our lives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can bring us closer to each other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and to you.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31951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6487" y="147659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Rectangle 10"/>
          <p:cNvSpPr/>
          <p:nvPr userDrawn="1"/>
        </p:nvSpPr>
        <p:spPr>
          <a:xfrm>
            <a:off x="6061168" y="1130554"/>
            <a:ext cx="4600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Rhythm of Life Prayer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0635" y="1126649"/>
            <a:ext cx="3518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Prayer for the Day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635" y="1965683"/>
            <a:ext cx="5051228" cy="438286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Prayer Text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600635" y="385131"/>
            <a:ext cx="9832234" cy="605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would like to, you can join in saying these prayers.</a:t>
            </a:r>
            <a:endParaRPr lang="en-GB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061166" y="1906168"/>
            <a:ext cx="60089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Loving God,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as we journey through this season,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help us to practice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the habit of sharing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so that the rhythm of our lives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can bring us closer to each other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and to you.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25552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6974" y="147659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0635" y="1965683"/>
            <a:ext cx="5051228" cy="438286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Prayer Text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061168" y="1130554"/>
            <a:ext cx="4600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2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Rhythm of Life Prayer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00635" y="1126649"/>
            <a:ext cx="3518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Prayer for the Day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00635" y="385131"/>
            <a:ext cx="9832234" cy="605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would like to, you can join in saying these prayers.</a:t>
            </a:r>
            <a:endParaRPr lang="en-GB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61167" y="1906168"/>
            <a:ext cx="60002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Loving God,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as we journey through this season,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help us to practice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the habit of encouraging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so that the rhythm of our lives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can bring us closer to each other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and to you.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1470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6974" y="147659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ctangle 6"/>
          <p:cNvSpPr/>
          <p:nvPr userDrawn="1"/>
        </p:nvSpPr>
        <p:spPr>
          <a:xfrm>
            <a:off x="6061168" y="1130554"/>
            <a:ext cx="4600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2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Rhythm of Life Prayer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0635" y="1126649"/>
            <a:ext cx="3518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Prayer for the Day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0635" y="1965683"/>
            <a:ext cx="5051228" cy="438286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Prayer Text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00635" y="385131"/>
            <a:ext cx="9832234" cy="605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would like to, you can join in saying these prayers.</a:t>
            </a:r>
            <a:endParaRPr lang="en-GB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61166" y="1906168"/>
            <a:ext cx="60089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Loving God,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as we journey through this season,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help us to practice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the habit of creating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so that the rhythm of our lives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can bring us closer to each other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and to you.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6320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6974" y="147659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Rectangle 7"/>
          <p:cNvSpPr/>
          <p:nvPr userDrawn="1"/>
        </p:nvSpPr>
        <p:spPr>
          <a:xfrm>
            <a:off x="6061168" y="1130554"/>
            <a:ext cx="4600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2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Rhythm of Life Prayer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00635" y="1126649"/>
            <a:ext cx="3518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Prayer for the Day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0635" y="1965683"/>
            <a:ext cx="5051228" cy="438286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Prayer Text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00635" y="385131"/>
            <a:ext cx="9832234" cy="605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would like to, you can join in saying these prayers.</a:t>
            </a:r>
            <a:endParaRPr lang="en-GB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61167" y="1906168"/>
            <a:ext cx="60263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Loving God,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as we journey through this season,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help us to practice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the habit of celebrating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so that the rhythm of our lives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can bring us closer to each other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and to you.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31908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87" y="165078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 userDrawn="1"/>
        </p:nvSpPr>
        <p:spPr>
          <a:xfrm>
            <a:off x="6061168" y="1130554"/>
            <a:ext cx="4600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2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Rhythm of Life Prayer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00635" y="1126649"/>
            <a:ext cx="3518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Prayer for the Day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0635" y="1965683"/>
            <a:ext cx="5051228" cy="438286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Prayer Text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0635" y="385131"/>
            <a:ext cx="9832234" cy="605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would like to, you can join in saying these prayers.</a:t>
            </a:r>
            <a:endParaRPr lang="en-GB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61166" y="1906168"/>
            <a:ext cx="60089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Loving God,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as we journey through this season,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help us to practice 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the habit of resting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so that the rhythm of our lives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can bring us closer to each other 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and to you.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12322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1100" y="147659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Rectangle 8"/>
          <p:cNvSpPr/>
          <p:nvPr userDrawn="1"/>
        </p:nvSpPr>
        <p:spPr>
          <a:xfrm>
            <a:off x="6061168" y="1130554"/>
            <a:ext cx="4600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2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Rhythm of Life Prayer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00635" y="1126649"/>
            <a:ext cx="3518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Prayer for the Day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0635" y="1965683"/>
            <a:ext cx="5051228" cy="438286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Prayer Text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0635" y="385131"/>
            <a:ext cx="9832234" cy="605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would like to, you can join in saying these prayers.</a:t>
            </a:r>
            <a:endParaRPr lang="en-GB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61166" y="1906168"/>
            <a:ext cx="60099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Loving God,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as we journey through this season,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help us to practice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the habit of reflecting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so that the rhythm of our lives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can bring us closer to each other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and to you.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7698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644" y="435430"/>
            <a:ext cx="10796264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6096" y="5650183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4905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44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50AD-5494-40E5-8A1F-923D3B709D0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0940-D09B-4A5D-8396-7662EEC4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54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50AD-5494-40E5-8A1F-923D3B709D0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0940-D09B-4A5D-8396-7662EEC4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399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459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50AD-5494-40E5-8A1F-923D3B709D0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0940-D09B-4A5D-8396-7662EEC4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15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50AD-5494-40E5-8A1F-923D3B709D0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0940-D09B-4A5D-8396-7662EEC4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49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50AD-5494-40E5-8A1F-923D3B709D0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0940-D09B-4A5D-8396-7662EEC4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64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50AD-5494-40E5-8A1F-923D3B709D0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0940-D09B-4A5D-8396-7662EEC4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569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50AD-5494-40E5-8A1F-923D3B709D0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0940-D09B-4A5D-8396-7662EEC4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90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50AD-5494-40E5-8A1F-923D3B709D0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0940-D09B-4A5D-8396-7662EEC4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6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769" y="487682"/>
            <a:ext cx="10796264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0140" y="5570028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512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50AD-5494-40E5-8A1F-923D3B709D0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0940-D09B-4A5D-8396-7662EEC4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30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50AD-5494-40E5-8A1F-923D3B709D0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0940-D09B-4A5D-8396-7662EEC4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22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2657" y="5594193"/>
            <a:ext cx="1080000" cy="1080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476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6096" y="5650183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652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0140" y="5570028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876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018" y="5632406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566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1693" y="5628331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2279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222" y="5602759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07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2744" y="5601302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100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44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5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643" y="487681"/>
            <a:ext cx="10796264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018" y="5632406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838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809" y="391887"/>
            <a:ext cx="10796264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1693" y="5628331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908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5060" y="548641"/>
            <a:ext cx="10796264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222" y="5602759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67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2" y="0"/>
            <a:ext cx="12191026" cy="68585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809" y="391887"/>
            <a:ext cx="10796264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2228" y="5601302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5633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" y="0"/>
            <a:ext cx="1219005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899" y="1408797"/>
            <a:ext cx="11522718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8309" y="168753"/>
            <a:ext cx="1080000" cy="1080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2" name="Rectangle 1"/>
          <p:cNvSpPr/>
          <p:nvPr userDrawn="1"/>
        </p:nvSpPr>
        <p:spPr>
          <a:xfrm>
            <a:off x="381899" y="451613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thought for today…</a:t>
            </a:r>
          </a:p>
        </p:txBody>
      </p:sp>
    </p:spTree>
    <p:extLst>
      <p:ext uri="{BB962C8B-B14F-4D97-AF65-F5344CB8AC3E}">
        <p14:creationId xmlns:p14="http://schemas.microsoft.com/office/powerpoint/2010/main" val="18549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Opening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70A8-3A89-46B9-AF68-21608693CBF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5C49-F22D-44D2-B583-76EE0CBC5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2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Content Slides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51C53-32F0-4BF9-B10A-24C5700C230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6986-F85A-4B16-A6DE-240BAD5C0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0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Thought for today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5639-96EB-4C08-B726-88B431459E91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4AAF-6C38-436A-9613-7375B0866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0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Action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C6D7-32C3-40BC-81FE-6ACF58FC6C6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0D01-505F-4A60-8FF8-4367090B9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Prayer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47BF4-E585-463A-A85A-8ED2375C59D2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CD434-FC01-406E-A299-280C20C82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81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07886-FD9D-4B2B-86BD-075D0231177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5013B-9ED7-4A74-80A1-DBAB3F225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9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250AD-5494-40E5-8A1F-923D3B709D0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0940-D09B-4A5D-8396-7662EEC4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0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Content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D98F-8E32-4E12-97C9-5913C79A3E3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FFD4-1150-459A-8230-785B7C20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2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simon.sloan@leeds.anglican.org" TargetMode="External"/><Relationship Id="rId7" Type="http://schemas.openxmlformats.org/officeDocument/2006/relationships/hyperlink" Target="mailto:rupert.madeley@leeds.anglican.org" TargetMode="External"/><Relationship Id="rId2" Type="http://schemas.openxmlformats.org/officeDocument/2006/relationships/hyperlink" Target="mailto:simone.bennett@leeds.anglican.org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mailto:lee.talbot@leeds.anglican.org" TargetMode="External"/><Relationship Id="rId5" Type="http://schemas.openxmlformats.org/officeDocument/2006/relationships/hyperlink" Target="mailto:janet.tringham@leeds.anglican.org" TargetMode="External"/><Relationship Id="rId4" Type="http://schemas.openxmlformats.org/officeDocument/2006/relationships/hyperlink" Target="mailto:darren.dudman@leeds.anglica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554" y="1123406"/>
            <a:ext cx="1992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Bodoni MT" panose="02070603080606020203" pitchFamily="18" charset="0"/>
              </a:rPr>
              <a:t>Sharing</a:t>
            </a:r>
            <a:endParaRPr lang="en-GB" sz="4400" b="1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"/>
    </mc:Choice>
    <mc:Fallback xmlns="">
      <p:transition spd="slow" advTm="264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21531" y="487681"/>
            <a:ext cx="6023221" cy="588699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Today, our theme is </a:t>
            </a:r>
            <a:r>
              <a:rPr lang="en-GB" dirty="0" smtClean="0">
                <a:solidFill>
                  <a:schemeClr val="tx1"/>
                </a:solidFill>
              </a:rPr>
              <a:t>sharing</a:t>
            </a:r>
            <a:r>
              <a:rPr lang="en-GB" dirty="0" smtClean="0"/>
              <a:t> and we </a:t>
            </a:r>
            <a:r>
              <a:rPr lang="en-GB" dirty="0"/>
              <a:t>are going to </a:t>
            </a:r>
            <a:r>
              <a:rPr lang="en-GB" dirty="0" smtClean="0"/>
              <a:t>think </a:t>
            </a:r>
            <a:r>
              <a:rPr lang="en-GB" dirty="0"/>
              <a:t>about </a:t>
            </a:r>
            <a:r>
              <a:rPr lang="en-GB" dirty="0" smtClean="0"/>
              <a:t>something that happened at the last meal with Jesus before he was killed. 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Before we start, consider these questions…</a:t>
            </a:r>
          </a:p>
          <a:p>
            <a:endParaRPr lang="en-GB" sz="1200" dirty="0"/>
          </a:p>
          <a:p>
            <a:r>
              <a:rPr lang="en-GB" dirty="0" smtClean="0"/>
              <a:t>When do you share meals with people?</a:t>
            </a:r>
          </a:p>
          <a:p>
            <a:r>
              <a:rPr lang="en-GB" dirty="0" smtClean="0"/>
              <a:t>Have you ever shared any</a:t>
            </a:r>
          </a:p>
          <a:p>
            <a:r>
              <a:rPr lang="en-GB" sz="3500" i="1" dirty="0" smtClean="0"/>
              <a:t>very special</a:t>
            </a:r>
            <a:r>
              <a:rPr lang="en-GB" dirty="0" smtClean="0"/>
              <a:t> meals?</a:t>
            </a:r>
          </a:p>
          <a:p>
            <a:r>
              <a:rPr lang="en-GB" dirty="0" smtClean="0"/>
              <a:t>What habits might you or others have before you eat a meal?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27" y="3568338"/>
            <a:ext cx="4253639" cy="28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27" y="487681"/>
            <a:ext cx="4267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7441" y="1429961"/>
            <a:ext cx="4650379" cy="412610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They are not yet eating together.</a:t>
            </a:r>
            <a:endParaRPr lang="en-GB" sz="1200" dirty="0" smtClean="0">
              <a:solidFill>
                <a:schemeClr val="tx1"/>
              </a:solidFill>
            </a:endParaRPr>
          </a:p>
          <a:p>
            <a:endParaRPr lang="en-GB" sz="1200" dirty="0" smtClean="0"/>
          </a:p>
          <a:p>
            <a:r>
              <a:rPr lang="en-GB" dirty="0" smtClean="0"/>
              <a:t>Can you explain what Jesus is doing?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/>
              <a:t>Why would this have been important in Jesus’ day?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68" y="1223273"/>
            <a:ext cx="6355889" cy="4088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441" y="423257"/>
            <a:ext cx="1009572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3200" dirty="0" smtClean="0"/>
              <a:t>Look at this painting of what happened before the meal.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8719052" y="5386644"/>
            <a:ext cx="1920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Painted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by </a:t>
            </a:r>
            <a:r>
              <a:rPr lang="en-GB" sz="2400" dirty="0">
                <a:solidFill>
                  <a:srgbClr val="002060"/>
                </a:solidFill>
              </a:rPr>
              <a:t>Dan Sproul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441" y="5802142"/>
            <a:ext cx="7897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Who do you think would normally do this job?</a:t>
            </a:r>
          </a:p>
        </p:txBody>
      </p:sp>
    </p:spTree>
    <p:extLst>
      <p:ext uri="{BB962C8B-B14F-4D97-AF65-F5344CB8AC3E}">
        <p14:creationId xmlns:p14="http://schemas.microsoft.com/office/powerpoint/2010/main" val="16594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7644" y="435429"/>
            <a:ext cx="10796264" cy="5974079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3000" dirty="0" smtClean="0">
                <a:solidFill>
                  <a:prstClr val="white"/>
                </a:solidFill>
              </a:rPr>
              <a:t>John’s gospel tells us this part of the story.</a:t>
            </a:r>
          </a:p>
          <a:p>
            <a:pPr lvl="0"/>
            <a:endParaRPr lang="en-GB" sz="3000" dirty="0">
              <a:solidFill>
                <a:prstClr val="white"/>
              </a:solidFill>
            </a:endParaRPr>
          </a:p>
          <a:p>
            <a:pPr lvl="0"/>
            <a:r>
              <a:rPr lang="en-GB" sz="3000" b="1" smtClean="0">
                <a:solidFill>
                  <a:schemeClr val="tx1"/>
                </a:solidFill>
              </a:rPr>
              <a:t>John - Chapter </a:t>
            </a:r>
            <a:r>
              <a:rPr lang="en-GB" sz="3000" b="1" dirty="0">
                <a:solidFill>
                  <a:schemeClr val="tx1"/>
                </a:solidFill>
              </a:rPr>
              <a:t>13</a:t>
            </a:r>
          </a:p>
          <a:p>
            <a:pPr lvl="0"/>
            <a:r>
              <a:rPr lang="en-GB" sz="3000" b="1" baseline="30000" dirty="0" smtClean="0"/>
              <a:t>3</a:t>
            </a:r>
            <a:r>
              <a:rPr lang="en-GB" sz="3000" b="1" baseline="30000" dirty="0"/>
              <a:t> </a:t>
            </a:r>
            <a:r>
              <a:rPr lang="en-GB" sz="3000" dirty="0"/>
              <a:t>Jesus knew that the Father had given him power over everything. He also knew that he had come from God and was going back to God. </a:t>
            </a:r>
            <a:r>
              <a:rPr lang="en-GB" sz="3000" b="1" baseline="30000" dirty="0"/>
              <a:t>4 </a:t>
            </a:r>
            <a:r>
              <a:rPr lang="en-GB" sz="3000" dirty="0"/>
              <a:t>So during the meal Jesus stood up and took off his outer clothing. Taking a towel, he wrapped it around his waist. </a:t>
            </a:r>
            <a:r>
              <a:rPr lang="en-GB" sz="3000" b="1" baseline="30000" dirty="0"/>
              <a:t>5 </a:t>
            </a:r>
            <a:r>
              <a:rPr lang="en-GB" sz="3000" dirty="0"/>
              <a:t>Then he poured water into a bowl and began to wash the followers’ feet. He dried them with the towel that was wrapped around him.</a:t>
            </a:r>
          </a:p>
          <a:p>
            <a:pPr lvl="0"/>
            <a:r>
              <a:rPr lang="en-GB" sz="3000" b="1" baseline="30000" dirty="0"/>
              <a:t>6 </a:t>
            </a:r>
            <a:r>
              <a:rPr lang="en-GB" sz="3000" dirty="0"/>
              <a:t>Jesus came to Simon Peter. But Peter said to Jesus, “</a:t>
            </a:r>
            <a:r>
              <a:rPr lang="en-GB" sz="3000" dirty="0">
                <a:solidFill>
                  <a:srgbClr val="0070C0"/>
                </a:solidFill>
              </a:rPr>
              <a:t>Lord, are you going to wash my feet?”</a:t>
            </a:r>
          </a:p>
          <a:p>
            <a:pPr lvl="0"/>
            <a:r>
              <a:rPr lang="en-GB" sz="3000" b="1" baseline="30000" dirty="0"/>
              <a:t>7 </a:t>
            </a:r>
            <a:r>
              <a:rPr lang="en-GB" sz="3000" dirty="0"/>
              <a:t>Jesus answered, </a:t>
            </a:r>
            <a:r>
              <a:rPr lang="en-GB" sz="3000" dirty="0">
                <a:solidFill>
                  <a:schemeClr val="tx1"/>
                </a:solidFill>
              </a:rPr>
              <a:t>“You don’t understand what I am doing now. But you will understand later</a:t>
            </a:r>
            <a:r>
              <a:rPr lang="en-GB" sz="3000" dirty="0" smtClean="0">
                <a:solidFill>
                  <a:schemeClr val="tx1"/>
                </a:solidFill>
              </a:rPr>
              <a:t>.”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7643" y="435429"/>
            <a:ext cx="11304911" cy="1793965"/>
          </a:xfrm>
        </p:spPr>
        <p:txBody>
          <a:bodyPr>
            <a:normAutofit/>
          </a:bodyPr>
          <a:lstStyle/>
          <a:p>
            <a:r>
              <a:rPr lang="en-GB" dirty="0" smtClean="0"/>
              <a:t>The job of washing feet was the job of a slave. People would be wearing sandals and their feet would be very dirty and smelly from walking outside. Not what you would want at the dinner table!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1" y="2368732"/>
            <a:ext cx="6023805" cy="3875314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6653349" y="2481943"/>
            <a:ext cx="5159204" cy="3424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By being the one who chose to do this job, what example do you think </a:t>
            </a:r>
            <a:r>
              <a:rPr lang="en-GB" dirty="0">
                <a:solidFill>
                  <a:schemeClr val="tx1"/>
                </a:solidFill>
              </a:rPr>
              <a:t>J</a:t>
            </a:r>
            <a:r>
              <a:rPr lang="en-GB" dirty="0" smtClean="0">
                <a:solidFill>
                  <a:schemeClr val="tx1"/>
                </a:solidFill>
              </a:rPr>
              <a:t>esus was setting his disciples?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What can you learn from this example?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3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3239" y="1458687"/>
            <a:ext cx="11418214" cy="448491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Jesus knew he was the most important person at the meal, but he was willing to do the job of the least important. Not only did Jesus share a meal, he was also happy to share in this unpleasant job. He showed </a:t>
            </a:r>
            <a:r>
              <a:rPr lang="en-GB" sz="2800" dirty="0">
                <a:solidFill>
                  <a:schemeClr val="tx1"/>
                </a:solidFill>
              </a:rPr>
              <a:t>his </a:t>
            </a:r>
            <a:r>
              <a:rPr lang="en-GB" sz="2800" dirty="0" smtClean="0">
                <a:solidFill>
                  <a:schemeClr val="tx1"/>
                </a:solidFill>
              </a:rPr>
              <a:t>disciples, and us, </a:t>
            </a:r>
            <a:r>
              <a:rPr lang="en-GB" sz="2800" dirty="0">
                <a:solidFill>
                  <a:schemeClr val="tx1"/>
                </a:solidFill>
              </a:rPr>
              <a:t>that everyone </a:t>
            </a:r>
            <a:r>
              <a:rPr lang="en-GB" sz="2800" dirty="0" smtClean="0">
                <a:solidFill>
                  <a:schemeClr val="tx1"/>
                </a:solidFill>
              </a:rPr>
              <a:t>should </a:t>
            </a:r>
            <a:r>
              <a:rPr lang="en-GB" sz="2800" dirty="0">
                <a:solidFill>
                  <a:schemeClr val="tx1"/>
                </a:solidFill>
              </a:rPr>
              <a:t>serve one </a:t>
            </a:r>
            <a:r>
              <a:rPr lang="en-GB" sz="2800" dirty="0" smtClean="0">
                <a:solidFill>
                  <a:schemeClr val="tx1"/>
                </a:solidFill>
              </a:rPr>
              <a:t>another.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/>
              <a:t>Sometimes it is very easy to think that we </a:t>
            </a:r>
            <a:r>
              <a:rPr lang="en-GB" sz="2800" dirty="0"/>
              <a:t>are too important to do </a:t>
            </a:r>
            <a:r>
              <a:rPr lang="en-GB" sz="2800" dirty="0" smtClean="0"/>
              <a:t>the unpleasant jobs and to want others to serve us. </a:t>
            </a:r>
            <a:r>
              <a:rPr lang="en-GB" sz="2800" dirty="0"/>
              <a:t>But sharing in getting things done through serving others </a:t>
            </a:r>
            <a:r>
              <a:rPr lang="en-GB" sz="2800" dirty="0" smtClean="0"/>
              <a:t>is a sign of your strength, </a:t>
            </a:r>
            <a:r>
              <a:rPr lang="en-GB" sz="2800" dirty="0"/>
              <a:t>not a sign of </a:t>
            </a:r>
            <a:r>
              <a:rPr lang="en-GB" sz="2800" dirty="0" smtClean="0"/>
              <a:t>your weakness</a:t>
            </a:r>
            <a:r>
              <a:rPr lang="en-GB" sz="2800" dirty="0"/>
              <a:t>. It is a demonstration of love and service and </a:t>
            </a:r>
            <a:r>
              <a:rPr lang="en-GB" sz="2800" dirty="0" smtClean="0"/>
              <a:t>is </a:t>
            </a:r>
            <a:r>
              <a:rPr lang="en-GB" sz="2800" dirty="0"/>
              <a:t>at the heart of </a:t>
            </a:r>
            <a:r>
              <a:rPr lang="en-GB" sz="2800" dirty="0" smtClean="0"/>
              <a:t>a strong family, strong school and strong </a:t>
            </a:r>
            <a:r>
              <a:rPr lang="en-GB" sz="2800" dirty="0"/>
              <a:t>community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955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21290" y="1483567"/>
            <a:ext cx="6626160" cy="460608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Make a list of all the jobs that are needed at home and who usually does them. Pick one or more that you will do instead. </a:t>
            </a:r>
            <a:endParaRPr lang="en-GB" sz="1300" dirty="0" smtClean="0"/>
          </a:p>
          <a:p>
            <a:endParaRPr lang="en-GB" sz="1300" dirty="0" smtClean="0"/>
          </a:p>
          <a:p>
            <a:r>
              <a:rPr lang="en-GB" dirty="0" smtClean="0"/>
              <a:t>or</a:t>
            </a:r>
            <a:endParaRPr lang="en-GB" sz="1300" dirty="0" smtClean="0"/>
          </a:p>
          <a:p>
            <a:endParaRPr lang="en-GB" sz="1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Who do you think you are more important than? How could you show them today that they are just as important as you?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0585">
            <a:off x="922184" y="2236046"/>
            <a:ext cx="2967552" cy="42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Lord Jesus,</a:t>
            </a:r>
            <a:br>
              <a:rPr lang="en-GB" dirty="0" smtClean="0"/>
            </a:br>
            <a:r>
              <a:rPr lang="en-GB" dirty="0" smtClean="0"/>
              <a:t>Thank you for teaching us that serving others is a sign of strength and love. </a:t>
            </a:r>
            <a:br>
              <a:rPr lang="en-GB" dirty="0" smtClean="0"/>
            </a:br>
            <a:r>
              <a:rPr lang="en-GB" dirty="0" smtClean="0"/>
              <a:t>Show me how to help others by sharing out the jobs that need doing.</a:t>
            </a:r>
            <a:br>
              <a:rPr lang="en-GB" dirty="0" smtClean="0"/>
            </a:br>
            <a:r>
              <a:rPr lang="en-GB" dirty="0" smtClean="0"/>
              <a:t>Amen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3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5645020" y="4089455"/>
            <a:ext cx="639147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This resource was produced by the Diocese of Leeds Education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Team. For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more information about this or future resources,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please contact your named adviser: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2"/>
              </a:rPr>
              <a:t>simone.bennett@leeds.anglican.org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simon.sloan@leeds.anglican.org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darren.dudman@leeds.anglican.org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janet.tringham@leeds.anglican.org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lee.talbot@leeds.anglican.org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rupert.madeley@leeds.anglican.org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5" y="188707"/>
            <a:ext cx="2208530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DE6C7D0443640AEF0A0B4902CFC2F" ma:contentTypeVersion="12" ma:contentTypeDescription="Create a new document." ma:contentTypeScope="" ma:versionID="1f7a152e5e036fb947a0cbfb7a48868f">
  <xsd:schema xmlns:xsd="http://www.w3.org/2001/XMLSchema" xmlns:xs="http://www.w3.org/2001/XMLSchema" xmlns:p="http://schemas.microsoft.com/office/2006/metadata/properties" xmlns:ns2="48f09416-ac08-49d6-afd3-25b9b32af968" xmlns:ns3="b6ed18a8-783b-4a81-89cd-e7f1a6e75ffa" targetNamespace="http://schemas.microsoft.com/office/2006/metadata/properties" ma:root="true" ma:fieldsID="062365d1b65f1c241fd72ea5b0040549" ns2:_="" ns3:_="">
    <xsd:import namespace="48f09416-ac08-49d6-afd3-25b9b32af968"/>
    <xsd:import namespace="b6ed18a8-783b-4a81-89cd-e7f1a6e75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09416-ac08-49d6-afd3-25b9b32a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d18a8-783b-4a81-89cd-e7f1a6e75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90F1FE-9903-477F-A092-77525066CB6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6ed18a8-783b-4a81-89cd-e7f1a6e75ffa"/>
    <ds:schemaRef ds:uri="48f09416-ac08-49d6-afd3-25b9b32af96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45EEAE-B92E-4BB5-A3EB-0D3105CEE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80D111-0E14-43F4-8C59-837B99560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09416-ac08-49d6-afd3-25b9b32af968"/>
    <ds:schemaRef ds:uri="b6ed18a8-783b-4a81-89cd-e7f1a6e75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411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Bodoni MT</vt:lpstr>
      <vt:lpstr>Calibri</vt:lpstr>
      <vt:lpstr>Calibri Light</vt:lpstr>
      <vt:lpstr>1_Custom Design</vt:lpstr>
      <vt:lpstr>5_Custom Design</vt:lpstr>
      <vt:lpstr>6_Custom Design</vt:lpstr>
      <vt:lpstr>3_Custom Design</vt:lpstr>
      <vt:lpstr>Custom Design</vt:lpstr>
      <vt:lpstr>4_Custom Design</vt:lpstr>
      <vt:lpstr>2_Custom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Lord Jesus, Thank you for teaching us that serving others is a sign of strength and love.  Show me how to help others by sharing out the jobs that need doing. Amen</vt:lpstr>
      <vt:lpstr>PowerPoint Presentation</vt:lpstr>
    </vt:vector>
  </TitlesOfParts>
  <Company>Diocese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Rupert Madeley</dc:creator>
  <cp:lastModifiedBy>Rupert Madeley</cp:lastModifiedBy>
  <cp:revision>65</cp:revision>
  <dcterms:created xsi:type="dcterms:W3CDTF">2021-01-07T12:37:56Z</dcterms:created>
  <dcterms:modified xsi:type="dcterms:W3CDTF">2021-02-19T16:18:39Z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0x01010027BDE6C7D0443640AEF0A0B4902CFC2F</vt:lpwstr>
  </property>
</Properties>
</file>