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715" r:id="rId5"/>
    <p:sldMasterId id="2147483748" r:id="rId6"/>
    <p:sldMasterId id="2147483695" r:id="rId7"/>
    <p:sldMasterId id="2147483674" r:id="rId8"/>
    <p:sldMasterId id="2147483714" r:id="rId9"/>
    <p:sldMasterId id="2147483683" r:id="rId10"/>
    <p:sldMasterId id="2147483756" r:id="rId11"/>
  </p:sldMasterIdLst>
  <p:sldIdLst>
    <p:sldId id="256" r:id="rId12"/>
    <p:sldId id="257" r:id="rId13"/>
    <p:sldId id="266" r:id="rId14"/>
    <p:sldId id="271" r:id="rId15"/>
    <p:sldId id="270" r:id="rId16"/>
    <p:sldId id="267" r:id="rId17"/>
    <p:sldId id="269" r:id="rId18"/>
    <p:sldId id="268"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2194444" cy="6858001"/>
          </a:xfrm>
          <a:prstGeom prst="rect">
            <a:avLst/>
          </a:prstGeom>
        </p:spPr>
      </p:pic>
      <p:sp>
        <p:nvSpPr>
          <p:cNvPr id="8" name="TextBox 7"/>
          <p:cNvSpPr txBox="1"/>
          <p:nvPr userDrawn="1"/>
        </p:nvSpPr>
        <p:spPr>
          <a:xfrm>
            <a:off x="442469" y="262276"/>
            <a:ext cx="9870587" cy="923330"/>
          </a:xfrm>
          <a:prstGeom prst="rect">
            <a:avLst/>
          </a:prstGeom>
          <a:noFill/>
        </p:spPr>
        <p:txBody>
          <a:bodyPr wrap="none" rtlCol="0">
            <a:spAutoFit/>
          </a:bodyPr>
          <a:lstStyle/>
          <a:p>
            <a:r>
              <a:rPr lang="en-GB" sz="5400" b="1" dirty="0" smtClean="0">
                <a:ln w="3175">
                  <a:solidFill>
                    <a:srgbClr val="7030A0"/>
                  </a:solidFill>
                </a:ln>
                <a:solidFill>
                  <a:schemeClr val="bg1"/>
                </a:solidFill>
                <a:latin typeface="Bodoni MT" panose="02070603080606020203" pitchFamily="18" charset="0"/>
              </a:rPr>
              <a:t>The Rhythm of Life Lent Journey</a:t>
            </a:r>
          </a:p>
        </p:txBody>
      </p:sp>
    </p:spTree>
    <p:extLst>
      <p:ext uri="{BB962C8B-B14F-4D97-AF65-F5344CB8AC3E}">
        <p14:creationId xmlns:p14="http://schemas.microsoft.com/office/powerpoint/2010/main" val="149436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381900" y="1390148"/>
            <a:ext cx="1141821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6" name="Picture 5"/>
          <p:cNvPicPr>
            <a:picLocks/>
          </p:cNvPicPr>
          <p:nvPr userDrawn="1"/>
        </p:nvPicPr>
        <p:blipFill>
          <a:blip r:embed="rId3"/>
          <a:stretch>
            <a:fillRect/>
          </a:stretch>
        </p:blipFill>
        <p:spPr>
          <a:xfrm>
            <a:off x="10946095" y="155074"/>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smtClean="0">
                <a:solidFill>
                  <a:schemeClr val="tx1"/>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48401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359598" y="1395303"/>
            <a:ext cx="11650542"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8" name="Picture 7"/>
          <p:cNvPicPr>
            <a:picLocks/>
          </p:cNvPicPr>
          <p:nvPr userDrawn="1"/>
        </p:nvPicPr>
        <p:blipFill>
          <a:blip r:embed="rId3"/>
          <a:stretch>
            <a:fillRect/>
          </a:stretch>
        </p:blipFill>
        <p:spPr>
          <a:xfrm>
            <a:off x="10930140" y="162005"/>
            <a:ext cx="1080000" cy="1080000"/>
          </a:xfrm>
          <a:prstGeom prst="rect">
            <a:avLst/>
          </a:prstGeom>
          <a:ln>
            <a:solidFill>
              <a:srgbClr val="000000"/>
            </a:solidFill>
          </a:ln>
        </p:spPr>
      </p:pic>
      <p:sp>
        <p:nvSpPr>
          <p:cNvPr id="5" name="Rectangle 4"/>
          <p:cNvSpPr/>
          <p:nvPr userDrawn="1"/>
        </p:nvSpPr>
        <p:spPr>
          <a:xfrm>
            <a:off x="381899" y="451613"/>
            <a:ext cx="3733714" cy="584775"/>
          </a:xfrm>
          <a:prstGeom prst="rect">
            <a:avLst/>
          </a:prstGeom>
        </p:spPr>
        <p:txBody>
          <a:bodyPr wrap="none">
            <a:spAutoFit/>
          </a:bodyPr>
          <a:lstStyle/>
          <a:p>
            <a:r>
              <a:rPr lang="en-GB" sz="3200" dirty="0" smtClean="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32836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381899" y="1393373"/>
            <a:ext cx="11331130"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6" name="Picture 5"/>
          <p:cNvPicPr>
            <a:picLocks/>
          </p:cNvPicPr>
          <p:nvPr userDrawn="1"/>
        </p:nvPicPr>
        <p:blipFill>
          <a:blip r:embed="rId3"/>
          <a:stretch>
            <a:fillRect/>
          </a:stretch>
        </p:blipFill>
        <p:spPr>
          <a:xfrm>
            <a:off x="10907892" y="198258"/>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smtClean="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09572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441543" y="1383500"/>
            <a:ext cx="1130988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8" name="Picture 7"/>
          <p:cNvPicPr>
            <a:picLocks/>
          </p:cNvPicPr>
          <p:nvPr userDrawn="1"/>
        </p:nvPicPr>
        <p:blipFill>
          <a:blip r:embed="rId3"/>
          <a:stretch>
            <a:fillRect/>
          </a:stretch>
        </p:blipFill>
        <p:spPr>
          <a:xfrm>
            <a:off x="10926859" y="191521"/>
            <a:ext cx="1080000" cy="1080000"/>
          </a:xfrm>
          <a:prstGeom prst="rect">
            <a:avLst/>
          </a:prstGeom>
          <a:ln>
            <a:solidFill>
              <a:srgbClr val="000000"/>
            </a:solidFill>
          </a:ln>
        </p:spPr>
      </p:pic>
      <p:sp>
        <p:nvSpPr>
          <p:cNvPr id="5" name="Rectangle 4"/>
          <p:cNvSpPr/>
          <p:nvPr userDrawn="1"/>
        </p:nvSpPr>
        <p:spPr>
          <a:xfrm>
            <a:off x="381899" y="451613"/>
            <a:ext cx="3733714" cy="584775"/>
          </a:xfrm>
          <a:prstGeom prst="rect">
            <a:avLst/>
          </a:prstGeom>
        </p:spPr>
        <p:txBody>
          <a:bodyPr wrap="none">
            <a:spAutoFit/>
          </a:bodyPr>
          <a:lstStyle/>
          <a:p>
            <a:r>
              <a:rPr lang="en-GB" sz="3200" dirty="0" smtClean="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190261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464100" y="1454333"/>
            <a:ext cx="11449226" cy="679268"/>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11262" y="220862"/>
            <a:ext cx="1080000" cy="1080000"/>
          </a:xfrm>
          <a:prstGeom prst="rect">
            <a:avLst/>
          </a:prstGeom>
          <a:ln>
            <a:solidFill>
              <a:schemeClr val="tx1"/>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smtClean="0">
                <a:solidFill>
                  <a:schemeClr val="tx1"/>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95237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 y="0"/>
            <a:ext cx="12191026" cy="6858548"/>
          </a:xfrm>
          <a:prstGeom prst="rect">
            <a:avLst/>
          </a:prstGeom>
        </p:spPr>
      </p:pic>
      <p:sp>
        <p:nvSpPr>
          <p:cNvPr id="3" name="Text Placeholder 2"/>
          <p:cNvSpPr>
            <a:spLocks noGrp="1"/>
          </p:cNvSpPr>
          <p:nvPr>
            <p:ph type="body" idx="1" hasCustomPrompt="1"/>
          </p:nvPr>
        </p:nvSpPr>
        <p:spPr>
          <a:xfrm>
            <a:off x="429266" y="1402082"/>
            <a:ext cx="1156812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6" name="Picture 5"/>
          <p:cNvPicPr>
            <a:picLocks/>
          </p:cNvPicPr>
          <p:nvPr userDrawn="1"/>
        </p:nvPicPr>
        <p:blipFill>
          <a:blip r:embed="rId3"/>
          <a:stretch>
            <a:fillRect/>
          </a:stretch>
        </p:blipFill>
        <p:spPr>
          <a:xfrm>
            <a:off x="10917394" y="191521"/>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smtClean="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58596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5" name="TextBox 4"/>
          <p:cNvSpPr txBox="1"/>
          <p:nvPr userDrawn="1"/>
        </p:nvSpPr>
        <p:spPr>
          <a:xfrm>
            <a:off x="551186" y="548639"/>
            <a:ext cx="4818114" cy="584775"/>
          </a:xfrm>
          <a:prstGeom prst="rect">
            <a:avLst/>
          </a:prstGeom>
          <a:noFill/>
        </p:spPr>
        <p:txBody>
          <a:bodyPr wrap="none" rtlCol="0">
            <a:spAutoFit/>
          </a:bodyPr>
          <a:lstStyle/>
          <a:p>
            <a:r>
              <a:rPr lang="en-GB" sz="3200" dirty="0" smtClean="0">
                <a:solidFill>
                  <a:schemeClr val="bg1"/>
                </a:solidFill>
              </a:rPr>
              <a:t>Putting</a:t>
            </a:r>
            <a:r>
              <a:rPr lang="en-GB" sz="3200" dirty="0" smtClean="0">
                <a:solidFill>
                  <a:srgbClr val="FFFF00"/>
                </a:solidFill>
              </a:rPr>
              <a:t> praying </a:t>
            </a:r>
            <a:r>
              <a:rPr lang="en-GB" sz="3200" dirty="0" smtClean="0">
                <a:solidFill>
                  <a:schemeClr val="bg1"/>
                </a:solidFill>
              </a:rPr>
              <a:t>into</a:t>
            </a:r>
            <a:r>
              <a:rPr lang="en-GB" sz="3200" dirty="0" smtClean="0">
                <a:solidFill>
                  <a:srgbClr val="FFFF00"/>
                </a:solidFill>
              </a:rPr>
              <a:t> action</a:t>
            </a:r>
            <a:r>
              <a:rPr lang="en-GB" sz="3200" dirty="0" smtClean="0">
                <a:solidFill>
                  <a:schemeClr val="bg1"/>
                </a:solidFill>
              </a:rPr>
              <a:t>!</a:t>
            </a:r>
            <a:endParaRPr lang="en-GB" sz="3200" dirty="0">
              <a:solidFill>
                <a:schemeClr val="bg1"/>
              </a:solidFill>
            </a:endParaRP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smtClean="0">
                <a:solidFill>
                  <a:srgbClr val="FFFF00"/>
                </a:solidFill>
              </a:rPr>
              <a:t>You might like to try:</a:t>
            </a:r>
            <a:endParaRPr lang="en-GB" sz="3200" dirty="0">
              <a:solidFill>
                <a:srgbClr val="FFFF00"/>
              </a:solidFill>
            </a:endParaRPr>
          </a:p>
        </p:txBody>
      </p:sp>
      <p:pic>
        <p:nvPicPr>
          <p:cNvPr id="7" name="Picture 6"/>
          <p:cNvPicPr>
            <a:picLocks/>
          </p:cNvPicPr>
          <p:nvPr userDrawn="1"/>
        </p:nvPicPr>
        <p:blipFill>
          <a:blip r:embed="rId3"/>
          <a:stretch>
            <a:fillRect/>
          </a:stretch>
        </p:blipFill>
        <p:spPr>
          <a:xfrm>
            <a:off x="10964865" y="143555"/>
            <a:ext cx="1080000" cy="1080000"/>
          </a:xfrm>
          <a:prstGeom prst="rect">
            <a:avLst/>
          </a:prstGeom>
          <a:ln w="12700">
            <a:solidFill>
              <a:srgbClr val="000000"/>
            </a:solidFill>
          </a:ln>
        </p:spPr>
      </p:pic>
    </p:spTree>
    <p:extLst>
      <p:ext uri="{BB962C8B-B14F-4D97-AF65-F5344CB8AC3E}">
        <p14:creationId xmlns:p14="http://schemas.microsoft.com/office/powerpoint/2010/main" val="343600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5" name="TextBox 4"/>
          <p:cNvSpPr txBox="1"/>
          <p:nvPr userDrawn="1"/>
        </p:nvSpPr>
        <p:spPr>
          <a:xfrm>
            <a:off x="551186" y="548639"/>
            <a:ext cx="4713919" cy="584775"/>
          </a:xfrm>
          <a:prstGeom prst="rect">
            <a:avLst/>
          </a:prstGeom>
          <a:noFill/>
        </p:spPr>
        <p:txBody>
          <a:bodyPr wrap="none" rtlCol="0">
            <a:spAutoFit/>
          </a:bodyPr>
          <a:lstStyle/>
          <a:p>
            <a:r>
              <a:rPr lang="en-GB" sz="3200" dirty="0" smtClean="0">
                <a:solidFill>
                  <a:schemeClr val="bg1"/>
                </a:solidFill>
              </a:rPr>
              <a:t>Putting</a:t>
            </a:r>
            <a:r>
              <a:rPr lang="en-GB" sz="3200" dirty="0" smtClean="0">
                <a:solidFill>
                  <a:srgbClr val="FFFF00"/>
                </a:solidFill>
              </a:rPr>
              <a:t> </a:t>
            </a:r>
            <a:r>
              <a:rPr lang="en-GB" sz="3200" dirty="0" smtClean="0">
                <a:solidFill>
                  <a:schemeClr val="tx1"/>
                </a:solidFill>
              </a:rPr>
              <a:t>sharing</a:t>
            </a:r>
            <a:r>
              <a:rPr lang="en-GB" sz="3200" dirty="0" smtClean="0">
                <a:solidFill>
                  <a:srgbClr val="FFFF00"/>
                </a:solidFill>
              </a:rPr>
              <a:t> </a:t>
            </a:r>
            <a:r>
              <a:rPr lang="en-GB" sz="3200" dirty="0" smtClean="0">
                <a:solidFill>
                  <a:schemeClr val="bg1"/>
                </a:solidFill>
              </a:rPr>
              <a:t>into</a:t>
            </a:r>
            <a:r>
              <a:rPr lang="en-GB" sz="3200" dirty="0" smtClean="0">
                <a:solidFill>
                  <a:srgbClr val="FFFF00"/>
                </a:solidFill>
              </a:rPr>
              <a:t> </a:t>
            </a:r>
            <a:r>
              <a:rPr lang="en-GB" sz="3200" dirty="0" smtClean="0">
                <a:solidFill>
                  <a:schemeClr val="tx1"/>
                </a:solidFill>
              </a:rPr>
              <a:t>action</a:t>
            </a:r>
            <a:r>
              <a:rPr lang="en-GB" sz="3200" dirty="0" smtClean="0">
                <a:solidFill>
                  <a:schemeClr val="bg1"/>
                </a:solidFill>
              </a:rPr>
              <a:t>!</a:t>
            </a:r>
            <a:endParaRPr lang="en-GB" sz="3200" dirty="0">
              <a:solidFill>
                <a:schemeClr val="bg1"/>
              </a:solidFill>
            </a:endParaRP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smtClean="0">
                <a:solidFill>
                  <a:schemeClr val="tx1"/>
                </a:solidFill>
              </a:rPr>
              <a:t>You might like to try:</a:t>
            </a:r>
            <a:endParaRPr lang="en-GB" sz="3200" dirty="0">
              <a:solidFill>
                <a:schemeClr val="tx1"/>
              </a:solidFill>
            </a:endParaRPr>
          </a:p>
        </p:txBody>
      </p:sp>
      <p:pic>
        <p:nvPicPr>
          <p:cNvPr id="8" name="Picture 7"/>
          <p:cNvPicPr>
            <a:picLocks/>
          </p:cNvPicPr>
          <p:nvPr userDrawn="1"/>
        </p:nvPicPr>
        <p:blipFill>
          <a:blip r:embed="rId3"/>
          <a:stretch>
            <a:fillRect/>
          </a:stretch>
        </p:blipFill>
        <p:spPr>
          <a:xfrm>
            <a:off x="10973573" y="170262"/>
            <a:ext cx="1080000" cy="1080000"/>
          </a:xfrm>
          <a:prstGeom prst="rect">
            <a:avLst/>
          </a:prstGeom>
          <a:ln>
            <a:solidFill>
              <a:srgbClr val="000000"/>
            </a:solidFill>
          </a:ln>
        </p:spPr>
      </p:pic>
    </p:spTree>
    <p:extLst>
      <p:ext uri="{BB962C8B-B14F-4D97-AF65-F5344CB8AC3E}">
        <p14:creationId xmlns:p14="http://schemas.microsoft.com/office/powerpoint/2010/main" val="9960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smtClean="0">
                <a:solidFill>
                  <a:srgbClr val="FFFF00"/>
                </a:solidFill>
              </a:rPr>
              <a:t>You might like to try:</a:t>
            </a:r>
            <a:endParaRPr lang="en-GB" sz="3200" dirty="0">
              <a:solidFill>
                <a:srgbClr val="FFFF00"/>
              </a:solidFill>
            </a:endParaRPr>
          </a:p>
        </p:txBody>
      </p:sp>
      <p:sp>
        <p:nvSpPr>
          <p:cNvPr id="8" name="TextBox 7"/>
          <p:cNvSpPr txBox="1"/>
          <p:nvPr userDrawn="1"/>
        </p:nvSpPr>
        <p:spPr>
          <a:xfrm>
            <a:off x="551186" y="548639"/>
            <a:ext cx="5545301" cy="584775"/>
          </a:xfrm>
          <a:prstGeom prst="rect">
            <a:avLst/>
          </a:prstGeom>
          <a:noFill/>
        </p:spPr>
        <p:txBody>
          <a:bodyPr wrap="none" rtlCol="0">
            <a:spAutoFit/>
          </a:bodyPr>
          <a:lstStyle/>
          <a:p>
            <a:r>
              <a:rPr lang="en-GB" sz="3200" dirty="0" smtClean="0">
                <a:solidFill>
                  <a:schemeClr val="bg1"/>
                </a:solidFill>
              </a:rPr>
              <a:t>Putting</a:t>
            </a:r>
            <a:r>
              <a:rPr lang="en-GB" sz="3200" dirty="0" smtClean="0">
                <a:solidFill>
                  <a:srgbClr val="FFFF00"/>
                </a:solidFill>
              </a:rPr>
              <a:t> encouraging </a:t>
            </a:r>
            <a:r>
              <a:rPr lang="en-GB" sz="3200" dirty="0" smtClean="0">
                <a:solidFill>
                  <a:schemeClr val="bg1"/>
                </a:solidFill>
              </a:rPr>
              <a:t>into</a:t>
            </a:r>
            <a:r>
              <a:rPr lang="en-GB" sz="3200" dirty="0" smtClean="0">
                <a:solidFill>
                  <a:srgbClr val="FFFF00"/>
                </a:solidFill>
              </a:rPr>
              <a:t> action</a:t>
            </a:r>
            <a:r>
              <a:rPr lang="en-GB" sz="3200" dirty="0" smtClean="0">
                <a:solidFill>
                  <a:schemeClr val="bg1"/>
                </a:solidFill>
              </a:rPr>
              <a:t>!</a:t>
            </a:r>
            <a:endParaRPr lang="en-GB" sz="3200" dirty="0">
              <a:solidFill>
                <a:schemeClr val="bg1"/>
              </a:solidFill>
            </a:endParaRPr>
          </a:p>
        </p:txBody>
      </p:sp>
      <p:pic>
        <p:nvPicPr>
          <p:cNvPr id="9" name="Picture 8"/>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264702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smtClean="0">
                <a:solidFill>
                  <a:srgbClr val="FFFF00"/>
                </a:solidFill>
              </a:rPr>
              <a:t>You might like to try:</a:t>
            </a:r>
            <a:endParaRPr lang="en-GB" sz="3200" dirty="0">
              <a:solidFill>
                <a:srgbClr val="FFFF00"/>
              </a:solidFill>
            </a:endParaRPr>
          </a:p>
        </p:txBody>
      </p:sp>
      <p:sp>
        <p:nvSpPr>
          <p:cNvPr id="10" name="TextBox 9"/>
          <p:cNvSpPr txBox="1"/>
          <p:nvPr userDrawn="1"/>
        </p:nvSpPr>
        <p:spPr>
          <a:xfrm>
            <a:off x="551186" y="548639"/>
            <a:ext cx="4842608" cy="584775"/>
          </a:xfrm>
          <a:prstGeom prst="rect">
            <a:avLst/>
          </a:prstGeom>
          <a:noFill/>
        </p:spPr>
        <p:txBody>
          <a:bodyPr wrap="none" rtlCol="0">
            <a:spAutoFit/>
          </a:bodyPr>
          <a:lstStyle/>
          <a:p>
            <a:r>
              <a:rPr lang="en-GB" sz="3200" dirty="0" smtClean="0">
                <a:solidFill>
                  <a:schemeClr val="bg1"/>
                </a:solidFill>
              </a:rPr>
              <a:t>Putting</a:t>
            </a:r>
            <a:r>
              <a:rPr lang="en-GB" sz="3200" dirty="0" smtClean="0">
                <a:solidFill>
                  <a:srgbClr val="FFFF00"/>
                </a:solidFill>
              </a:rPr>
              <a:t> creating </a:t>
            </a:r>
            <a:r>
              <a:rPr lang="en-GB" sz="3200" dirty="0" smtClean="0">
                <a:solidFill>
                  <a:schemeClr val="bg1"/>
                </a:solidFill>
              </a:rPr>
              <a:t>into</a:t>
            </a:r>
            <a:r>
              <a:rPr lang="en-GB" sz="3200" dirty="0" smtClean="0">
                <a:solidFill>
                  <a:srgbClr val="FFFF00"/>
                </a:solidFill>
              </a:rPr>
              <a:t> action</a:t>
            </a:r>
            <a:r>
              <a:rPr lang="en-GB" sz="3200" dirty="0" smtClean="0">
                <a:solidFill>
                  <a:schemeClr val="bg1"/>
                </a:solidFill>
              </a:rPr>
              <a:t>!</a:t>
            </a:r>
            <a:endParaRPr lang="en-GB" sz="3200" dirty="0">
              <a:solidFill>
                <a:schemeClr val="bg1"/>
              </a:solidFill>
            </a:endParaRPr>
          </a:p>
        </p:txBody>
      </p:sp>
      <p:pic>
        <p:nvPicPr>
          <p:cNvPr id="11" name="Picture 10"/>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13624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 y="0"/>
            <a:ext cx="12190052" cy="6858000"/>
          </a:xfrm>
          <a:prstGeom prst="rect">
            <a:avLst/>
          </a:prstGeom>
        </p:spPr>
      </p:pic>
      <p:sp>
        <p:nvSpPr>
          <p:cNvPr id="3" name="Text Placeholder 2"/>
          <p:cNvSpPr>
            <a:spLocks noGrp="1"/>
          </p:cNvSpPr>
          <p:nvPr>
            <p:ph type="body" idx="1" hasCustomPrompt="1"/>
          </p:nvPr>
        </p:nvSpPr>
        <p:spPr>
          <a:xfrm>
            <a:off x="498934" y="461555"/>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8" name="Picture 7"/>
          <p:cNvPicPr>
            <a:picLocks/>
          </p:cNvPicPr>
          <p:nvPr userDrawn="1"/>
        </p:nvPicPr>
        <p:blipFill>
          <a:blip r:embed="rId3"/>
          <a:stretch>
            <a:fillRect/>
          </a:stretch>
        </p:blipFill>
        <p:spPr>
          <a:xfrm>
            <a:off x="10922657" y="5594193"/>
            <a:ext cx="1080000" cy="1080000"/>
          </a:xfrm>
          <a:prstGeom prst="rect">
            <a:avLst/>
          </a:prstGeom>
          <a:ln w="12700">
            <a:solidFill>
              <a:srgbClr val="000000"/>
            </a:solidFill>
          </a:ln>
        </p:spPr>
      </p:pic>
    </p:spTree>
    <p:extLst>
      <p:ext uri="{BB962C8B-B14F-4D97-AF65-F5344CB8AC3E}">
        <p14:creationId xmlns:p14="http://schemas.microsoft.com/office/powerpoint/2010/main" val="253677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smtClean="0">
                <a:solidFill>
                  <a:srgbClr val="FFFF00"/>
                </a:solidFill>
              </a:rPr>
              <a:t>You might like to try:</a:t>
            </a:r>
            <a:endParaRPr lang="en-GB" sz="3200" dirty="0">
              <a:solidFill>
                <a:srgbClr val="FFFF00"/>
              </a:solidFill>
            </a:endParaRPr>
          </a:p>
        </p:txBody>
      </p:sp>
      <p:sp>
        <p:nvSpPr>
          <p:cNvPr id="8" name="TextBox 7"/>
          <p:cNvSpPr txBox="1"/>
          <p:nvPr userDrawn="1"/>
        </p:nvSpPr>
        <p:spPr>
          <a:xfrm>
            <a:off x="551186" y="548639"/>
            <a:ext cx="5354158" cy="584775"/>
          </a:xfrm>
          <a:prstGeom prst="rect">
            <a:avLst/>
          </a:prstGeom>
          <a:noFill/>
        </p:spPr>
        <p:txBody>
          <a:bodyPr wrap="none" rtlCol="0">
            <a:spAutoFit/>
          </a:bodyPr>
          <a:lstStyle/>
          <a:p>
            <a:r>
              <a:rPr lang="en-GB" sz="3200" dirty="0" smtClean="0">
                <a:solidFill>
                  <a:schemeClr val="bg1"/>
                </a:solidFill>
              </a:rPr>
              <a:t>Putting</a:t>
            </a:r>
            <a:r>
              <a:rPr lang="en-GB" sz="3200" dirty="0" smtClean="0">
                <a:solidFill>
                  <a:srgbClr val="FFFF00"/>
                </a:solidFill>
              </a:rPr>
              <a:t> celebrating </a:t>
            </a:r>
            <a:r>
              <a:rPr lang="en-GB" sz="3200" dirty="0" smtClean="0">
                <a:solidFill>
                  <a:schemeClr val="bg1"/>
                </a:solidFill>
              </a:rPr>
              <a:t>into</a:t>
            </a:r>
            <a:r>
              <a:rPr lang="en-GB" sz="3200" dirty="0" smtClean="0">
                <a:solidFill>
                  <a:srgbClr val="FFFF00"/>
                </a:solidFill>
              </a:rPr>
              <a:t> action</a:t>
            </a:r>
            <a:r>
              <a:rPr lang="en-GB" sz="3200" dirty="0" smtClean="0">
                <a:solidFill>
                  <a:schemeClr val="bg1"/>
                </a:solidFill>
              </a:rPr>
              <a:t>!</a:t>
            </a:r>
            <a:endParaRPr lang="en-GB" sz="3200" dirty="0">
              <a:solidFill>
                <a:schemeClr val="bg1"/>
              </a:solidFill>
            </a:endParaRPr>
          </a:p>
        </p:txBody>
      </p:sp>
      <p:pic>
        <p:nvPicPr>
          <p:cNvPr id="11" name="Picture 10"/>
          <p:cNvPicPr>
            <a:picLocks/>
          </p:cNvPicPr>
          <p:nvPr userDrawn="1"/>
        </p:nvPicPr>
        <p:blipFill>
          <a:blip r:embed="rId3"/>
          <a:stretch>
            <a:fillRect/>
          </a:stretch>
        </p:blipFill>
        <p:spPr>
          <a:xfrm>
            <a:off x="10947934" y="143555"/>
            <a:ext cx="1080000" cy="1080000"/>
          </a:xfrm>
          <a:prstGeom prst="rect">
            <a:avLst/>
          </a:prstGeom>
          <a:ln>
            <a:solidFill>
              <a:srgbClr val="000000"/>
            </a:solidFill>
          </a:ln>
        </p:spPr>
      </p:pic>
    </p:spTree>
    <p:extLst>
      <p:ext uri="{BB962C8B-B14F-4D97-AF65-F5344CB8AC3E}">
        <p14:creationId xmlns:p14="http://schemas.microsoft.com/office/powerpoint/2010/main" val="202778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10" name="TextBox 9"/>
          <p:cNvSpPr txBox="1"/>
          <p:nvPr userDrawn="1"/>
        </p:nvSpPr>
        <p:spPr>
          <a:xfrm>
            <a:off x="551186" y="548639"/>
            <a:ext cx="4631781" cy="584775"/>
          </a:xfrm>
          <a:prstGeom prst="rect">
            <a:avLst/>
          </a:prstGeom>
          <a:noFill/>
        </p:spPr>
        <p:txBody>
          <a:bodyPr wrap="none" rtlCol="0">
            <a:spAutoFit/>
          </a:bodyPr>
          <a:lstStyle/>
          <a:p>
            <a:r>
              <a:rPr lang="en-GB" sz="3200" dirty="0" smtClean="0">
                <a:solidFill>
                  <a:schemeClr val="tx1"/>
                </a:solidFill>
              </a:rPr>
              <a:t>Putting</a:t>
            </a:r>
            <a:r>
              <a:rPr lang="en-GB" sz="3200" dirty="0" smtClean="0">
                <a:solidFill>
                  <a:srgbClr val="FFFF00"/>
                </a:solidFill>
              </a:rPr>
              <a:t> </a:t>
            </a:r>
            <a:r>
              <a:rPr lang="en-GB" sz="3200" dirty="0" smtClean="0">
                <a:solidFill>
                  <a:srgbClr val="0070C0"/>
                </a:solidFill>
              </a:rPr>
              <a:t>resting</a:t>
            </a:r>
            <a:r>
              <a:rPr lang="en-GB" sz="3200" dirty="0" smtClean="0">
                <a:solidFill>
                  <a:srgbClr val="FFFF00"/>
                </a:solidFill>
              </a:rPr>
              <a:t> </a:t>
            </a:r>
            <a:r>
              <a:rPr lang="en-GB" sz="3200" dirty="0" smtClean="0">
                <a:solidFill>
                  <a:schemeClr val="tx1"/>
                </a:solidFill>
              </a:rPr>
              <a:t>into</a:t>
            </a:r>
            <a:r>
              <a:rPr lang="en-GB" sz="3200" dirty="0" smtClean="0">
                <a:solidFill>
                  <a:srgbClr val="FFFF00"/>
                </a:solidFill>
              </a:rPr>
              <a:t> </a:t>
            </a:r>
            <a:r>
              <a:rPr lang="en-GB" sz="3200" dirty="0" smtClean="0">
                <a:solidFill>
                  <a:srgbClr val="0070C0"/>
                </a:solidFill>
              </a:rPr>
              <a:t>action</a:t>
            </a:r>
            <a:r>
              <a:rPr lang="en-GB" sz="3200" dirty="0" smtClean="0">
                <a:solidFill>
                  <a:schemeClr val="tx1"/>
                </a:solidFill>
              </a:rPr>
              <a:t>!</a:t>
            </a:r>
            <a:endParaRPr lang="en-GB" sz="3200" dirty="0">
              <a:solidFill>
                <a:schemeClr val="tx1"/>
              </a:solidFill>
            </a:endParaRPr>
          </a:p>
        </p:txBody>
      </p:sp>
      <p:sp>
        <p:nvSpPr>
          <p:cNvPr id="11" name="TextBox 10"/>
          <p:cNvSpPr txBox="1"/>
          <p:nvPr userDrawn="1"/>
        </p:nvSpPr>
        <p:spPr>
          <a:xfrm>
            <a:off x="551186" y="1389665"/>
            <a:ext cx="3621504" cy="584775"/>
          </a:xfrm>
          <a:prstGeom prst="rect">
            <a:avLst/>
          </a:prstGeom>
          <a:noFill/>
        </p:spPr>
        <p:txBody>
          <a:bodyPr wrap="none" rtlCol="0">
            <a:spAutoFit/>
          </a:bodyPr>
          <a:lstStyle/>
          <a:p>
            <a:r>
              <a:rPr lang="en-GB" sz="3200" dirty="0" smtClean="0">
                <a:solidFill>
                  <a:srgbClr val="0070C0"/>
                </a:solidFill>
              </a:rPr>
              <a:t>You might like to try:</a:t>
            </a:r>
            <a:endParaRPr lang="en-GB" sz="3200" dirty="0">
              <a:solidFill>
                <a:srgbClr val="0070C0"/>
              </a:solidFill>
            </a:endParaRPr>
          </a:p>
        </p:txBody>
      </p:sp>
      <p:pic>
        <p:nvPicPr>
          <p:cNvPr id="12" name="Pictur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007057" y="143555"/>
            <a:ext cx="1080000" cy="1080000"/>
          </a:xfrm>
          <a:prstGeom prst="rect">
            <a:avLst/>
          </a:prstGeom>
          <a:ln>
            <a:solidFill>
              <a:schemeClr val="tx1"/>
            </a:solidFill>
          </a:ln>
        </p:spPr>
      </p:pic>
    </p:spTree>
    <p:extLst>
      <p:ext uri="{BB962C8B-B14F-4D97-AF65-F5344CB8AC3E}">
        <p14:creationId xmlns:p14="http://schemas.microsoft.com/office/powerpoint/2010/main" val="318332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smtClean="0">
                <a:solidFill>
                  <a:srgbClr val="FFFF00"/>
                </a:solidFill>
              </a:rPr>
              <a:t>You might like to try:</a:t>
            </a:r>
            <a:endParaRPr lang="en-GB" sz="3200" dirty="0">
              <a:solidFill>
                <a:srgbClr val="FFFF00"/>
              </a:solidFill>
            </a:endParaRPr>
          </a:p>
        </p:txBody>
      </p:sp>
      <p:sp>
        <p:nvSpPr>
          <p:cNvPr id="10" name="TextBox 9"/>
          <p:cNvSpPr txBox="1"/>
          <p:nvPr userDrawn="1"/>
        </p:nvSpPr>
        <p:spPr>
          <a:xfrm>
            <a:off x="551186" y="548639"/>
            <a:ext cx="5068824" cy="584775"/>
          </a:xfrm>
          <a:prstGeom prst="rect">
            <a:avLst/>
          </a:prstGeom>
          <a:noFill/>
        </p:spPr>
        <p:txBody>
          <a:bodyPr wrap="none" rtlCol="0">
            <a:spAutoFit/>
          </a:bodyPr>
          <a:lstStyle/>
          <a:p>
            <a:r>
              <a:rPr lang="en-GB" sz="3200" dirty="0" smtClean="0">
                <a:solidFill>
                  <a:schemeClr val="bg1"/>
                </a:solidFill>
              </a:rPr>
              <a:t>Putting</a:t>
            </a:r>
            <a:r>
              <a:rPr lang="en-GB" sz="3200" dirty="0" smtClean="0">
                <a:solidFill>
                  <a:srgbClr val="FFFF00"/>
                </a:solidFill>
              </a:rPr>
              <a:t> reflecting </a:t>
            </a:r>
            <a:r>
              <a:rPr lang="en-GB" sz="3200" dirty="0" smtClean="0">
                <a:solidFill>
                  <a:schemeClr val="bg1"/>
                </a:solidFill>
              </a:rPr>
              <a:t>into</a:t>
            </a:r>
            <a:r>
              <a:rPr lang="en-GB" sz="3200" dirty="0" smtClean="0">
                <a:solidFill>
                  <a:srgbClr val="FFFF00"/>
                </a:solidFill>
              </a:rPr>
              <a:t> action</a:t>
            </a:r>
            <a:r>
              <a:rPr lang="en-GB" sz="3200" dirty="0" smtClean="0">
                <a:solidFill>
                  <a:schemeClr val="bg1"/>
                </a:solidFill>
              </a:rPr>
              <a:t>!</a:t>
            </a:r>
            <a:endParaRPr lang="en-GB" sz="3200" dirty="0">
              <a:solidFill>
                <a:schemeClr val="bg1"/>
              </a:solidFill>
            </a:endParaRPr>
          </a:p>
        </p:txBody>
      </p:sp>
      <p:pic>
        <p:nvPicPr>
          <p:cNvPr id="11" name="Picture 10"/>
          <p:cNvPicPr>
            <a:picLocks/>
          </p:cNvPicPr>
          <p:nvPr userDrawn="1"/>
        </p:nvPicPr>
        <p:blipFill>
          <a:blip r:embed="rId3"/>
          <a:stretch>
            <a:fillRect/>
          </a:stretch>
        </p:blipFill>
        <p:spPr>
          <a:xfrm>
            <a:off x="11006287" y="170262"/>
            <a:ext cx="1080000" cy="1080000"/>
          </a:xfrm>
          <a:prstGeom prst="rect">
            <a:avLst/>
          </a:prstGeom>
          <a:ln>
            <a:solidFill>
              <a:srgbClr val="000000"/>
            </a:solidFill>
          </a:ln>
        </p:spPr>
      </p:pic>
    </p:spTree>
    <p:extLst>
      <p:ext uri="{BB962C8B-B14F-4D97-AF65-F5344CB8AC3E}">
        <p14:creationId xmlns:p14="http://schemas.microsoft.com/office/powerpoint/2010/main" val="387971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a:stretch>
            <a:fillRect/>
          </a:stretch>
        </p:blipFill>
        <p:spPr>
          <a:xfrm>
            <a:off x="10886487" y="147659"/>
            <a:ext cx="1080000" cy="1080000"/>
          </a:xfrm>
          <a:prstGeom prst="rect">
            <a:avLst/>
          </a:prstGeom>
          <a:ln w="12700">
            <a:solidFill>
              <a:srgbClr val="000000"/>
            </a:solidFill>
          </a:ln>
        </p:spPr>
      </p:pic>
      <p:sp>
        <p:nvSpPr>
          <p:cNvPr id="5" name="Rectangle 4"/>
          <p:cNvSpPr/>
          <p:nvPr userDrawn="1"/>
        </p:nvSpPr>
        <p:spPr>
          <a:xfrm>
            <a:off x="6061167" y="1126649"/>
            <a:ext cx="4469493" cy="584775"/>
          </a:xfrm>
          <a:prstGeom prst="rect">
            <a:avLst/>
          </a:prstGeom>
        </p:spPr>
        <p:txBody>
          <a:bodyPr wrap="none">
            <a:spAutoFit/>
          </a:bodyPr>
          <a:lstStyle/>
          <a:p>
            <a:r>
              <a:rPr lang="en-GB" sz="3200" u="sng" dirty="0" smtClean="0">
                <a:solidFill>
                  <a:srgbClr val="FFFF00"/>
                </a:solidFill>
                <a:latin typeface="Calibri" panose="020F0502020204030204" pitchFamily="34" charset="0"/>
                <a:cs typeface="Calibri" panose="020F0502020204030204" pitchFamily="34" charset="0"/>
              </a:rPr>
              <a:t>The </a:t>
            </a:r>
            <a:r>
              <a:rPr lang="en-GB" sz="3200" u="sng" dirty="0">
                <a:solidFill>
                  <a:srgbClr val="FFFF00"/>
                </a:solidFill>
                <a:latin typeface="Calibri" panose="020F0502020204030204" pitchFamily="34" charset="0"/>
                <a:cs typeface="Calibri" panose="020F0502020204030204" pitchFamily="34" charset="0"/>
              </a:rPr>
              <a:t>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1" name="TextBox 10"/>
          <p:cNvSpPr txBox="1"/>
          <p:nvPr userDrawn="1"/>
        </p:nvSpPr>
        <p:spPr>
          <a:xfrm>
            <a:off x="6061167" y="1906168"/>
            <a:ext cx="6017622"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praying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31951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8" name="Picture 7"/>
          <p:cNvPicPr>
            <a:picLocks/>
          </p:cNvPicPr>
          <p:nvPr userDrawn="1"/>
        </p:nvPicPr>
        <p:blipFill>
          <a:blip r:embed="rId3"/>
          <a:stretch>
            <a:fillRect/>
          </a:stretch>
        </p:blipFill>
        <p:spPr>
          <a:xfrm>
            <a:off x="10886487" y="147659"/>
            <a:ext cx="1080000" cy="1080000"/>
          </a:xfrm>
          <a:prstGeom prst="rect">
            <a:avLst/>
          </a:prstGeom>
          <a:ln>
            <a:solidFill>
              <a:srgbClr val="000000"/>
            </a:solidFill>
          </a:ln>
        </p:spPr>
      </p:pic>
      <p:sp>
        <p:nvSpPr>
          <p:cNvPr id="11" name="Rectangle 10"/>
          <p:cNvSpPr/>
          <p:nvPr userDrawn="1"/>
        </p:nvSpPr>
        <p:spPr>
          <a:xfrm>
            <a:off x="6061168" y="1130554"/>
            <a:ext cx="4600782" cy="584775"/>
          </a:xfrm>
          <a:prstGeom prst="rect">
            <a:avLst/>
          </a:prstGeom>
        </p:spPr>
        <p:txBody>
          <a:bodyPr wrap="square">
            <a:spAutoFit/>
          </a:bodyPr>
          <a:lstStyle/>
          <a:p>
            <a:r>
              <a:rPr lang="en-GB" sz="3200" u="sng" dirty="0" smtClean="0">
                <a:solidFill>
                  <a:schemeClr val="tx1"/>
                </a:solidFill>
                <a:latin typeface="Calibri" panose="020F0502020204030204" pitchFamily="34" charset="0"/>
                <a:cs typeface="Calibri" panose="020F0502020204030204" pitchFamily="34" charset="0"/>
              </a:rPr>
              <a:t>The </a:t>
            </a:r>
            <a:r>
              <a:rPr lang="en-GB" sz="3200" u="sng" dirty="0">
                <a:solidFill>
                  <a:schemeClr val="tx1"/>
                </a:solidFill>
                <a:latin typeface="Calibri" panose="020F0502020204030204" pitchFamily="34" charset="0"/>
                <a:cs typeface="Calibri" panose="020F0502020204030204" pitchFamily="34" charset="0"/>
              </a:rPr>
              <a:t>Rhythm of Life Prayer</a:t>
            </a:r>
          </a:p>
        </p:txBody>
      </p:sp>
      <p:sp>
        <p:nvSpPr>
          <p:cNvPr id="12" name="Rectangle 11"/>
          <p:cNvSpPr/>
          <p:nvPr userDrawn="1"/>
        </p:nvSpPr>
        <p:spPr>
          <a:xfrm>
            <a:off x="600635" y="1126649"/>
            <a:ext cx="3518527" cy="584775"/>
          </a:xfrm>
          <a:prstGeom prst="rect">
            <a:avLst/>
          </a:prstGeom>
        </p:spPr>
        <p:txBody>
          <a:bodyPr wrap="none">
            <a:spAutoFit/>
          </a:bodyPr>
          <a:lstStyle/>
          <a:p>
            <a:r>
              <a:rPr lang="en-GB" sz="3200" u="sng" dirty="0">
                <a:solidFill>
                  <a:schemeClr val="tx1"/>
                </a:solidFill>
                <a:latin typeface="Calibri" panose="020F0502020204030204" pitchFamily="34" charset="0"/>
                <a:cs typeface="Calibri" panose="020F0502020204030204" pitchFamily="34" charset="0"/>
              </a:rPr>
              <a:t>A Prayer for the Day</a:t>
            </a:r>
          </a:p>
        </p:txBody>
      </p:sp>
      <p:sp>
        <p:nvSpPr>
          <p:cNvPr id="13"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4"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5" name="TextBox 14"/>
          <p:cNvSpPr txBox="1"/>
          <p:nvPr userDrawn="1"/>
        </p:nvSpPr>
        <p:spPr>
          <a:xfrm>
            <a:off x="6061166" y="1906168"/>
            <a:ext cx="6008913"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sharing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125552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5"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8" name="Rectangle 7"/>
          <p:cNvSpPr/>
          <p:nvPr userDrawn="1"/>
        </p:nvSpPr>
        <p:spPr>
          <a:xfrm>
            <a:off x="6061168" y="1130554"/>
            <a:ext cx="4600782" cy="584775"/>
          </a:xfrm>
          <a:prstGeom prst="rect">
            <a:avLst/>
          </a:prstGeom>
        </p:spPr>
        <p:txBody>
          <a:bodyPr wrap="square">
            <a:spAutoFit/>
          </a:bodyPr>
          <a:lstStyle/>
          <a:p>
            <a:r>
              <a:rPr lang="en-GB" sz="3200" u="sng" dirty="0" smtClean="0">
                <a:solidFill>
                  <a:srgbClr val="FFFF00"/>
                </a:solidFill>
                <a:latin typeface="Calibri" panose="020F0502020204030204" pitchFamily="34" charset="0"/>
                <a:cs typeface="Calibri" panose="020F0502020204030204" pitchFamily="34" charset="0"/>
              </a:rPr>
              <a:t>The </a:t>
            </a:r>
            <a:r>
              <a:rPr lang="en-GB" sz="3200" u="sng" dirty="0">
                <a:solidFill>
                  <a:srgbClr val="FFFF00"/>
                </a:solidFill>
                <a:latin typeface="Calibri" panose="020F0502020204030204" pitchFamily="34" charset="0"/>
                <a:cs typeface="Calibri" panose="020F0502020204030204" pitchFamily="34" charset="0"/>
              </a:rPr>
              <a:t>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2" name="TextBox 11"/>
          <p:cNvSpPr txBox="1"/>
          <p:nvPr userDrawn="1"/>
        </p:nvSpPr>
        <p:spPr>
          <a:xfrm>
            <a:off x="6061167" y="1906168"/>
            <a:ext cx="6000204"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encouraging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214700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4" name="Picture 3"/>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7" name="Rectangle 6"/>
          <p:cNvSpPr/>
          <p:nvPr userDrawn="1"/>
        </p:nvSpPr>
        <p:spPr>
          <a:xfrm>
            <a:off x="6061168" y="1130554"/>
            <a:ext cx="4600782" cy="584775"/>
          </a:xfrm>
          <a:prstGeom prst="rect">
            <a:avLst/>
          </a:prstGeom>
        </p:spPr>
        <p:txBody>
          <a:bodyPr wrap="square">
            <a:spAutoFit/>
          </a:bodyPr>
          <a:lstStyle/>
          <a:p>
            <a:r>
              <a:rPr lang="en-GB" sz="3200" u="sng" dirty="0" smtClean="0">
                <a:solidFill>
                  <a:srgbClr val="FFFF00"/>
                </a:solidFill>
                <a:latin typeface="Calibri" panose="020F0502020204030204" pitchFamily="34" charset="0"/>
                <a:cs typeface="Calibri" panose="020F0502020204030204" pitchFamily="34" charset="0"/>
              </a:rPr>
              <a:t>The </a:t>
            </a:r>
            <a:r>
              <a:rPr lang="en-GB" sz="3200" u="sng" dirty="0">
                <a:solidFill>
                  <a:srgbClr val="FFFF00"/>
                </a:solidFill>
                <a:latin typeface="Calibri" panose="020F0502020204030204" pitchFamily="34" charset="0"/>
                <a:cs typeface="Calibri" panose="020F0502020204030204" pitchFamily="34" charset="0"/>
              </a:rPr>
              <a:t>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1" name="TextBox 10"/>
          <p:cNvSpPr txBox="1"/>
          <p:nvPr userDrawn="1"/>
        </p:nvSpPr>
        <p:spPr>
          <a:xfrm>
            <a:off x="6061166" y="1906168"/>
            <a:ext cx="6008913"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creating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63203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8" name="Rectangle 7"/>
          <p:cNvSpPr/>
          <p:nvPr userDrawn="1"/>
        </p:nvSpPr>
        <p:spPr>
          <a:xfrm>
            <a:off x="6061168" y="1130554"/>
            <a:ext cx="4600782" cy="584775"/>
          </a:xfrm>
          <a:prstGeom prst="rect">
            <a:avLst/>
          </a:prstGeom>
        </p:spPr>
        <p:txBody>
          <a:bodyPr wrap="square">
            <a:spAutoFit/>
          </a:bodyPr>
          <a:lstStyle/>
          <a:p>
            <a:r>
              <a:rPr lang="en-GB" sz="3200" u="sng" dirty="0" smtClean="0">
                <a:solidFill>
                  <a:srgbClr val="FFFF00"/>
                </a:solidFill>
                <a:latin typeface="Calibri" panose="020F0502020204030204" pitchFamily="34" charset="0"/>
                <a:cs typeface="Calibri" panose="020F0502020204030204" pitchFamily="34" charset="0"/>
              </a:rPr>
              <a:t>The </a:t>
            </a:r>
            <a:r>
              <a:rPr lang="en-GB" sz="3200" u="sng" dirty="0">
                <a:solidFill>
                  <a:srgbClr val="FFFF00"/>
                </a:solidFill>
                <a:latin typeface="Calibri" panose="020F0502020204030204" pitchFamily="34" charset="0"/>
                <a:cs typeface="Calibri" panose="020F0502020204030204" pitchFamily="34" charset="0"/>
              </a:rPr>
              <a:t>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0"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2" name="TextBox 11"/>
          <p:cNvSpPr txBox="1"/>
          <p:nvPr userDrawn="1"/>
        </p:nvSpPr>
        <p:spPr>
          <a:xfrm>
            <a:off x="6061167" y="1906168"/>
            <a:ext cx="6026330"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celebrating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319087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886487" y="165078"/>
            <a:ext cx="1080000" cy="1080000"/>
          </a:xfrm>
          <a:prstGeom prst="rect">
            <a:avLst/>
          </a:prstGeom>
          <a:ln>
            <a:solidFill>
              <a:schemeClr val="tx1"/>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smtClean="0">
                <a:solidFill>
                  <a:srgbClr val="0070C0"/>
                </a:solidFill>
                <a:latin typeface="Calibri" panose="020F0502020204030204" pitchFamily="34" charset="0"/>
                <a:cs typeface="Calibri" panose="020F0502020204030204" pitchFamily="34" charset="0"/>
              </a:rPr>
              <a:t>The </a:t>
            </a:r>
            <a:r>
              <a:rPr lang="en-GB" sz="3200" u="sng" dirty="0">
                <a:solidFill>
                  <a:srgbClr val="0070C0"/>
                </a:solidFill>
                <a:latin typeface="Calibri" panose="020F0502020204030204" pitchFamily="34" charset="0"/>
                <a:cs typeface="Calibri" panose="020F0502020204030204" pitchFamily="34" charset="0"/>
              </a:rPr>
              <a:t>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0070C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tx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tx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tx1"/>
              </a:solidFill>
              <a:latin typeface="+mn-lt"/>
            </a:endParaRPr>
          </a:p>
        </p:txBody>
      </p:sp>
      <p:sp>
        <p:nvSpPr>
          <p:cNvPr id="13" name="TextBox 12"/>
          <p:cNvSpPr txBox="1"/>
          <p:nvPr userDrawn="1"/>
        </p:nvSpPr>
        <p:spPr>
          <a:xfrm>
            <a:off x="6061166" y="1906168"/>
            <a:ext cx="6008913" cy="4031873"/>
          </a:xfrm>
          <a:prstGeom prst="rect">
            <a:avLst/>
          </a:prstGeom>
          <a:noFill/>
        </p:spPr>
        <p:txBody>
          <a:bodyPr wrap="square" rtlCol="0">
            <a:spAutoFit/>
          </a:bodyPr>
          <a:lstStyle/>
          <a:p>
            <a:r>
              <a:rPr lang="en-GB" sz="3200" dirty="0" smtClean="0">
                <a:solidFill>
                  <a:schemeClr val="tx1"/>
                </a:solidFill>
              </a:rPr>
              <a:t>Loving God,</a:t>
            </a:r>
          </a:p>
          <a:p>
            <a:r>
              <a:rPr lang="en-GB" sz="3200" dirty="0" smtClean="0">
                <a:solidFill>
                  <a:schemeClr val="tx1"/>
                </a:solidFill>
              </a:rPr>
              <a:t>as we journey through this season,</a:t>
            </a:r>
          </a:p>
          <a:p>
            <a:r>
              <a:rPr lang="en-GB" sz="3200" dirty="0" smtClean="0">
                <a:solidFill>
                  <a:schemeClr val="tx1"/>
                </a:solidFill>
              </a:rPr>
              <a:t>help us to practice </a:t>
            </a:r>
          </a:p>
          <a:p>
            <a:r>
              <a:rPr lang="en-GB" sz="3200" dirty="0" smtClean="0">
                <a:solidFill>
                  <a:schemeClr val="tx1"/>
                </a:solidFill>
              </a:rPr>
              <a:t>the habit of resting</a:t>
            </a:r>
          </a:p>
          <a:p>
            <a:r>
              <a:rPr lang="en-GB" sz="3200" dirty="0" smtClean="0">
                <a:solidFill>
                  <a:schemeClr val="tx1"/>
                </a:solidFill>
              </a:rPr>
              <a:t>so that the rhythm of our lives</a:t>
            </a:r>
          </a:p>
          <a:p>
            <a:r>
              <a:rPr lang="en-GB" sz="3200" dirty="0" smtClean="0">
                <a:solidFill>
                  <a:schemeClr val="tx1"/>
                </a:solidFill>
              </a:rPr>
              <a:t>can bring us closer to each other </a:t>
            </a:r>
          </a:p>
          <a:p>
            <a:r>
              <a:rPr lang="en-GB" sz="3200" dirty="0" smtClean="0">
                <a:solidFill>
                  <a:schemeClr val="tx1"/>
                </a:solidFill>
              </a:rPr>
              <a:t>and to you.</a:t>
            </a:r>
          </a:p>
          <a:p>
            <a:r>
              <a:rPr lang="en-GB" sz="3200" dirty="0" smtClean="0">
                <a:solidFill>
                  <a:schemeClr val="tx1"/>
                </a:solidFill>
              </a:rPr>
              <a:t>Amen</a:t>
            </a:r>
          </a:p>
        </p:txBody>
      </p:sp>
    </p:spTree>
    <p:extLst>
      <p:ext uri="{BB962C8B-B14F-4D97-AF65-F5344CB8AC3E}">
        <p14:creationId xmlns:p14="http://schemas.microsoft.com/office/powerpoint/2010/main" val="112322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991100" y="147659"/>
            <a:ext cx="1080000" cy="1080000"/>
          </a:xfrm>
          <a:prstGeom prst="rect">
            <a:avLst/>
          </a:prstGeom>
          <a:ln>
            <a:solidFill>
              <a:srgbClr val="000000"/>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smtClean="0">
                <a:solidFill>
                  <a:srgbClr val="FFFF00"/>
                </a:solidFill>
                <a:latin typeface="Calibri" panose="020F0502020204030204" pitchFamily="34" charset="0"/>
                <a:cs typeface="Calibri" panose="020F0502020204030204" pitchFamily="34" charset="0"/>
              </a:rPr>
              <a:t>The </a:t>
            </a:r>
            <a:r>
              <a:rPr lang="en-GB" sz="3200" u="sng" dirty="0">
                <a:solidFill>
                  <a:srgbClr val="FFFF00"/>
                </a:solidFill>
                <a:latin typeface="Calibri" panose="020F0502020204030204" pitchFamily="34" charset="0"/>
                <a:cs typeface="Calibri" panose="020F0502020204030204" pitchFamily="34" charset="0"/>
              </a:rPr>
              <a:t>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3" name="TextBox 12"/>
          <p:cNvSpPr txBox="1"/>
          <p:nvPr userDrawn="1"/>
        </p:nvSpPr>
        <p:spPr>
          <a:xfrm>
            <a:off x="6061166" y="1906168"/>
            <a:ext cx="6009933"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reflecting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76989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07644" y="435430"/>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6" name="Picture 5"/>
          <p:cNvPicPr>
            <a:picLocks/>
          </p:cNvPicPr>
          <p:nvPr userDrawn="1"/>
        </p:nvPicPr>
        <p:blipFill>
          <a:blip r:embed="rId3"/>
          <a:stretch>
            <a:fillRect/>
          </a:stretch>
        </p:blipFill>
        <p:spPr>
          <a:xfrm>
            <a:off x="10946096" y="5650183"/>
            <a:ext cx="1080000" cy="1080000"/>
          </a:xfrm>
          <a:prstGeom prst="rect">
            <a:avLst/>
          </a:prstGeom>
          <a:ln>
            <a:solidFill>
              <a:srgbClr val="000000"/>
            </a:solidFill>
          </a:ln>
        </p:spPr>
      </p:pic>
    </p:spTree>
    <p:extLst>
      <p:ext uri="{BB962C8B-B14F-4D97-AF65-F5344CB8AC3E}">
        <p14:creationId xmlns:p14="http://schemas.microsoft.com/office/powerpoint/2010/main" val="134905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spTree>
    <p:extLst>
      <p:ext uri="{BB962C8B-B14F-4D97-AF65-F5344CB8AC3E}">
        <p14:creationId xmlns:p14="http://schemas.microsoft.com/office/powerpoint/2010/main" val="65421877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25854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093399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Tree>
    <p:extLst>
      <p:ext uri="{BB962C8B-B14F-4D97-AF65-F5344CB8AC3E}">
        <p14:creationId xmlns:p14="http://schemas.microsoft.com/office/powerpoint/2010/main" val="1986459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54250AD-5494-40E5-8A1F-923D3B709D0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46515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54250AD-5494-40E5-8A1F-923D3B709D0B}" type="datetimeFigureOut">
              <a:rPr lang="en-GB" smtClean="0"/>
              <a:t>08/02/2021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947349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54250AD-5494-40E5-8A1F-923D3B709D0B}" type="datetimeFigureOut">
              <a:rPr lang="en-GB" smtClean="0"/>
              <a:t>08/02/2021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330664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250AD-5494-40E5-8A1F-923D3B709D0B}" type="datetimeFigureOut">
              <a:rPr lang="en-GB" smtClean="0"/>
              <a:t>08/02/2021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86569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622990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01776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33769" y="487682"/>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8" name="Picture 7"/>
          <p:cNvPicPr>
            <a:picLocks/>
          </p:cNvPicPr>
          <p:nvPr userDrawn="1"/>
        </p:nvPicPr>
        <p:blipFill>
          <a:blip r:embed="rId3"/>
          <a:stretch>
            <a:fillRect/>
          </a:stretch>
        </p:blipFill>
        <p:spPr>
          <a:xfrm>
            <a:off x="10930140" y="5570028"/>
            <a:ext cx="1080000" cy="1080000"/>
          </a:xfrm>
          <a:prstGeom prst="rect">
            <a:avLst/>
          </a:prstGeom>
          <a:ln>
            <a:solidFill>
              <a:srgbClr val="000000"/>
            </a:solidFill>
          </a:ln>
        </p:spPr>
      </p:pic>
    </p:spTree>
    <p:extLst>
      <p:ext uri="{BB962C8B-B14F-4D97-AF65-F5344CB8AC3E}">
        <p14:creationId xmlns:p14="http://schemas.microsoft.com/office/powerpoint/2010/main" val="265128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543930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830322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7" name="Picture 6"/>
          <p:cNvPicPr>
            <a:picLocks/>
          </p:cNvPicPr>
          <p:nvPr userDrawn="1"/>
        </p:nvPicPr>
        <p:blipFill>
          <a:blip r:embed="rId3"/>
          <a:stretch>
            <a:fillRect/>
          </a:stretch>
        </p:blipFill>
        <p:spPr>
          <a:xfrm>
            <a:off x="10922657" y="5594193"/>
            <a:ext cx="1080000" cy="1080000"/>
          </a:xfrm>
          <a:prstGeom prst="rect">
            <a:avLst/>
          </a:prstGeom>
          <a:ln w="12700">
            <a:solidFill>
              <a:srgbClr val="000000"/>
            </a:solidFill>
          </a:ln>
        </p:spPr>
      </p:pic>
    </p:spTree>
    <p:extLst>
      <p:ext uri="{BB962C8B-B14F-4D97-AF65-F5344CB8AC3E}">
        <p14:creationId xmlns:p14="http://schemas.microsoft.com/office/powerpoint/2010/main" val="22393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8" name="Picture 7"/>
          <p:cNvPicPr>
            <a:picLocks/>
          </p:cNvPicPr>
          <p:nvPr userDrawn="1"/>
        </p:nvPicPr>
        <p:blipFill>
          <a:blip r:embed="rId3"/>
          <a:stretch>
            <a:fillRect/>
          </a:stretch>
        </p:blipFill>
        <p:spPr>
          <a:xfrm>
            <a:off x="10946096" y="5650183"/>
            <a:ext cx="1080000" cy="1080000"/>
          </a:xfrm>
          <a:prstGeom prst="rect">
            <a:avLst/>
          </a:prstGeom>
          <a:ln>
            <a:solidFill>
              <a:srgbClr val="000000"/>
            </a:solidFill>
          </a:ln>
        </p:spPr>
      </p:pic>
    </p:spTree>
    <p:extLst>
      <p:ext uri="{BB962C8B-B14F-4D97-AF65-F5344CB8AC3E}">
        <p14:creationId xmlns:p14="http://schemas.microsoft.com/office/powerpoint/2010/main" val="378598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7" name="Picture 6"/>
          <p:cNvPicPr>
            <a:picLocks/>
          </p:cNvPicPr>
          <p:nvPr userDrawn="1"/>
        </p:nvPicPr>
        <p:blipFill>
          <a:blip r:embed="rId3"/>
          <a:stretch>
            <a:fillRect/>
          </a:stretch>
        </p:blipFill>
        <p:spPr>
          <a:xfrm>
            <a:off x="10930140" y="5570028"/>
            <a:ext cx="1080000" cy="1080000"/>
          </a:xfrm>
          <a:prstGeom prst="rect">
            <a:avLst/>
          </a:prstGeom>
          <a:ln>
            <a:solidFill>
              <a:srgbClr val="000000"/>
            </a:solidFill>
          </a:ln>
        </p:spPr>
      </p:pic>
    </p:spTree>
    <p:extLst>
      <p:ext uri="{BB962C8B-B14F-4D97-AF65-F5344CB8AC3E}">
        <p14:creationId xmlns:p14="http://schemas.microsoft.com/office/powerpoint/2010/main" val="319356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4" name="Picture 3"/>
          <p:cNvPicPr>
            <a:picLocks/>
          </p:cNvPicPr>
          <p:nvPr userDrawn="1"/>
        </p:nvPicPr>
        <p:blipFill>
          <a:blip r:embed="rId3"/>
          <a:stretch>
            <a:fillRect/>
          </a:stretch>
        </p:blipFill>
        <p:spPr>
          <a:xfrm>
            <a:off x="10934018" y="5632406"/>
            <a:ext cx="1080000" cy="1080000"/>
          </a:xfrm>
          <a:prstGeom prst="rect">
            <a:avLst/>
          </a:prstGeom>
          <a:ln>
            <a:solidFill>
              <a:srgbClr val="000000"/>
            </a:solidFill>
          </a:ln>
        </p:spPr>
      </p:pic>
    </p:spTree>
    <p:extLst>
      <p:ext uri="{BB962C8B-B14F-4D97-AF65-F5344CB8AC3E}">
        <p14:creationId xmlns:p14="http://schemas.microsoft.com/office/powerpoint/2010/main" val="206348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7" name="Picture 6"/>
          <p:cNvPicPr>
            <a:picLocks/>
          </p:cNvPicPr>
          <p:nvPr userDrawn="1"/>
        </p:nvPicPr>
        <p:blipFill>
          <a:blip r:embed="rId3"/>
          <a:stretch>
            <a:fillRect/>
          </a:stretch>
        </p:blipFill>
        <p:spPr>
          <a:xfrm>
            <a:off x="10961693" y="5628331"/>
            <a:ext cx="1080000" cy="1080000"/>
          </a:xfrm>
          <a:prstGeom prst="rect">
            <a:avLst/>
          </a:prstGeom>
          <a:ln>
            <a:solidFill>
              <a:srgbClr val="000000"/>
            </a:solidFill>
          </a:ln>
        </p:spPr>
      </p:pic>
    </p:spTree>
    <p:extLst>
      <p:ext uri="{BB962C8B-B14F-4D97-AF65-F5344CB8AC3E}">
        <p14:creationId xmlns:p14="http://schemas.microsoft.com/office/powerpoint/2010/main" val="31099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2" name="Title 1"/>
          <p:cNvSpPr>
            <a:spLocks noGrp="1"/>
          </p:cNvSpPr>
          <p:nvPr>
            <p:ph type="title" hasCustomPrompt="1"/>
          </p:nvPr>
        </p:nvSpPr>
        <p:spPr/>
        <p:txBody>
          <a:bodyPr>
            <a:normAutofit/>
          </a:bodyPr>
          <a:lstStyle>
            <a:lvl1pPr>
              <a:defRPr sz="3200">
                <a:solidFill>
                  <a:srgbClr val="002060"/>
                </a:solidFill>
                <a:latin typeface="+mn-lt"/>
              </a:defRPr>
            </a:lvl1pPr>
          </a:lstStyle>
          <a:p>
            <a:r>
              <a:rPr lang="en-US" dirty="0" smtClean="0"/>
              <a:t>Text</a:t>
            </a:r>
            <a:endParaRPr lang="en-GB" dirty="0"/>
          </a:p>
        </p:txBody>
      </p:sp>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72222" y="5602759"/>
            <a:ext cx="1080000" cy="1080000"/>
          </a:xfrm>
          <a:prstGeom prst="rect">
            <a:avLst/>
          </a:prstGeom>
          <a:ln>
            <a:solidFill>
              <a:schemeClr val="tx1"/>
            </a:solidFill>
          </a:ln>
        </p:spPr>
      </p:pic>
    </p:spTree>
    <p:extLst>
      <p:ext uri="{BB962C8B-B14F-4D97-AF65-F5344CB8AC3E}">
        <p14:creationId xmlns:p14="http://schemas.microsoft.com/office/powerpoint/2010/main" val="261564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7" name="Picture 6"/>
          <p:cNvPicPr>
            <a:picLocks/>
          </p:cNvPicPr>
          <p:nvPr userDrawn="1"/>
        </p:nvPicPr>
        <p:blipFill>
          <a:blip r:embed="rId3"/>
          <a:stretch>
            <a:fillRect/>
          </a:stretch>
        </p:blipFill>
        <p:spPr>
          <a:xfrm>
            <a:off x="10962744" y="5601302"/>
            <a:ext cx="1080000" cy="1080000"/>
          </a:xfrm>
          <a:prstGeom prst="rect">
            <a:avLst/>
          </a:prstGeom>
          <a:ln>
            <a:solidFill>
              <a:srgbClr val="000000"/>
            </a:solidFill>
          </a:ln>
        </p:spPr>
      </p:pic>
    </p:spTree>
    <p:extLst>
      <p:ext uri="{BB962C8B-B14F-4D97-AF65-F5344CB8AC3E}">
        <p14:creationId xmlns:p14="http://schemas.microsoft.com/office/powerpoint/2010/main" val="17731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spTree>
    <p:extLst>
      <p:ext uri="{BB962C8B-B14F-4D97-AF65-F5344CB8AC3E}">
        <p14:creationId xmlns:p14="http://schemas.microsoft.com/office/powerpoint/2010/main" val="404586624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07643" y="487681"/>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6" name="Picture 5"/>
          <p:cNvPicPr>
            <a:picLocks/>
          </p:cNvPicPr>
          <p:nvPr userDrawn="1"/>
        </p:nvPicPr>
        <p:blipFill>
          <a:blip r:embed="rId3"/>
          <a:stretch>
            <a:fillRect/>
          </a:stretch>
        </p:blipFill>
        <p:spPr>
          <a:xfrm>
            <a:off x="10934018" y="5632406"/>
            <a:ext cx="1080000" cy="1080000"/>
          </a:xfrm>
          <a:prstGeom prst="rect">
            <a:avLst/>
          </a:prstGeom>
          <a:ln>
            <a:solidFill>
              <a:srgbClr val="000000"/>
            </a:solidFill>
          </a:ln>
        </p:spPr>
      </p:pic>
    </p:spTree>
    <p:extLst>
      <p:ext uri="{BB962C8B-B14F-4D97-AF65-F5344CB8AC3E}">
        <p14:creationId xmlns:p14="http://schemas.microsoft.com/office/powerpoint/2010/main" val="338383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8" name="Picture 7"/>
          <p:cNvPicPr>
            <a:picLocks/>
          </p:cNvPicPr>
          <p:nvPr userDrawn="1"/>
        </p:nvPicPr>
        <p:blipFill>
          <a:blip r:embed="rId3"/>
          <a:stretch>
            <a:fillRect/>
          </a:stretch>
        </p:blipFill>
        <p:spPr>
          <a:xfrm>
            <a:off x="10961693" y="5628331"/>
            <a:ext cx="1080000" cy="1080000"/>
          </a:xfrm>
          <a:prstGeom prst="rect">
            <a:avLst/>
          </a:prstGeom>
          <a:ln>
            <a:solidFill>
              <a:srgbClr val="000000"/>
            </a:solidFill>
          </a:ln>
        </p:spPr>
      </p:pic>
    </p:spTree>
    <p:extLst>
      <p:ext uri="{BB962C8B-B14F-4D97-AF65-F5344CB8AC3E}">
        <p14:creationId xmlns:p14="http://schemas.microsoft.com/office/powerpoint/2010/main" val="169082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25060" y="548641"/>
            <a:ext cx="10796264" cy="679268"/>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72222" y="5602759"/>
            <a:ext cx="1080000" cy="1080000"/>
          </a:xfrm>
          <a:prstGeom prst="rect">
            <a:avLst/>
          </a:prstGeom>
          <a:ln>
            <a:solidFill>
              <a:schemeClr val="tx1"/>
            </a:solidFill>
          </a:ln>
        </p:spPr>
      </p:pic>
    </p:spTree>
    <p:extLst>
      <p:ext uri="{BB962C8B-B14F-4D97-AF65-F5344CB8AC3E}">
        <p14:creationId xmlns:p14="http://schemas.microsoft.com/office/powerpoint/2010/main" val="337672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6" name="Picture 5"/>
          <p:cNvPicPr>
            <a:picLocks/>
          </p:cNvPicPr>
          <p:nvPr userDrawn="1"/>
        </p:nvPicPr>
        <p:blipFill>
          <a:blip r:embed="rId3"/>
          <a:stretch>
            <a:fillRect/>
          </a:stretch>
        </p:blipFill>
        <p:spPr>
          <a:xfrm>
            <a:off x="10952228" y="5601302"/>
            <a:ext cx="1080000" cy="1080000"/>
          </a:xfrm>
          <a:prstGeom prst="rect">
            <a:avLst/>
          </a:prstGeom>
          <a:ln>
            <a:solidFill>
              <a:srgbClr val="000000"/>
            </a:solidFill>
          </a:ln>
        </p:spPr>
      </p:pic>
    </p:spTree>
    <p:extLst>
      <p:ext uri="{BB962C8B-B14F-4D97-AF65-F5344CB8AC3E}">
        <p14:creationId xmlns:p14="http://schemas.microsoft.com/office/powerpoint/2010/main" val="165633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 y="0"/>
            <a:ext cx="12190052" cy="6858000"/>
          </a:xfrm>
          <a:prstGeom prst="rect">
            <a:avLst/>
          </a:prstGeom>
        </p:spPr>
      </p:pic>
      <p:sp>
        <p:nvSpPr>
          <p:cNvPr id="3" name="Text Placeholder 2"/>
          <p:cNvSpPr>
            <a:spLocks noGrp="1"/>
          </p:cNvSpPr>
          <p:nvPr>
            <p:ph type="body" idx="1" hasCustomPrompt="1"/>
          </p:nvPr>
        </p:nvSpPr>
        <p:spPr>
          <a:xfrm>
            <a:off x="381899" y="1408797"/>
            <a:ext cx="1152271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8" name="Picture 7"/>
          <p:cNvPicPr>
            <a:picLocks/>
          </p:cNvPicPr>
          <p:nvPr userDrawn="1"/>
        </p:nvPicPr>
        <p:blipFill>
          <a:blip r:embed="rId3"/>
          <a:stretch>
            <a:fillRect/>
          </a:stretch>
        </p:blipFill>
        <p:spPr>
          <a:xfrm>
            <a:off x="10968309" y="168753"/>
            <a:ext cx="1080000" cy="1080000"/>
          </a:xfrm>
          <a:prstGeom prst="rect">
            <a:avLst/>
          </a:prstGeom>
          <a:ln w="12700">
            <a:solidFill>
              <a:srgbClr val="000000"/>
            </a:solidFill>
          </a:ln>
        </p:spPr>
      </p:pic>
      <p:sp>
        <p:nvSpPr>
          <p:cNvPr id="2" name="Rectangle 1"/>
          <p:cNvSpPr/>
          <p:nvPr userDrawn="1"/>
        </p:nvSpPr>
        <p:spPr>
          <a:xfrm>
            <a:off x="381899" y="451613"/>
            <a:ext cx="3733714" cy="584775"/>
          </a:xfrm>
          <a:prstGeom prst="rect">
            <a:avLst/>
          </a:prstGeom>
        </p:spPr>
        <p:txBody>
          <a:bodyPr wrap="none">
            <a:spAutoFit/>
          </a:bodyPr>
          <a:lstStyle/>
          <a:p>
            <a:r>
              <a:rPr lang="en-GB" sz="3200" dirty="0" smtClean="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185490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Opening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770A8-3A89-46B9-AF68-21608693CBF6}"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65C49-F22D-44D2-B583-76EE0CBC5EBD}" type="slidenum">
              <a:rPr lang="en-GB" smtClean="0"/>
              <a:t>‹#›</a:t>
            </a:fld>
            <a:endParaRPr lang="en-GB"/>
          </a:p>
        </p:txBody>
      </p:sp>
    </p:spTree>
    <p:extLst>
      <p:ext uri="{BB962C8B-B14F-4D97-AF65-F5344CB8AC3E}">
        <p14:creationId xmlns:p14="http://schemas.microsoft.com/office/powerpoint/2010/main" val="225072530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Content Slides</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51C53-32F0-4BF9-B10A-24C5700C230B}"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A6986-F85A-4B16-A6DE-240BAD5C02B3}" type="slidenum">
              <a:rPr lang="en-GB" smtClean="0"/>
              <a:t>‹#›</a:t>
            </a:fld>
            <a:endParaRPr lang="en-GB"/>
          </a:p>
        </p:txBody>
      </p:sp>
    </p:spTree>
    <p:extLst>
      <p:ext uri="{BB962C8B-B14F-4D97-AF65-F5344CB8AC3E}">
        <p14:creationId xmlns:p14="http://schemas.microsoft.com/office/powerpoint/2010/main" val="241220633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Thought for today</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F5639-96EB-4C08-B726-88B431459E91}"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04AAF-6C38-436A-9613-7375B08661E0}" type="slidenum">
              <a:rPr lang="en-GB" smtClean="0"/>
              <a:t>‹#›</a:t>
            </a:fld>
            <a:endParaRPr lang="en-GB"/>
          </a:p>
        </p:txBody>
      </p:sp>
    </p:spTree>
    <p:extLst>
      <p:ext uri="{BB962C8B-B14F-4D97-AF65-F5344CB8AC3E}">
        <p14:creationId xmlns:p14="http://schemas.microsoft.com/office/powerpoint/2010/main" val="241880043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Action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CC6D7-32C3-40BC-81FE-6ACF58FC6C6D}"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00D01-505F-4A60-8FF8-4367090B9F0B}" type="slidenum">
              <a:rPr lang="en-GB" smtClean="0"/>
              <a:t>‹#›</a:t>
            </a:fld>
            <a:endParaRPr lang="en-GB"/>
          </a:p>
        </p:txBody>
      </p:sp>
    </p:spTree>
    <p:extLst>
      <p:ext uri="{BB962C8B-B14F-4D97-AF65-F5344CB8AC3E}">
        <p14:creationId xmlns:p14="http://schemas.microsoft.com/office/powerpoint/2010/main" val="14020601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Prayer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47BF4-E585-463A-A85A-8ED2375C59D2}"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CD434-FC01-406E-A299-280C20C82524}" type="slidenum">
              <a:rPr lang="en-GB" smtClean="0"/>
              <a:t>‹#›</a:t>
            </a:fld>
            <a:endParaRPr lang="en-GB"/>
          </a:p>
        </p:txBody>
      </p:sp>
    </p:spTree>
    <p:extLst>
      <p:ext uri="{BB962C8B-B14F-4D97-AF65-F5344CB8AC3E}">
        <p14:creationId xmlns:p14="http://schemas.microsoft.com/office/powerpoint/2010/main" val="15568172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07886-FD9D-4B2B-86BD-075D0231177E}"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5013B-9ED7-4A74-80A1-DBAB3F225D8E}" type="slidenum">
              <a:rPr lang="en-GB" smtClean="0"/>
              <a:t>‹#›</a:t>
            </a:fld>
            <a:endParaRPr lang="en-GB"/>
          </a:p>
        </p:txBody>
      </p:sp>
    </p:spTree>
    <p:extLst>
      <p:ext uri="{BB962C8B-B14F-4D97-AF65-F5344CB8AC3E}">
        <p14:creationId xmlns:p14="http://schemas.microsoft.com/office/powerpoint/2010/main" val="177729404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250AD-5494-40E5-8A1F-923D3B709D0B}"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90940-D09B-4A5D-8396-7662EEC4494A}" type="slidenum">
              <a:rPr lang="en-GB" smtClean="0"/>
              <a:t>‹#›</a:t>
            </a:fld>
            <a:endParaRPr lang="en-GB"/>
          </a:p>
        </p:txBody>
      </p:sp>
    </p:spTree>
    <p:extLst>
      <p:ext uri="{BB962C8B-B14F-4D97-AF65-F5344CB8AC3E}">
        <p14:creationId xmlns:p14="http://schemas.microsoft.com/office/powerpoint/2010/main" val="227190044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Content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5D98F-8E32-4E12-97C9-5913C79A3E3B}"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FFD4-1150-459A-8230-785B7C204C07}" type="slidenum">
              <a:rPr lang="en-GB" smtClean="0"/>
              <a:t>‹#›</a:t>
            </a:fld>
            <a:endParaRPr lang="en-GB"/>
          </a:p>
        </p:txBody>
      </p:sp>
    </p:spTree>
    <p:extLst>
      <p:ext uri="{BB962C8B-B14F-4D97-AF65-F5344CB8AC3E}">
        <p14:creationId xmlns:p14="http://schemas.microsoft.com/office/powerpoint/2010/main" val="406357958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p:txStyles>
    <p:titleStyle>
      <a:lvl1pPr algn="l" defTabSz="9144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mailto:simon.sloan@leeds.anglican.org" TargetMode="External"/><Relationship Id="rId7" Type="http://schemas.openxmlformats.org/officeDocument/2006/relationships/hyperlink" Target="mailto:rupert.madeley@leeds.anglican.org" TargetMode="External"/><Relationship Id="rId2" Type="http://schemas.openxmlformats.org/officeDocument/2006/relationships/hyperlink" Target="mailto:simone.bennett@leeds.anglican.org" TargetMode="External"/><Relationship Id="rId1" Type="http://schemas.openxmlformats.org/officeDocument/2006/relationships/slideLayout" Target="../slideLayouts/slideLayout49.xml"/><Relationship Id="rId6" Type="http://schemas.openxmlformats.org/officeDocument/2006/relationships/hyperlink" Target="mailto:lee.talbot@leeds.anglican.org" TargetMode="External"/><Relationship Id="rId5" Type="http://schemas.openxmlformats.org/officeDocument/2006/relationships/hyperlink" Target="mailto:janet.tringham@leeds.anglican.org" TargetMode="External"/><Relationship Id="rId4" Type="http://schemas.openxmlformats.org/officeDocument/2006/relationships/hyperlink" Target="mailto:darren.dudman@leeds.anglica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554" y="1123406"/>
            <a:ext cx="2138727" cy="769441"/>
          </a:xfrm>
          <a:prstGeom prst="rect">
            <a:avLst/>
          </a:prstGeom>
          <a:noFill/>
        </p:spPr>
        <p:txBody>
          <a:bodyPr wrap="none" rtlCol="0">
            <a:spAutoFit/>
          </a:bodyPr>
          <a:lstStyle/>
          <a:p>
            <a:r>
              <a:rPr lang="en-GB" sz="4400" b="1" dirty="0" smtClean="0">
                <a:ln>
                  <a:solidFill>
                    <a:srgbClr val="7030A0"/>
                  </a:solidFill>
                </a:ln>
                <a:solidFill>
                  <a:schemeClr val="bg1"/>
                </a:solidFill>
                <a:latin typeface="Bodoni MT" panose="02070603080606020203" pitchFamily="18" charset="0"/>
              </a:rPr>
              <a:t>Creating</a:t>
            </a:r>
            <a:endParaRPr lang="en-GB" sz="4400" b="1" dirty="0">
              <a:ln>
                <a:solidFill>
                  <a:srgbClr val="7030A0"/>
                </a:solidFill>
              </a:ln>
              <a:solidFill>
                <a:schemeClr val="bg1"/>
              </a:solidFill>
              <a:latin typeface="Bodoni MT" panose="02070603080606020203" pitchFamily="18" charset="0"/>
            </a:endParaRPr>
          </a:p>
        </p:txBody>
      </p:sp>
    </p:spTree>
    <p:extLst>
      <p:ext uri="{BB962C8B-B14F-4D97-AF65-F5344CB8AC3E}">
        <p14:creationId xmlns:p14="http://schemas.microsoft.com/office/powerpoint/2010/main" val="4210914156"/>
      </p:ext>
    </p:extLst>
  </p:cSld>
  <p:clrMapOvr>
    <a:masterClrMapping/>
  </p:clrMapOvr>
  <mc:AlternateContent xmlns:mc="http://schemas.openxmlformats.org/markup-compatibility/2006" xmlns:p14="http://schemas.microsoft.com/office/powerpoint/2010/main">
    <mc:Choice Requires="p14">
      <p:transition spd="slow" p14:dur="2000" advTm="2643"/>
    </mc:Choice>
    <mc:Fallback xmlns="">
      <p:transition spd="slow" advTm="264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7643" y="574766"/>
            <a:ext cx="10796264" cy="5547359"/>
          </a:xfrm>
        </p:spPr>
        <p:txBody>
          <a:bodyPr>
            <a:normAutofit/>
          </a:bodyPr>
          <a:lstStyle/>
          <a:p>
            <a:r>
              <a:rPr lang="en-GB" dirty="0" smtClean="0"/>
              <a:t>We have learned that after Jesus was baptised by John, he went into the wilderness to pray to God. Today we will begin to find out what happened to him there. Our focus is </a:t>
            </a:r>
            <a:r>
              <a:rPr lang="en-GB" dirty="0" smtClean="0">
                <a:solidFill>
                  <a:srgbClr val="FFFF00"/>
                </a:solidFill>
              </a:rPr>
              <a:t>creating</a:t>
            </a:r>
            <a:r>
              <a:rPr lang="en-GB" dirty="0" smtClean="0"/>
              <a:t>.</a:t>
            </a:r>
          </a:p>
          <a:p>
            <a:endParaRPr lang="en-GB" dirty="0" smtClean="0"/>
          </a:p>
          <a:p>
            <a:r>
              <a:rPr lang="en-GB" dirty="0" smtClean="0">
                <a:solidFill>
                  <a:srgbClr val="FFFF00"/>
                </a:solidFill>
              </a:rPr>
              <a:t>Before we start, consider these questions…</a:t>
            </a:r>
          </a:p>
          <a:p>
            <a:endParaRPr lang="en-GB" dirty="0">
              <a:solidFill>
                <a:srgbClr val="FFFF00"/>
              </a:solidFill>
            </a:endParaRPr>
          </a:p>
          <a:p>
            <a:r>
              <a:rPr lang="en-GB" dirty="0" smtClean="0"/>
              <a:t>What sort of things have you created? </a:t>
            </a:r>
          </a:p>
          <a:p>
            <a:endParaRPr lang="en-GB" dirty="0"/>
          </a:p>
          <a:p>
            <a:r>
              <a:rPr lang="en-GB" dirty="0" smtClean="0"/>
              <a:t>Have they always been the right things at the right time</a:t>
            </a:r>
            <a:r>
              <a:rPr lang="en-GB" dirty="0"/>
              <a:t>?</a:t>
            </a:r>
            <a:r>
              <a:rPr lang="en-GB" dirty="0" smtClean="0"/>
              <a:t> </a:t>
            </a:r>
            <a:endParaRPr lang="en-GB" dirty="0"/>
          </a:p>
        </p:txBody>
      </p:sp>
    </p:spTree>
    <p:extLst>
      <p:ext uri="{BB962C8B-B14F-4D97-AF65-F5344CB8AC3E}">
        <p14:creationId xmlns:p14="http://schemas.microsoft.com/office/powerpoint/2010/main" val="2140486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Look at this picture.</a:t>
            </a:r>
            <a:endParaRPr lang="en-GB" dirty="0"/>
          </a:p>
        </p:txBody>
      </p:sp>
      <p:pic>
        <p:nvPicPr>
          <p:cNvPr id="3" name="Picture 2"/>
          <p:cNvPicPr>
            <a:picLocks noChangeAspect="1"/>
          </p:cNvPicPr>
          <p:nvPr/>
        </p:nvPicPr>
        <p:blipFill>
          <a:blip r:embed="rId2"/>
          <a:stretch>
            <a:fillRect/>
          </a:stretch>
        </p:blipFill>
        <p:spPr>
          <a:xfrm>
            <a:off x="587828" y="1166949"/>
            <a:ext cx="6043152" cy="5049758"/>
          </a:xfrm>
          <a:prstGeom prst="rect">
            <a:avLst/>
          </a:prstGeom>
        </p:spPr>
      </p:pic>
      <p:sp>
        <p:nvSpPr>
          <p:cNvPr id="4" name="TextBox 3"/>
          <p:cNvSpPr txBox="1"/>
          <p:nvPr/>
        </p:nvSpPr>
        <p:spPr>
          <a:xfrm>
            <a:off x="6910875" y="391887"/>
            <a:ext cx="4954554" cy="5632311"/>
          </a:xfrm>
          <a:prstGeom prst="rect">
            <a:avLst/>
          </a:prstGeom>
          <a:noFill/>
        </p:spPr>
        <p:txBody>
          <a:bodyPr wrap="square" rtlCol="0">
            <a:spAutoFit/>
          </a:bodyPr>
          <a:lstStyle/>
          <a:p>
            <a:r>
              <a:rPr lang="en-GB" sz="3600" dirty="0" smtClean="0">
                <a:solidFill>
                  <a:srgbClr val="FFFF00"/>
                </a:solidFill>
              </a:rPr>
              <a:t>This is a stained glass window, originally from a church. It is now kept at the Victoria and Albert Museum in London.</a:t>
            </a:r>
          </a:p>
          <a:p>
            <a:endParaRPr lang="en-GB" sz="3600" dirty="0"/>
          </a:p>
          <a:p>
            <a:r>
              <a:rPr lang="en-GB" sz="3600" dirty="0" smtClean="0">
                <a:solidFill>
                  <a:schemeClr val="bg1"/>
                </a:solidFill>
              </a:rPr>
              <a:t>Who do you think the two figures are?</a:t>
            </a:r>
          </a:p>
          <a:p>
            <a:endParaRPr lang="en-GB" sz="3600" dirty="0">
              <a:solidFill>
                <a:schemeClr val="bg1"/>
              </a:solidFill>
            </a:endParaRPr>
          </a:p>
          <a:p>
            <a:r>
              <a:rPr lang="en-GB" sz="3600" dirty="0" smtClean="0">
                <a:solidFill>
                  <a:schemeClr val="bg1"/>
                </a:solidFill>
              </a:rPr>
              <a:t>What is going on?</a:t>
            </a:r>
            <a:endParaRPr lang="en-GB" sz="3600" dirty="0">
              <a:solidFill>
                <a:schemeClr val="bg1"/>
              </a:solidFill>
            </a:endParaRPr>
          </a:p>
        </p:txBody>
      </p:sp>
    </p:spTree>
    <p:extLst>
      <p:ext uri="{BB962C8B-B14F-4D97-AF65-F5344CB8AC3E}">
        <p14:creationId xmlns:p14="http://schemas.microsoft.com/office/powerpoint/2010/main" val="112338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59894" y="1480458"/>
            <a:ext cx="10796264" cy="4466875"/>
          </a:xfrm>
        </p:spPr>
        <p:txBody>
          <a:bodyPr>
            <a:noAutofit/>
          </a:bodyPr>
          <a:lstStyle/>
          <a:p>
            <a:pPr lvl="0"/>
            <a:r>
              <a:rPr lang="en-GB" sz="3600" b="1">
                <a:solidFill>
                  <a:srgbClr val="FFFF00"/>
                </a:solidFill>
                <a:latin typeface="system-ui"/>
              </a:rPr>
              <a:t>Matthew </a:t>
            </a:r>
            <a:r>
              <a:rPr lang="en-GB" sz="3600" b="1" smtClean="0">
                <a:solidFill>
                  <a:srgbClr val="FFFF00"/>
                </a:solidFill>
                <a:latin typeface="system-ui"/>
              </a:rPr>
              <a:t>- Chapter </a:t>
            </a:r>
            <a:r>
              <a:rPr lang="en-GB" sz="3600" b="1" dirty="0">
                <a:solidFill>
                  <a:srgbClr val="FFFF00"/>
                </a:solidFill>
                <a:latin typeface="system-ui"/>
              </a:rPr>
              <a:t>4 </a:t>
            </a:r>
          </a:p>
          <a:p>
            <a:r>
              <a:rPr lang="en-GB" b="1" dirty="0"/>
              <a:t>4 </a:t>
            </a:r>
            <a:r>
              <a:rPr lang="en-GB" dirty="0"/>
              <a:t>Then the Spirit led Jesus into the desert to be tempted by the devil. </a:t>
            </a:r>
            <a:r>
              <a:rPr lang="en-GB" b="1" baseline="30000" dirty="0"/>
              <a:t>2 </a:t>
            </a:r>
            <a:r>
              <a:rPr lang="en-GB" dirty="0"/>
              <a:t>Jesus ate nothing for 40 days and nights. After this, he was very hungry. </a:t>
            </a:r>
            <a:r>
              <a:rPr lang="en-GB" b="1" baseline="30000" dirty="0"/>
              <a:t>3 </a:t>
            </a:r>
            <a:r>
              <a:rPr lang="en-GB" dirty="0"/>
              <a:t>The devil came to Jesus to tempt him. The devil said, </a:t>
            </a:r>
            <a:r>
              <a:rPr lang="en-GB" dirty="0">
                <a:solidFill>
                  <a:srgbClr val="00B0F0"/>
                </a:solidFill>
              </a:rPr>
              <a:t>“If you are the Son of God, tell these rocks to become bread.”</a:t>
            </a:r>
          </a:p>
          <a:p>
            <a:r>
              <a:rPr lang="en-GB" b="1" baseline="30000" dirty="0"/>
              <a:t>4 </a:t>
            </a:r>
            <a:r>
              <a:rPr lang="en-GB" dirty="0"/>
              <a:t>Jesus answered, </a:t>
            </a:r>
            <a:r>
              <a:rPr lang="en-GB" dirty="0">
                <a:solidFill>
                  <a:srgbClr val="FFFF00"/>
                </a:solidFill>
              </a:rPr>
              <a:t>“It is written in the Scriptures, ‘A person does not live only by eating bread. But a person lives by everything the Lord says.’”</a:t>
            </a:r>
          </a:p>
        </p:txBody>
      </p:sp>
      <p:sp>
        <p:nvSpPr>
          <p:cNvPr id="3" name="TextBox 2"/>
          <p:cNvSpPr txBox="1"/>
          <p:nvPr/>
        </p:nvSpPr>
        <p:spPr>
          <a:xfrm>
            <a:off x="559894" y="573465"/>
            <a:ext cx="7965770" cy="584775"/>
          </a:xfrm>
          <a:prstGeom prst="rect">
            <a:avLst/>
          </a:prstGeom>
          <a:noFill/>
        </p:spPr>
        <p:txBody>
          <a:bodyPr wrap="none" rtlCol="0">
            <a:spAutoFit/>
          </a:bodyPr>
          <a:lstStyle/>
          <a:p>
            <a:r>
              <a:rPr lang="en-GB" sz="3200" dirty="0" smtClean="0">
                <a:solidFill>
                  <a:schemeClr val="bg1"/>
                </a:solidFill>
              </a:rPr>
              <a:t>Matthew’s gospel tells us this part of the story.</a:t>
            </a:r>
            <a:endParaRPr lang="en-GB" sz="3200" dirty="0">
              <a:solidFill>
                <a:schemeClr val="bg1"/>
              </a:solidFill>
            </a:endParaRPr>
          </a:p>
        </p:txBody>
      </p:sp>
    </p:spTree>
    <p:extLst>
      <p:ext uri="{BB962C8B-B14F-4D97-AF65-F5344CB8AC3E}">
        <p14:creationId xmlns:p14="http://schemas.microsoft.com/office/powerpoint/2010/main" val="4080185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7643" y="487680"/>
            <a:ext cx="6223236" cy="3892731"/>
          </a:xfrm>
        </p:spPr>
        <p:txBody>
          <a:bodyPr>
            <a:normAutofit/>
          </a:bodyPr>
          <a:lstStyle/>
          <a:p>
            <a:r>
              <a:rPr lang="en-GB" dirty="0" smtClean="0"/>
              <a:t>Jesus chose not to create bread out of rocks, even though he had the power to.</a:t>
            </a:r>
            <a:endParaRPr lang="en-GB" sz="1200" dirty="0" smtClean="0"/>
          </a:p>
          <a:p>
            <a:endParaRPr lang="en-GB" sz="1200" dirty="0" smtClean="0"/>
          </a:p>
          <a:p>
            <a:r>
              <a:rPr lang="en-GB" dirty="0" smtClean="0">
                <a:solidFill>
                  <a:srgbClr val="FFFF00"/>
                </a:solidFill>
              </a:rPr>
              <a:t>Why did he make that choice?</a:t>
            </a:r>
          </a:p>
          <a:p>
            <a:r>
              <a:rPr lang="en-GB" dirty="0" smtClean="0">
                <a:solidFill>
                  <a:srgbClr val="FFFF00"/>
                </a:solidFill>
              </a:rPr>
              <a:t>Have you ever found it really hard to resist doing something?</a:t>
            </a:r>
          </a:p>
          <a:p>
            <a:r>
              <a:rPr lang="en-GB" dirty="0" smtClean="0">
                <a:solidFill>
                  <a:srgbClr val="FFFF00"/>
                </a:solidFill>
              </a:rPr>
              <a:t>How did that feel?</a:t>
            </a:r>
          </a:p>
        </p:txBody>
      </p:sp>
      <p:pic>
        <p:nvPicPr>
          <p:cNvPr id="3" name="Picture 2"/>
          <p:cNvPicPr>
            <a:picLocks noChangeAspect="1"/>
          </p:cNvPicPr>
          <p:nvPr/>
        </p:nvPicPr>
        <p:blipFill>
          <a:blip r:embed="rId2"/>
          <a:stretch>
            <a:fillRect/>
          </a:stretch>
        </p:blipFill>
        <p:spPr>
          <a:xfrm>
            <a:off x="6948923" y="391838"/>
            <a:ext cx="4836109" cy="3627082"/>
          </a:xfrm>
          <a:prstGeom prst="rect">
            <a:avLst/>
          </a:prstGeom>
        </p:spPr>
      </p:pic>
      <p:pic>
        <p:nvPicPr>
          <p:cNvPr id="4" name="Picture 3"/>
          <p:cNvPicPr>
            <a:picLocks noChangeAspect="1"/>
          </p:cNvPicPr>
          <p:nvPr/>
        </p:nvPicPr>
        <p:blipFill>
          <a:blip r:embed="rId3"/>
          <a:stretch>
            <a:fillRect/>
          </a:stretch>
        </p:blipFill>
        <p:spPr>
          <a:xfrm>
            <a:off x="8142844" y="4299556"/>
            <a:ext cx="2638213" cy="2204716"/>
          </a:xfrm>
          <a:prstGeom prst="rect">
            <a:avLst/>
          </a:prstGeom>
        </p:spPr>
      </p:pic>
      <p:sp>
        <p:nvSpPr>
          <p:cNvPr id="5" name="Text Placeholder 1"/>
          <p:cNvSpPr txBox="1">
            <a:spLocks/>
          </p:cNvSpPr>
          <p:nvPr/>
        </p:nvSpPr>
        <p:spPr>
          <a:xfrm>
            <a:off x="507643" y="4502331"/>
            <a:ext cx="7417157" cy="2089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smtClean="0"/>
              <a:t>Have you ever created something that was good for everyone?</a:t>
            </a:r>
          </a:p>
          <a:p>
            <a:r>
              <a:rPr lang="en-GB" dirty="0" smtClean="0"/>
              <a:t>Have you ever created something selfishly that had bad consequences?</a:t>
            </a:r>
            <a:endParaRPr lang="en-GB" dirty="0"/>
          </a:p>
        </p:txBody>
      </p:sp>
    </p:spTree>
    <p:extLst>
      <p:ext uri="{BB962C8B-B14F-4D97-AF65-F5344CB8AC3E}">
        <p14:creationId xmlns:p14="http://schemas.microsoft.com/office/powerpoint/2010/main" val="347957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899" y="1140823"/>
            <a:ext cx="11331130" cy="5138679"/>
          </a:xfrm>
        </p:spPr>
        <p:txBody>
          <a:bodyPr>
            <a:normAutofit fontScale="92500"/>
          </a:bodyPr>
          <a:lstStyle/>
          <a:p>
            <a:r>
              <a:rPr lang="en-GB" sz="3000" dirty="0" smtClean="0"/>
              <a:t>We </a:t>
            </a:r>
            <a:r>
              <a:rPr lang="en-GB" sz="3000" dirty="0"/>
              <a:t>have learned about a time when Jesus was really hungry and </a:t>
            </a:r>
            <a:r>
              <a:rPr lang="en-GB" sz="3000" dirty="0" smtClean="0"/>
              <a:t>was </a:t>
            </a:r>
            <a:r>
              <a:rPr lang="en-GB" sz="3000" dirty="0"/>
              <a:t>tempted to turn rocks into bread. </a:t>
            </a:r>
            <a:r>
              <a:rPr lang="en-GB" sz="3000" dirty="0" smtClean="0"/>
              <a:t>Christians believe that he </a:t>
            </a:r>
            <a:r>
              <a:rPr lang="en-GB" sz="3000" dirty="0"/>
              <a:t>could easily have done that, because he was filled with the </a:t>
            </a:r>
            <a:r>
              <a:rPr lang="en-GB" sz="3000" dirty="0" smtClean="0"/>
              <a:t>Spirit </a:t>
            </a:r>
            <a:r>
              <a:rPr lang="en-GB" sz="3000" dirty="0"/>
              <a:t>of God and had immense power at his hands. But even though it meant he stayed hungry, he knew that wouldn’t be the right thing to do, because it would be for selfish reasons. He came to serve others. </a:t>
            </a:r>
            <a:r>
              <a:rPr lang="en-GB" sz="3000" dirty="0" smtClean="0"/>
              <a:t>Remembering </a:t>
            </a:r>
            <a:r>
              <a:rPr lang="en-GB" sz="3000" dirty="0"/>
              <a:t>what Jesus </a:t>
            </a:r>
            <a:r>
              <a:rPr lang="en-GB" sz="3000" dirty="0" smtClean="0"/>
              <a:t>did</a:t>
            </a:r>
            <a:r>
              <a:rPr lang="en-GB" sz="3000" dirty="0"/>
              <a:t> </a:t>
            </a:r>
            <a:r>
              <a:rPr lang="en-GB" sz="3000" dirty="0" smtClean="0"/>
              <a:t>can </a:t>
            </a:r>
            <a:r>
              <a:rPr lang="en-GB" sz="3000" dirty="0"/>
              <a:t>help us to resist temptation and </a:t>
            </a:r>
            <a:r>
              <a:rPr lang="en-GB" sz="3000" dirty="0" smtClean="0"/>
              <a:t>to do </a:t>
            </a:r>
            <a:r>
              <a:rPr lang="en-GB" sz="3000" dirty="0"/>
              <a:t>the right thing, no matter </a:t>
            </a:r>
            <a:r>
              <a:rPr lang="en-GB" sz="3000" dirty="0" smtClean="0"/>
              <a:t>what, even when it would be easy </a:t>
            </a:r>
            <a:r>
              <a:rPr lang="en-GB" sz="3000" dirty="0"/>
              <a:t>for us to make the selfish </a:t>
            </a:r>
            <a:r>
              <a:rPr lang="en-GB" sz="3000" dirty="0" smtClean="0"/>
              <a:t>choice.</a:t>
            </a:r>
            <a:endParaRPr lang="en-GB" sz="3000" dirty="0"/>
          </a:p>
          <a:p>
            <a:r>
              <a:rPr lang="en-GB" sz="3000" dirty="0">
                <a:solidFill>
                  <a:srgbClr val="FFFF00"/>
                </a:solidFill>
              </a:rPr>
              <a:t>As </a:t>
            </a:r>
            <a:r>
              <a:rPr lang="en-GB" sz="3000" dirty="0" smtClean="0">
                <a:solidFill>
                  <a:srgbClr val="FFFF00"/>
                </a:solidFill>
              </a:rPr>
              <a:t>humans, </a:t>
            </a:r>
            <a:r>
              <a:rPr lang="en-GB" sz="3000" dirty="0">
                <a:solidFill>
                  <a:srgbClr val="FFFF00"/>
                </a:solidFill>
              </a:rPr>
              <a:t>we have incredible imagination and creativity. But we have to choose to use this in the right way. Humanity has so often used its creativity to do harm rather than good. In the same </a:t>
            </a:r>
            <a:r>
              <a:rPr lang="en-GB" sz="3000" dirty="0" smtClean="0">
                <a:solidFill>
                  <a:srgbClr val="FFFF00"/>
                </a:solidFill>
              </a:rPr>
              <a:t>way, </a:t>
            </a:r>
            <a:r>
              <a:rPr lang="en-GB" sz="3000" dirty="0">
                <a:solidFill>
                  <a:srgbClr val="FFFF00"/>
                </a:solidFill>
              </a:rPr>
              <a:t>we can use our creativity and imagination to help or to harm </a:t>
            </a:r>
            <a:r>
              <a:rPr lang="en-GB" sz="3000" dirty="0" smtClean="0">
                <a:solidFill>
                  <a:srgbClr val="FFFF00"/>
                </a:solidFill>
              </a:rPr>
              <a:t>others. Which </a:t>
            </a:r>
            <a:r>
              <a:rPr lang="en-GB" sz="3000" dirty="0">
                <a:solidFill>
                  <a:srgbClr val="FFFF00"/>
                </a:solidFill>
              </a:rPr>
              <a:t>we </a:t>
            </a:r>
            <a:r>
              <a:rPr lang="en-GB" sz="3000" dirty="0" smtClean="0">
                <a:solidFill>
                  <a:srgbClr val="FFFF00"/>
                </a:solidFill>
              </a:rPr>
              <a:t>do </a:t>
            </a:r>
            <a:r>
              <a:rPr lang="en-GB" sz="3000" dirty="0">
                <a:solidFill>
                  <a:srgbClr val="FFFF00"/>
                </a:solidFill>
              </a:rPr>
              <a:t>is a daily choice.</a:t>
            </a:r>
          </a:p>
          <a:p>
            <a:endParaRPr lang="en-GB" dirty="0"/>
          </a:p>
        </p:txBody>
      </p:sp>
    </p:spTree>
    <p:extLst>
      <p:ext uri="{BB962C8B-B14F-4D97-AF65-F5344CB8AC3E}">
        <p14:creationId xmlns:p14="http://schemas.microsoft.com/office/powerpoint/2010/main" val="3913119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51186" y="2052735"/>
            <a:ext cx="10796264" cy="4036915"/>
          </a:xfrm>
        </p:spPr>
        <p:txBody>
          <a:bodyPr>
            <a:normAutofit lnSpcReduction="10000"/>
          </a:bodyPr>
          <a:lstStyle/>
          <a:p>
            <a:pPr marL="457200" indent="-457200">
              <a:buFont typeface="Arial" panose="020B0604020202020204" pitchFamily="34" charset="0"/>
              <a:buChar char="•"/>
            </a:pPr>
            <a:r>
              <a:rPr lang="en-GB" dirty="0" smtClean="0"/>
              <a:t>Creating some daily goals to help you. For example, next time you have a choice between eating sweets or eating a </a:t>
            </a:r>
            <a:r>
              <a:rPr lang="en-GB" dirty="0"/>
              <a:t>piece of </a:t>
            </a:r>
            <a:r>
              <a:rPr lang="en-GB" dirty="0" smtClean="0"/>
              <a:t>fruit you may be tempted by the sweets. But if you make the right choice and often eat fruit, </a:t>
            </a:r>
            <a:r>
              <a:rPr lang="en-GB" dirty="0"/>
              <a:t>you’re going to be </a:t>
            </a:r>
            <a:r>
              <a:rPr lang="en-GB" dirty="0" smtClean="0"/>
              <a:t>much healthier and happier in life.</a:t>
            </a:r>
          </a:p>
          <a:p>
            <a:r>
              <a:rPr lang="en-GB" dirty="0" smtClean="0"/>
              <a:t>or</a:t>
            </a:r>
          </a:p>
          <a:p>
            <a:pPr marL="457200" indent="-457200">
              <a:buFont typeface="Arial" panose="020B0604020202020204" pitchFamily="34" charset="0"/>
              <a:buChar char="•"/>
            </a:pPr>
            <a:r>
              <a:rPr lang="en-GB" dirty="0"/>
              <a:t>C</a:t>
            </a:r>
            <a:r>
              <a:rPr lang="en-GB" dirty="0" smtClean="0"/>
              <a:t>reate a plan with the other people in your house to help to ensure that you always complete your home-learning or chores.</a:t>
            </a:r>
            <a:endParaRPr lang="en-GB" dirty="0"/>
          </a:p>
        </p:txBody>
      </p:sp>
    </p:spTree>
    <p:extLst>
      <p:ext uri="{BB962C8B-B14F-4D97-AF65-F5344CB8AC3E}">
        <p14:creationId xmlns:p14="http://schemas.microsoft.com/office/powerpoint/2010/main" val="3469986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635" y="1965683"/>
            <a:ext cx="5051228" cy="4696374"/>
          </a:xfrm>
        </p:spPr>
        <p:txBody>
          <a:bodyPr>
            <a:normAutofit/>
          </a:bodyPr>
          <a:lstStyle/>
          <a:p>
            <a:r>
              <a:rPr lang="en-GB" dirty="0" smtClean="0"/>
              <a:t>Dear God</a:t>
            </a:r>
            <a:r>
              <a:rPr lang="en-GB" dirty="0"/>
              <a:t>, </a:t>
            </a:r>
            <a:r>
              <a:rPr lang="en-GB" dirty="0" smtClean="0"/>
              <a:t/>
            </a:r>
            <a:br>
              <a:rPr lang="en-GB" dirty="0" smtClean="0"/>
            </a:br>
            <a:r>
              <a:rPr lang="en-GB" dirty="0" smtClean="0"/>
              <a:t>thank </a:t>
            </a:r>
            <a:r>
              <a:rPr lang="en-GB" dirty="0"/>
              <a:t>y</a:t>
            </a:r>
            <a:r>
              <a:rPr lang="en-GB" dirty="0" smtClean="0"/>
              <a:t>ou </a:t>
            </a:r>
            <a:r>
              <a:rPr lang="en-GB" dirty="0"/>
              <a:t>for creating everything we </a:t>
            </a:r>
            <a:r>
              <a:rPr lang="en-GB" dirty="0" smtClean="0"/>
              <a:t>see. Thank you for making us creative and full of imagination. </a:t>
            </a:r>
            <a:br>
              <a:rPr lang="en-GB" dirty="0" smtClean="0"/>
            </a:br>
            <a:r>
              <a:rPr lang="en-GB" dirty="0" smtClean="0"/>
              <a:t>Help us all </a:t>
            </a:r>
            <a:r>
              <a:rPr lang="en-GB" dirty="0"/>
              <a:t>to have the strength to make the right choices </a:t>
            </a:r>
            <a:r>
              <a:rPr lang="en-GB" dirty="0" smtClean="0"/>
              <a:t>and to create wisely for the good of all. </a:t>
            </a:r>
            <a:br>
              <a:rPr lang="en-GB" dirty="0" smtClean="0"/>
            </a:br>
            <a:r>
              <a:rPr lang="en-GB" dirty="0" smtClean="0"/>
              <a:t>Amen</a:t>
            </a:r>
            <a:r>
              <a:rPr lang="en-GB" dirty="0"/>
              <a:t>.</a:t>
            </a:r>
          </a:p>
        </p:txBody>
      </p:sp>
    </p:spTree>
    <p:extLst>
      <p:ext uri="{BB962C8B-B14F-4D97-AF65-F5344CB8AC3E}">
        <p14:creationId xmlns:p14="http://schemas.microsoft.com/office/powerpoint/2010/main" val="2873062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645020" y="4089455"/>
            <a:ext cx="6391470" cy="255454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prstClr val="white"/>
                </a:solidFill>
                <a:effectLst/>
                <a:uLnTx/>
                <a:uFillTx/>
                <a:latin typeface="Arial"/>
                <a:cs typeface="Arial"/>
                <a:sym typeface="Arial"/>
              </a:rPr>
              <a:t>This resource was produced by the Diocese of Leeds Education </a:t>
            </a:r>
            <a:r>
              <a:rPr kumimoji="0" lang="en-GB" sz="1600" b="1" i="0" u="none" strike="noStrike" kern="1200" cap="none" spc="0" normalizeH="0" baseline="0" noProof="0" dirty="0" smtClean="0">
                <a:ln>
                  <a:noFill/>
                </a:ln>
                <a:solidFill>
                  <a:prstClr val="white"/>
                </a:solidFill>
                <a:effectLst/>
                <a:uLnTx/>
                <a:uFillTx/>
                <a:latin typeface="Arial"/>
                <a:cs typeface="Arial"/>
                <a:sym typeface="Arial"/>
              </a:rPr>
              <a:t>Team. For </a:t>
            </a:r>
            <a:r>
              <a:rPr kumimoji="0" lang="en-GB" sz="1600" b="1" i="0" u="none" strike="noStrike" kern="1200" cap="none" spc="0" normalizeH="0" baseline="0" noProof="0" dirty="0">
                <a:ln>
                  <a:noFill/>
                </a:ln>
                <a:solidFill>
                  <a:prstClr val="white"/>
                </a:solidFill>
                <a:effectLst/>
                <a:uLnTx/>
                <a:uFillTx/>
                <a:latin typeface="Arial"/>
                <a:cs typeface="Arial"/>
                <a:sym typeface="Arial"/>
              </a:rPr>
              <a:t>more information about this or future resources,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prstClr val="white"/>
                </a:solidFill>
                <a:effectLst/>
                <a:uLnTx/>
                <a:uFillTx/>
                <a:latin typeface="Arial"/>
                <a:cs typeface="Arial"/>
                <a:sym typeface="Arial"/>
              </a:rPr>
              <a:t>please contact your named adviser:</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600" b="1" i="0" u="none" strike="noStrike" kern="1200" cap="none" spc="0" normalizeH="0" baseline="0" noProof="0" dirty="0">
              <a:ln>
                <a:noFill/>
              </a:ln>
              <a:solidFill>
                <a:prstClr val="white"/>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2"/>
              </a:rPr>
              <a:t>simone.bennett@leeds.anglican.org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3">
                  <a:extLst>
                    <a:ext uri="{A12FA001-AC4F-418D-AE19-62706E023703}">
                      <ahyp:hlinkClr xmlns="" xmlns:ahyp="http://schemas.microsoft.com/office/drawing/2018/hyperlinkcolor" xmlns:lc="http://schemas.openxmlformats.org/drawingml/2006/lockedCanvas" val="tx"/>
                    </a:ext>
                  </a:extLst>
                </a:hlinkClick>
              </a:rPr>
              <a:t>simon.sloan@leeds.anglican.org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4">
                  <a:extLst>
                    <a:ext uri="{A12FA001-AC4F-418D-AE19-62706E023703}">
                      <ahyp:hlinkClr xmlns="" xmlns:ahyp="http://schemas.microsoft.com/office/drawing/2018/hyperlinkcolor" xmlns:lc="http://schemas.openxmlformats.org/drawingml/2006/lockedCanvas" val="tx"/>
                    </a:ext>
                  </a:extLst>
                </a:hlinkClick>
              </a:rPr>
              <a:t>darren.dudman@leeds.anglican.org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5">
                  <a:extLst>
                    <a:ext uri="{A12FA001-AC4F-418D-AE19-62706E023703}">
                      <ahyp:hlinkClr xmlns="" xmlns:ahyp="http://schemas.microsoft.com/office/drawing/2018/hyperlinkcolor" xmlns:lc="http://schemas.openxmlformats.org/drawingml/2006/lockedCanvas" val="tx"/>
                    </a:ext>
                  </a:extLst>
                </a:hlinkClick>
              </a:rPr>
              <a:t>janet.tringham@leeds.anglican.org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6">
                  <a:extLst>
                    <a:ext uri="{A12FA001-AC4F-418D-AE19-62706E023703}">
                      <ahyp:hlinkClr xmlns="" xmlns:ahyp="http://schemas.microsoft.com/office/drawing/2018/hyperlinkcolor" xmlns:lc="http://schemas.openxmlformats.org/drawingml/2006/lockedCanvas" val="tx"/>
                    </a:ext>
                  </a:extLst>
                </a:hlinkClick>
              </a:rPr>
              <a:t>lee.talbot@leeds.anglican.org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7">
                  <a:extLst>
                    <a:ext uri="{A12FA001-AC4F-418D-AE19-62706E023703}">
                      <ahyp:hlinkClr xmlns="" xmlns:ahyp="http://schemas.microsoft.com/office/drawing/2018/hyperlinkcolor" xmlns:lc="http://schemas.openxmlformats.org/drawingml/2006/lockedCanvas" val="tx"/>
                    </a:ext>
                  </a:extLst>
                </a:hlinkClick>
              </a:rPr>
              <a:t>rupert.madeley@leeds.anglican.org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p:txBody>
      </p:sp>
      <p:pic>
        <p:nvPicPr>
          <p:cNvPr id="3" name="Picture 2"/>
          <p:cNvPicPr/>
          <p:nvPr/>
        </p:nvPicPr>
        <p:blipFill>
          <a:blip r:embed="rId8">
            <a:extLst>
              <a:ext uri="{28A0092B-C50C-407E-A947-70E740481C1C}">
                <a14:useLocalDpi xmlns:a14="http://schemas.microsoft.com/office/drawing/2010/main" val="0"/>
              </a:ext>
            </a:extLst>
          </a:blip>
          <a:stretch>
            <a:fillRect/>
          </a:stretch>
        </p:blipFill>
        <p:spPr>
          <a:xfrm>
            <a:off x="239405" y="188707"/>
            <a:ext cx="2208530" cy="1043940"/>
          </a:xfrm>
          <a:prstGeom prst="rect">
            <a:avLst/>
          </a:prstGeom>
        </p:spPr>
      </p:pic>
    </p:spTree>
    <p:extLst>
      <p:ext uri="{BB962C8B-B14F-4D97-AF65-F5344CB8AC3E}">
        <p14:creationId xmlns:p14="http://schemas.microsoft.com/office/powerpoint/2010/main" val="2112355343"/>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45EEAE-B92E-4BB5-A3EB-0D3105CEE28F}">
  <ds:schemaRefs>
    <ds:schemaRef ds:uri="http://schemas.microsoft.com/sharepoint/v3/contenttype/forms"/>
  </ds:schemaRefs>
</ds:datastoreItem>
</file>

<file path=customXml/itemProps2.xml><?xml version="1.0" encoding="utf-8"?>
<ds:datastoreItem xmlns:ds="http://schemas.openxmlformats.org/officeDocument/2006/customXml" ds:itemID="{0B90F1FE-9903-477F-A092-77525066CB6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8f09416-ac08-49d6-afd3-25b9b32af968"/>
    <ds:schemaRef ds:uri="b6ed18a8-783b-4a81-89cd-e7f1a6e75ffa"/>
    <ds:schemaRef ds:uri="http://www.w3.org/XML/1998/namespace"/>
    <ds:schemaRef ds:uri="http://purl.org/dc/dcmitype/"/>
  </ds:schemaRefs>
</ds:datastoreItem>
</file>

<file path=customXml/itemProps3.xml><?xml version="1.0" encoding="utf-8"?>
<ds:datastoreItem xmlns:ds="http://schemas.openxmlformats.org/officeDocument/2006/customXml" ds:itemID="{6180D111-0E14-43F4-8C59-837B99560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09416-ac08-49d6-afd3-25b9b32af968"/>
    <ds:schemaRef ds:uri="b6ed18a8-783b-4a81-89cd-e7f1a6e75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1044</TotalTime>
  <Words>304</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9</vt:i4>
      </vt:variant>
    </vt:vector>
  </HeadingPairs>
  <TitlesOfParts>
    <vt:vector size="22" baseType="lpstr">
      <vt:lpstr>Arial</vt:lpstr>
      <vt:lpstr>Bodoni MT</vt:lpstr>
      <vt:lpstr>Calibri</vt:lpstr>
      <vt:lpstr>Calibri Light</vt:lpstr>
      <vt:lpstr>system-ui</vt:lpstr>
      <vt:lpstr>1_Custom Design</vt:lpstr>
      <vt:lpstr>5_Custom Design</vt:lpstr>
      <vt:lpstr>6_Custom Design</vt:lpstr>
      <vt:lpstr>3_Custom Design</vt:lpstr>
      <vt:lpstr>Custom Design</vt:lpstr>
      <vt:lpstr>4_Custom Design</vt:lpstr>
      <vt:lpstr>2_Custom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Dear God,  thank you for creating everything we see. Thank you for making us creative and full of imagination.  Help us all to have the strength to make the right choices and to create wisely for the good of all.  Amen.</vt:lpstr>
      <vt:lpstr>PowerPoint Presentation</vt:lpstr>
    </vt:vector>
  </TitlesOfParts>
  <Company>Diocese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Rupert Madeley</dc:creator>
  <cp:lastModifiedBy>Rupert Madeley</cp:lastModifiedBy>
  <cp:revision>67</cp:revision>
  <dcterms:created xsi:type="dcterms:W3CDTF">2021-01-07T12:37:56Z</dcterms:created>
  <dcterms:modified xsi:type="dcterms:W3CDTF">2021-02-08T14:08:53Z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