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sldIdLst>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3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0" i="0" u="none" strike="noStrike" kern="1200" cap="none" spc="0" normalizeH="0" baseline="0" noProof="0" smtClean="0">
                <a:ln>
                  <a:noFill/>
                </a:ln>
                <a:solidFill>
                  <a:prstClr val="white">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05/02/2021</a:t>
            </a:fld>
            <a:endParaRPr kumimoji="0" lang="en-GB"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811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1639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86332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9651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4599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4743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1991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28558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219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colorTemperature colorTemp="9998"/>
                    </a14:imgEffect>
                    <a14:imgEffect>
                      <a14:saturation sat="286000"/>
                    </a14:imgEffect>
                  </a14:imgLayer>
                </a14:imgProps>
              </a:ext>
              <a:ext uri="{28A0092B-C50C-407E-A947-70E740481C1C}">
                <a14:useLocalDpi xmlns:a14="http://schemas.microsoft.com/office/drawing/2010/main" val="0"/>
              </a:ext>
            </a:extLst>
          </a:blip>
          <a:stretch>
            <a:fillRect/>
          </a:stretch>
        </p:blipFill>
        <p:spPr>
          <a:xfrm>
            <a:off x="974" y="0"/>
            <a:ext cx="12191026" cy="6858548"/>
          </a:xfrm>
          <a:prstGeom prst="rect">
            <a:avLst/>
          </a:prstGeom>
          <a:blipFill>
            <a:blip r:embed="rId4"/>
            <a:tile tx="0" ty="0" sx="100000" sy="100000" flip="none" algn="tl"/>
          </a:blipFill>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spTree>
    <p:extLst>
      <p:ext uri="{BB962C8B-B14F-4D97-AF65-F5344CB8AC3E}">
        <p14:creationId xmlns:p14="http://schemas.microsoft.com/office/powerpoint/2010/main" val="38944513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w="3175">
                  <a:solidFill>
                    <a:srgbClr val="7030A0"/>
                  </a:solidFill>
                </a:ln>
                <a:solidFill>
                  <a:prstClr val="white"/>
                </a:solidFill>
                <a:effectLst/>
                <a:uLnTx/>
                <a:uFillTx/>
                <a:latin typeface="Bodoni MT" panose="02070603080606020203" pitchFamily="18" charset="0"/>
                <a:ea typeface="+mn-ea"/>
                <a:cs typeface="+mn-cs"/>
              </a:rPr>
              <a:t>The Rhythm of Life Lent Journey</a:t>
            </a:r>
          </a:p>
        </p:txBody>
      </p:sp>
    </p:spTree>
    <p:extLst>
      <p:ext uri="{BB962C8B-B14F-4D97-AF65-F5344CB8AC3E}">
        <p14:creationId xmlns:p14="http://schemas.microsoft.com/office/powerpoint/2010/main" val="334532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025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8900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8" name="Picture 7"/>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9851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127859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4" name="Picture 3"/>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25059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3064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rgbClr val="002060"/>
                </a:solidFill>
                <a:latin typeface="+mn-lt"/>
              </a:defRPr>
            </a:lvl1pPr>
          </a:lstStyle>
          <a:p>
            <a:r>
              <a:rPr lang="en-US" dirty="0" smtClean="0"/>
              <a:t>Text</a:t>
            </a:r>
            <a:endParaRPr lang="en-GB"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84725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2744" y="5601302"/>
            <a:ext cx="1080000" cy="1080000"/>
          </a:xfrm>
          <a:prstGeom prst="rect">
            <a:avLst/>
          </a:prstGeom>
          <a:ln>
            <a:solidFill>
              <a:srgbClr val="000000"/>
            </a:solidFill>
          </a:ln>
        </p:spPr>
      </p:pic>
    </p:spTree>
    <p:extLst>
      <p:ext uri="{BB962C8B-B14F-4D97-AF65-F5344CB8AC3E}">
        <p14:creationId xmlns:p14="http://schemas.microsoft.com/office/powerpoint/2010/main" val="52231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138601074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2249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2125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150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3416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3740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9977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4139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6009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D98F-8E32-4E12-97C9-5913C79A3E3B}"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FFD4-1150-459A-8230-785B7C204C07}" type="slidenum">
              <a:rPr lang="en-GB" smtClean="0"/>
              <a:t>‹#›</a:t>
            </a:fld>
            <a:endParaRPr lang="en-GB"/>
          </a:p>
        </p:txBody>
      </p:sp>
    </p:spTree>
    <p:extLst>
      <p:ext uri="{BB962C8B-B14F-4D97-AF65-F5344CB8AC3E}">
        <p14:creationId xmlns:p14="http://schemas.microsoft.com/office/powerpoint/2010/main" val="65722204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27.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8.xml"/><Relationship Id="rId1" Type="http://schemas.openxmlformats.org/officeDocument/2006/relationships/video" Target="https://www.youtube.com/embed/va_S5YlPBZA"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9.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9.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9.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68" y="1205049"/>
            <a:ext cx="802924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solidFill>
                    <a:srgbClr val="7030A0"/>
                  </a:solidFill>
                </a:ln>
                <a:solidFill>
                  <a:prstClr val="white"/>
                </a:solidFill>
                <a:effectLst/>
                <a:uLnTx/>
                <a:uFillTx/>
                <a:latin typeface="Bodoni MT" panose="02070603080606020203" pitchFamily="18" charset="0"/>
                <a:ea typeface="+mn-ea"/>
                <a:cs typeface="+mn-cs"/>
              </a:rPr>
              <a:t>Story part 4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solidFill>
                    <a:srgbClr val="7030A0"/>
                  </a:solidFill>
                </a:ln>
                <a:solidFill>
                  <a:prstClr val="white"/>
                </a:solidFill>
                <a:effectLst/>
                <a:uLnTx/>
                <a:uFillTx/>
                <a:latin typeface="Bodoni MT" panose="02070603080606020203" pitchFamily="18" charset="0"/>
                <a:ea typeface="+mn-ea"/>
                <a:cs typeface="+mn-cs"/>
              </a:rPr>
              <a:t>The Garden of Gethsemane and the Cross</a:t>
            </a:r>
            <a:endParaRPr kumimoji="0" lang="en-GB" sz="3600" b="1" i="0" u="none" strike="noStrike" kern="1200" cap="none" spc="0" normalizeH="0" baseline="0" noProof="0" dirty="0">
              <a:ln>
                <a:solidFill>
                  <a:srgbClr val="7030A0"/>
                </a:solidFill>
              </a:ln>
              <a:solidFill>
                <a:prstClr val="white"/>
              </a:solidFill>
              <a:effectLst/>
              <a:uLnTx/>
              <a:uFillTx/>
              <a:latin typeface="Bodoni MT" panose="02070603080606020203" pitchFamily="18" charset="0"/>
              <a:ea typeface="+mn-ea"/>
              <a:cs typeface="+mn-cs"/>
            </a:endParaRPr>
          </a:p>
        </p:txBody>
      </p:sp>
    </p:spTree>
    <p:extLst>
      <p:ext uri="{BB962C8B-B14F-4D97-AF65-F5344CB8AC3E}">
        <p14:creationId xmlns:p14="http://schemas.microsoft.com/office/powerpoint/2010/main" val="1907164942"/>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a:t>
            </a:r>
            <a:r>
              <a:rPr kumimoji="0" lang="en-GB" sz="1600" b="1" i="0" u="none" strike="noStrike" kern="1200" cap="none" spc="0" normalizeH="0" baseline="0" noProof="0" dirty="0" smtClean="0">
                <a:ln>
                  <a:noFill/>
                </a:ln>
                <a:solidFill>
                  <a:prstClr val="white"/>
                </a:solidFill>
                <a:effectLst/>
                <a:uLnTx/>
                <a:uFillTx/>
                <a:latin typeface="Arial"/>
                <a:cs typeface="Arial"/>
                <a:sym typeface="Arial"/>
              </a:rPr>
              <a:t>Team. For </a:t>
            </a:r>
            <a:r>
              <a:rPr kumimoji="0" lang="en-GB" sz="1600" b="1" i="0" u="none" strike="noStrike" kern="1200" cap="none" spc="0" normalizeH="0" baseline="0" noProof="0" dirty="0">
                <a:ln>
                  <a:noFill/>
                </a:ln>
                <a:solidFill>
                  <a:prstClr val="white"/>
                </a:solidFill>
                <a:effectLst/>
                <a:uLnTx/>
                <a:uFillTx/>
                <a:latin typeface="Arial"/>
                <a:cs typeface="Arial"/>
                <a:sym typeface="Arial"/>
              </a:rPr>
              <a:t>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lc="http://schemas.openxmlformats.org/drawingml/2006/lockedCanvas" xmlns:ahyp="http://schemas.microsoft.com/office/drawing/2018/hyperlinkcolor" xmln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lc="http://schemas.openxmlformats.org/drawingml/2006/lockedCanvas" xmlns:ahyp="http://schemas.microsoft.com/office/drawing/2018/hyperlinkcolor" xmln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lc="http://schemas.openxmlformats.org/drawingml/2006/lockedCanvas" xmlns:ahyp="http://schemas.microsoft.com/office/drawing/2018/hyperlinkcolor" xmln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157325574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2" y="487680"/>
            <a:ext cx="11294497" cy="1989705"/>
          </a:xfrm>
        </p:spPr>
        <p:txBody>
          <a:bodyPr>
            <a:noAutofit/>
          </a:bodyPr>
          <a:lstStyle/>
          <a:p>
            <a:r>
              <a:rPr lang="en-GB" sz="3600" dirty="0" smtClean="0">
                <a:solidFill>
                  <a:srgbClr val="FFFF00"/>
                </a:solidFill>
                <a:latin typeface="Calibri" panose="020F0502020204030204" pitchFamily="34" charset="0"/>
                <a:cs typeface="Calibri" panose="020F0502020204030204" pitchFamily="34" charset="0"/>
              </a:rPr>
              <a:t>As our story continues today, some questions to think about….</a:t>
            </a:r>
          </a:p>
          <a:p>
            <a:pPr marL="457200" indent="-457200">
              <a:buClr>
                <a:schemeClr val="bg1"/>
              </a:buClr>
              <a:buFont typeface="Courier New" panose="02070309020205020404" pitchFamily="49" charset="0"/>
              <a:buChar char="o"/>
            </a:pPr>
            <a:r>
              <a:rPr lang="en-GB" sz="3000" dirty="0" smtClean="0">
                <a:latin typeface="Calibri" panose="020F0502020204030204" pitchFamily="34" charset="0"/>
                <a:cs typeface="Calibri" panose="020F0502020204030204" pitchFamily="34" charset="0"/>
              </a:rPr>
              <a:t>When you are struggling with something, what or who helps you? </a:t>
            </a:r>
          </a:p>
          <a:p>
            <a:pPr marL="457200" indent="-457200">
              <a:buClr>
                <a:schemeClr val="bg1"/>
              </a:buClr>
              <a:buFont typeface="Courier New" panose="02070309020205020404" pitchFamily="49" charset="0"/>
              <a:buChar char="o"/>
            </a:pPr>
            <a:r>
              <a:rPr lang="en-GB" sz="3000" dirty="0" smtClean="0">
                <a:latin typeface="Calibri" panose="020F0502020204030204" pitchFamily="34" charset="0"/>
                <a:cs typeface="Calibri" panose="020F0502020204030204" pitchFamily="34" charset="0"/>
              </a:rPr>
              <a:t>Are there places you go when you want to be on your own and think?</a:t>
            </a:r>
          </a:p>
          <a:p>
            <a:pPr marL="457200" indent="-457200">
              <a:buClr>
                <a:schemeClr val="bg1"/>
              </a:buClr>
              <a:buFont typeface="Courier New" panose="02070309020205020404" pitchFamily="49" charset="0"/>
              <a:buChar char="o"/>
            </a:pPr>
            <a:r>
              <a:rPr lang="en-GB" sz="3000" dirty="0" smtClean="0">
                <a:latin typeface="Calibri" panose="020F0502020204030204" pitchFamily="34" charset="0"/>
                <a:cs typeface="Calibri" panose="020F0502020204030204" pitchFamily="34" charset="0"/>
              </a:rPr>
              <a:t>Who are the people who make you feel better when you feel sad or worried?</a:t>
            </a:r>
          </a:p>
          <a:p>
            <a:pPr marL="457200" indent="-457200">
              <a:buClr>
                <a:schemeClr val="bg1"/>
              </a:buClr>
              <a:buFont typeface="Courier New" panose="02070309020205020404" pitchFamily="49" charset="0"/>
              <a:buChar char="o"/>
            </a:pPr>
            <a:endParaRPr lang="en-GB" sz="3000" dirty="0" smtClean="0">
              <a:latin typeface="Calibri" panose="020F0502020204030204" pitchFamily="34" charset="0"/>
              <a:cs typeface="Calibri" panose="020F0502020204030204" pitchFamily="34" charset="0"/>
            </a:endParaRPr>
          </a:p>
          <a:p>
            <a:r>
              <a:rPr lang="en-GB" sz="3000" dirty="0" smtClean="0">
                <a:solidFill>
                  <a:srgbClr val="FFFF00"/>
                </a:solidFill>
                <a:latin typeface="Calibri" panose="020F0502020204030204" pitchFamily="34" charset="0"/>
                <a:cs typeface="Calibri" panose="020F0502020204030204" pitchFamily="34" charset="0"/>
              </a:rPr>
              <a:t>Jesus </a:t>
            </a:r>
            <a:r>
              <a:rPr lang="en-GB" sz="3000" dirty="0">
                <a:solidFill>
                  <a:srgbClr val="FFFF00"/>
                </a:solidFill>
                <a:latin typeface="Calibri" panose="020F0502020204030204" pitchFamily="34" charset="0"/>
                <a:cs typeface="Calibri" panose="020F0502020204030204" pitchFamily="34" charset="0"/>
              </a:rPr>
              <a:t>knows that the next few days are going to be very difficult. He leaves the meal with his friends and goes to the Garden of Gethsemane to pray and ask God to help him…</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8362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GB" dirty="0" smtClean="0">
                <a:latin typeface="Calibri" panose="020F0502020204030204" pitchFamily="34" charset="0"/>
                <a:cs typeface="Calibri" panose="020F0502020204030204" pitchFamily="34" charset="0"/>
              </a:rPr>
              <a:t>You can read about in </a:t>
            </a:r>
            <a:r>
              <a:rPr lang="en-GB" dirty="0" smtClean="0">
                <a:latin typeface="Calibri" panose="020F0502020204030204" pitchFamily="34" charset="0"/>
                <a:cs typeface="Calibri" panose="020F0502020204030204" pitchFamily="34" charset="0"/>
              </a:rPr>
              <a:t>Matthew</a:t>
            </a:r>
            <a:r>
              <a:rPr lang="en-GB" dirty="0" smtClean="0">
                <a:latin typeface="Calibri" panose="020F0502020204030204" pitchFamily="34" charset="0"/>
                <a:cs typeface="Calibri" panose="020F0502020204030204" pitchFamily="34" charset="0"/>
              </a:rPr>
              <a:t>’s gospel.</a:t>
            </a:r>
            <a:r>
              <a:rPr lang="en-GB" dirty="0" smtClean="0">
                <a:latin typeface="Calibri" panose="020F0502020204030204" pitchFamily="34" charset="0"/>
                <a:cs typeface="Calibri" panose="020F0502020204030204" pitchFamily="34" charset="0"/>
              </a:rPr>
              <a:t>          </a:t>
            </a:r>
            <a:r>
              <a:rPr lang="en-GB" sz="1300" dirty="0" smtClean="0"/>
              <a:t>click here to listen</a:t>
            </a:r>
            <a:endParaRPr lang="en-GB" sz="1300" dirty="0"/>
          </a:p>
        </p:txBody>
      </p:sp>
      <p:sp>
        <p:nvSpPr>
          <p:cNvPr id="3" name="Rectangle 2"/>
          <p:cNvSpPr/>
          <p:nvPr/>
        </p:nvSpPr>
        <p:spPr>
          <a:xfrm>
            <a:off x="507643" y="1030293"/>
            <a:ext cx="11262599" cy="5509200"/>
          </a:xfrm>
          <a:prstGeom prst="rect">
            <a:avLst/>
          </a:prstGeom>
        </p:spPr>
        <p:txBody>
          <a:bodyPr wrap="square">
            <a:spAutoFit/>
          </a:bodyPr>
          <a:lstStyle/>
          <a:p>
            <a:pPr lvl="0">
              <a:defRPr/>
            </a:pPr>
            <a:r>
              <a:rPr lang="en-GB" sz="3200" dirty="0" smtClean="0">
                <a:solidFill>
                  <a:srgbClr val="FFFF00"/>
                </a:solidFill>
                <a:latin typeface="Calibri" panose="020F0502020204030204" pitchFamily="34" charset="0"/>
                <a:cs typeface="Calibri" panose="020F0502020204030204" pitchFamily="34" charset="0"/>
              </a:rPr>
              <a:t>Matthew - Chapter </a:t>
            </a:r>
            <a:r>
              <a:rPr lang="en-GB" sz="3200" dirty="0">
                <a:solidFill>
                  <a:srgbClr val="FFFF00"/>
                </a:solidFill>
                <a:latin typeface="Calibri" panose="020F0502020204030204" pitchFamily="34" charset="0"/>
                <a:cs typeface="Calibri" panose="020F0502020204030204" pitchFamily="34" charset="0"/>
              </a:rPr>
              <a:t>26 </a:t>
            </a:r>
            <a:endParaRPr lang="en-GB" sz="3200" dirty="0" smtClean="0">
              <a:solidFill>
                <a:srgbClr val="FFFF00"/>
              </a:solidFill>
              <a:latin typeface="Calibri" panose="020F0502020204030204" pitchFamily="34" charset="0"/>
              <a:cs typeface="Calibri" panose="020F0502020204030204" pitchFamily="34" charset="0"/>
            </a:endParaRPr>
          </a:p>
          <a:p>
            <a:pPr lvl="0">
              <a:defRPr/>
            </a:pP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Then </a:t>
            </a:r>
            <a:r>
              <a:rPr kumimoji="0" lang="en-GB" sz="2000" b="0" i="0" u="none" strike="noStrike" kern="1200" cap="none" spc="0" normalizeH="0" baseline="0" noProof="0" dirty="0">
                <a:ln>
                  <a:noFill/>
                </a:ln>
                <a:solidFill>
                  <a:prstClr val="white"/>
                </a:solidFill>
                <a:effectLst/>
                <a:uLnTx/>
                <a:uFillTx/>
                <a:latin typeface="system-ui"/>
                <a:ea typeface="+mn-ea"/>
                <a:cs typeface="+mn-cs"/>
              </a:rPr>
              <a:t>Jesus went with his followers to a place called Gethsemane. He said to them, </a:t>
            </a:r>
            <a:r>
              <a:rPr kumimoji="0" lang="en-GB" sz="2000" b="0" i="0" u="none" strike="noStrike" kern="1200" cap="none" spc="0" normalizeH="0" baseline="0" noProof="0" dirty="0">
                <a:ln>
                  <a:noFill/>
                </a:ln>
                <a:solidFill>
                  <a:srgbClr val="FFFF00"/>
                </a:solidFill>
                <a:effectLst/>
                <a:uLnTx/>
                <a:uFillTx/>
                <a:latin typeface="system-ui"/>
                <a:ea typeface="+mn-ea"/>
                <a:cs typeface="+mn-cs"/>
              </a:rPr>
              <a:t>“Sit here while I go over there and pray.”</a:t>
            </a:r>
            <a:r>
              <a:rPr kumimoji="0" lang="en-GB" sz="2000" b="0" i="0" u="none" strike="noStrike" kern="1200" cap="none" spc="0" normalizeH="0" baseline="0" noProof="0" dirty="0">
                <a:ln>
                  <a:noFill/>
                </a:ln>
                <a:solidFill>
                  <a:prstClr val="white"/>
                </a:solidFill>
                <a:effectLst/>
                <a:uLnTx/>
                <a:uFillTx/>
                <a:latin typeface="system-ui"/>
                <a:ea typeface="+mn-ea"/>
                <a:cs typeface="+mn-cs"/>
              </a:rPr>
              <a:t>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Jesus </a:t>
            </a:r>
            <a:r>
              <a:rPr kumimoji="0" lang="en-GB" sz="2000" b="0" i="0" u="none" strike="noStrike" kern="1200" cap="none" spc="0" normalizeH="0" baseline="0" noProof="0" dirty="0">
                <a:ln>
                  <a:noFill/>
                </a:ln>
                <a:solidFill>
                  <a:prstClr val="white"/>
                </a:solidFill>
                <a:effectLst/>
                <a:uLnTx/>
                <a:uFillTx/>
                <a:latin typeface="system-ui"/>
                <a:ea typeface="+mn-ea"/>
                <a:cs typeface="+mn-cs"/>
              </a:rPr>
              <a:t>began to be very sad and troubled.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He </a:t>
            </a:r>
            <a:r>
              <a:rPr kumimoji="0" lang="en-GB" sz="2000" b="0" i="0" u="none" strike="noStrike" kern="1200" cap="none" spc="0" normalizeH="0" baseline="0" noProof="0" dirty="0">
                <a:ln>
                  <a:noFill/>
                </a:ln>
                <a:solidFill>
                  <a:prstClr val="white"/>
                </a:solidFill>
                <a:effectLst/>
                <a:uLnTx/>
                <a:uFillTx/>
                <a:latin typeface="system-ui"/>
                <a:ea typeface="+mn-ea"/>
                <a:cs typeface="+mn-cs"/>
              </a:rPr>
              <a:t>said to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then,</a:t>
            </a:r>
            <a:r>
              <a:rPr kumimoji="0" lang="en-GB" sz="2000" b="0" i="0" u="none" strike="noStrike" kern="1200" cap="none" spc="0" normalizeH="0" baseline="0" noProof="0" dirty="0">
                <a:ln>
                  <a:noFill/>
                </a:ln>
                <a:solidFill>
                  <a:prstClr val="white"/>
                </a:solidFill>
                <a:effectLst/>
                <a:uLnTx/>
                <a:uFillTx/>
                <a:latin typeface="system-ui"/>
                <a:ea typeface="+mn-ea"/>
                <a:cs typeface="+mn-cs"/>
              </a:rPr>
              <a:t> </a:t>
            </a:r>
            <a:r>
              <a:rPr kumimoji="0" lang="en-GB" sz="2000" b="0" i="0" u="none" strike="noStrike" kern="1200" cap="none" spc="0" normalizeH="0" baseline="0" noProof="0" dirty="0">
                <a:ln>
                  <a:noFill/>
                </a:ln>
                <a:solidFill>
                  <a:srgbClr val="FFFF00"/>
                </a:solidFill>
                <a:effectLst/>
                <a:uLnTx/>
                <a:uFillTx/>
                <a:latin typeface="system-ui"/>
                <a:ea typeface="+mn-ea"/>
                <a:cs typeface="+mn-cs"/>
              </a:rPr>
              <a:t>“My heart is </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breaking </a:t>
            </a:r>
            <a:r>
              <a:rPr kumimoji="0" lang="en-GB" sz="2000" b="0" i="0" u="none" strike="noStrike" kern="1200" cap="none" spc="0" normalizeH="0" baseline="0" noProof="0" dirty="0">
                <a:ln>
                  <a:noFill/>
                </a:ln>
                <a:solidFill>
                  <a:srgbClr val="FFFF00"/>
                </a:solidFill>
                <a:effectLst/>
                <a:uLnTx/>
                <a:uFillTx/>
                <a:latin typeface="system-ui"/>
                <a:ea typeface="+mn-ea"/>
                <a:cs typeface="+mn-cs"/>
              </a:rPr>
              <a:t>with sadness. Stay here with me and </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watch”,</a:t>
            </a:r>
            <a:r>
              <a:rPr kumimoji="0" lang="en-GB" sz="2000" b="0" i="0" u="none" strike="noStrike" kern="1200" cap="none" spc="0" normalizeH="0" baseline="0" noProof="0" dirty="0" smtClean="0">
                <a:ln>
                  <a:noFill/>
                </a:ln>
                <a:solidFill>
                  <a:schemeClr val="bg1"/>
                </a:solidFill>
                <a:effectLst/>
                <a:uLnTx/>
                <a:uFillTx/>
                <a:latin typeface="system-ui"/>
                <a:ea typeface="+mn-ea"/>
                <a:cs typeface="+mn-cs"/>
              </a:rPr>
              <a:t> but they fell asleep.</a:t>
            </a:r>
            <a:endParaRPr kumimoji="0" lang="en-GB" sz="2000" b="0" i="0" u="none" strike="noStrike" kern="1200" cap="none" spc="0" normalizeH="0" baseline="0" noProof="0" dirty="0" smtClean="0">
              <a:ln>
                <a:noFill/>
              </a:ln>
              <a:solidFill>
                <a:srgbClr val="FFFF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Jesus </a:t>
            </a:r>
            <a:r>
              <a:rPr kumimoji="0" lang="en-GB" sz="2000" b="0" i="0" u="none" strike="noStrike" kern="1200" cap="none" spc="0" normalizeH="0" baseline="0" noProof="0" dirty="0">
                <a:ln>
                  <a:noFill/>
                </a:ln>
                <a:solidFill>
                  <a:prstClr val="white"/>
                </a:solidFill>
                <a:effectLst/>
                <a:uLnTx/>
                <a:uFillTx/>
                <a:latin typeface="system-ui"/>
                <a:ea typeface="+mn-ea"/>
                <a:cs typeface="+mn-cs"/>
              </a:rPr>
              <a:t>walked a little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way </a:t>
            </a:r>
            <a:r>
              <a:rPr kumimoji="0" lang="en-GB" sz="2000" b="0" i="0" u="none" strike="noStrike" kern="1200" cap="none" spc="0" normalizeH="0" baseline="0" noProof="0" dirty="0">
                <a:ln>
                  <a:noFill/>
                </a:ln>
                <a:solidFill>
                  <a:prstClr val="white"/>
                </a:solidFill>
                <a:effectLst/>
                <a:uLnTx/>
                <a:uFillTx/>
                <a:latin typeface="system-ui"/>
                <a:ea typeface="+mn-ea"/>
                <a:cs typeface="+mn-cs"/>
              </a:rPr>
              <a:t>away from them. He fell to the ground and prayed,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Father</a:t>
            </a:r>
            <a:r>
              <a:rPr kumimoji="0" lang="en-GB" sz="2000" b="0" i="0" u="none" strike="noStrike" kern="1200" cap="none" spc="0" normalizeH="0" baseline="0" noProof="0" dirty="0">
                <a:ln>
                  <a:noFill/>
                </a:ln>
                <a:solidFill>
                  <a:srgbClr val="FFFF00"/>
                </a:solidFill>
                <a:effectLst/>
                <a:uLnTx/>
                <a:uFillTx/>
                <a:latin typeface="system-ui"/>
                <a:ea typeface="+mn-ea"/>
                <a:cs typeface="+mn-cs"/>
              </a:rPr>
              <a:t>, if it is possible, </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take this suffering away. </a:t>
            </a:r>
            <a:r>
              <a:rPr kumimoji="0" lang="en-GB" sz="2000" b="0" i="0" u="none" strike="noStrike" kern="1200" cap="none" spc="0" normalizeH="0" baseline="0" noProof="0" dirty="0">
                <a:ln>
                  <a:noFill/>
                </a:ln>
                <a:solidFill>
                  <a:srgbClr val="FFFF00"/>
                </a:solidFill>
                <a:effectLst/>
                <a:uLnTx/>
                <a:uFillTx/>
                <a:latin typeface="system-ui"/>
                <a:ea typeface="+mn-ea"/>
                <a:cs typeface="+mn-cs"/>
              </a:rPr>
              <a:t>But do what you want, not what I want</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Finding them</a:t>
            </a:r>
            <a:r>
              <a:rPr kumimoji="0" lang="en-GB" sz="2000" b="0" i="0" u="none" strike="noStrike" kern="1200" cap="none" spc="0" normalizeH="0" noProof="0" dirty="0" smtClean="0">
                <a:ln>
                  <a:noFill/>
                </a:ln>
                <a:solidFill>
                  <a:prstClr val="white"/>
                </a:solidFill>
                <a:effectLst/>
                <a:uLnTx/>
                <a:uFillTx/>
                <a:latin typeface="system-ui"/>
                <a:ea typeface="+mn-ea"/>
                <a:cs typeface="+mn-cs"/>
              </a:rPr>
              <a:t> still asleep,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Jesus </a:t>
            </a:r>
            <a:r>
              <a:rPr kumimoji="0" lang="en-GB" sz="2000" b="0" i="0" u="none" strike="noStrike" kern="1200" cap="none" spc="0" normalizeH="0" baseline="0" noProof="0" dirty="0">
                <a:ln>
                  <a:noFill/>
                </a:ln>
                <a:solidFill>
                  <a:prstClr val="white"/>
                </a:solidFill>
                <a:effectLst/>
                <a:uLnTx/>
                <a:uFillTx/>
                <a:latin typeface="system-ui"/>
                <a:ea typeface="+mn-ea"/>
                <a:cs typeface="+mn-cs"/>
              </a:rPr>
              <a:t>went away a second time. He prayed, “</a:t>
            </a:r>
            <a:r>
              <a:rPr kumimoji="0" lang="en-GB" sz="2000" b="0" i="0" u="none" strike="noStrike" kern="1200" cap="none" spc="0" normalizeH="0" baseline="0" noProof="0" dirty="0">
                <a:ln>
                  <a:noFill/>
                </a:ln>
                <a:solidFill>
                  <a:srgbClr val="FFFF00"/>
                </a:solidFill>
                <a:effectLst/>
                <a:uLnTx/>
                <a:uFillTx/>
                <a:latin typeface="system-ui"/>
                <a:ea typeface="+mn-ea"/>
                <a:cs typeface="+mn-cs"/>
              </a:rPr>
              <a:t>My Father, if it is not possible for this painful thing to be taken from me, and if I must do it, then I pray that what you want will be done.”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Jesus went </a:t>
            </a:r>
            <a:r>
              <a:rPr kumimoji="0" lang="en-GB" sz="2000" b="0" i="0" u="none" strike="noStrike" kern="1200" cap="none" spc="0" normalizeH="0" baseline="0" noProof="0" dirty="0">
                <a:ln>
                  <a:noFill/>
                </a:ln>
                <a:solidFill>
                  <a:prstClr val="white"/>
                </a:solidFill>
                <a:effectLst/>
                <a:uLnTx/>
                <a:uFillTx/>
                <a:latin typeface="system-ui"/>
                <a:ea typeface="+mn-ea"/>
                <a:cs typeface="+mn-cs"/>
              </a:rPr>
              <a:t>away one more time and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prayed.</a:t>
            </a:r>
            <a:r>
              <a:rPr lang="en-GB" sz="2000" dirty="0">
                <a:solidFill>
                  <a:prstClr val="white"/>
                </a:solidFill>
                <a:latin typeface="system-ui"/>
              </a:rPr>
              <a:t>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Then </a:t>
            </a:r>
            <a:r>
              <a:rPr lang="en-GB" sz="2000" dirty="0" smtClean="0">
                <a:solidFill>
                  <a:prstClr val="white"/>
                </a:solidFill>
                <a:latin typeface="system-ui"/>
              </a:rPr>
              <a:t>he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went </a:t>
            </a:r>
            <a:r>
              <a:rPr kumimoji="0" lang="en-GB" sz="2000" b="0" i="0" u="none" strike="noStrike" kern="1200" cap="none" spc="0" normalizeH="0" baseline="0" noProof="0" dirty="0">
                <a:ln>
                  <a:noFill/>
                </a:ln>
                <a:solidFill>
                  <a:prstClr val="white"/>
                </a:solidFill>
                <a:effectLst/>
                <a:uLnTx/>
                <a:uFillTx/>
                <a:latin typeface="system-ui"/>
                <a:ea typeface="+mn-ea"/>
                <a:cs typeface="+mn-cs"/>
              </a:rPr>
              <a:t>back to the followers and said, </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a:t>
            </a:r>
            <a:r>
              <a:rPr lang="en-GB" sz="2000" dirty="0" smtClean="0">
                <a:solidFill>
                  <a:srgbClr val="FFFF00"/>
                </a:solidFill>
                <a:latin typeface="system-ui"/>
              </a:rPr>
              <a:t>Are you</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 </a:t>
            </a:r>
            <a:r>
              <a:rPr kumimoji="0" lang="en-GB" sz="2000" b="0" i="0" u="none" strike="noStrike" kern="1200" cap="none" spc="0" normalizeH="0" baseline="0" noProof="0" dirty="0">
                <a:ln>
                  <a:noFill/>
                </a:ln>
                <a:solidFill>
                  <a:srgbClr val="FFFF00"/>
                </a:solidFill>
                <a:effectLst/>
                <a:uLnTx/>
                <a:uFillTx/>
                <a:latin typeface="system-ui"/>
                <a:ea typeface="+mn-ea"/>
                <a:cs typeface="+mn-cs"/>
              </a:rPr>
              <a:t>still sleeping and resting? The time has </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come…Get </a:t>
            </a:r>
            <a:r>
              <a:rPr kumimoji="0" lang="en-GB" sz="2000" b="0" i="0" u="none" strike="noStrike" kern="1200" cap="none" spc="0" normalizeH="0" baseline="0" noProof="0" dirty="0">
                <a:ln>
                  <a:noFill/>
                </a:ln>
                <a:solidFill>
                  <a:srgbClr val="FFFF00"/>
                </a:solidFill>
                <a:effectLst/>
                <a:uLnTx/>
                <a:uFillTx/>
                <a:latin typeface="system-ui"/>
                <a:ea typeface="+mn-ea"/>
                <a:cs typeface="+mn-cs"/>
              </a:rPr>
              <a:t>up. We must go. Here comes the </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one </a:t>
            </a:r>
            <a:r>
              <a:rPr kumimoji="0" lang="en-GB" sz="2000" b="0" i="0" u="none" strike="noStrike" kern="1200" cap="none" spc="0" normalizeH="0" baseline="0" noProof="0" dirty="0">
                <a:ln>
                  <a:noFill/>
                </a:ln>
                <a:solidFill>
                  <a:srgbClr val="FFFF00"/>
                </a:solidFill>
                <a:effectLst/>
                <a:uLnTx/>
                <a:uFillTx/>
                <a:latin typeface="system-ui"/>
                <a:ea typeface="+mn-ea"/>
                <a:cs typeface="+mn-cs"/>
              </a:rPr>
              <a:t>who has turned against me</a:t>
            </a:r>
            <a:r>
              <a:rPr kumimoji="0" lang="en-GB" sz="2000" b="0" i="0" u="none" strike="noStrike" kern="1200" cap="none" spc="0" normalizeH="0" baseline="0" noProof="0" dirty="0" smtClean="0">
                <a:ln>
                  <a:noFill/>
                </a:ln>
                <a:solidFill>
                  <a:srgbClr val="FFFF00"/>
                </a:solidFill>
                <a:effectLst/>
                <a:uLnTx/>
                <a:uFillTx/>
                <a:latin typeface="system-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FFFF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As he said that,</a:t>
            </a:r>
            <a:r>
              <a:rPr kumimoji="0" lang="en-GB" sz="2000" b="0" i="0" u="none" strike="noStrike" kern="1200" cap="none" spc="0" normalizeH="0" noProof="0" dirty="0" smtClean="0">
                <a:ln>
                  <a:noFill/>
                </a:ln>
                <a:solidFill>
                  <a:prstClr val="white"/>
                </a:solidFill>
                <a:effectLst/>
                <a:uLnTx/>
                <a:uFillTx/>
                <a:latin typeface="system-ui"/>
                <a:ea typeface="+mn-ea"/>
                <a:cs typeface="+mn-cs"/>
              </a:rPr>
              <a:t> </a:t>
            </a:r>
            <a:r>
              <a:rPr kumimoji="0" lang="en-GB" sz="2000" b="0" i="0" u="none" strike="noStrike" kern="1200" cap="none" spc="0" normalizeH="0" baseline="0" noProof="0" dirty="0" smtClean="0">
                <a:ln>
                  <a:noFill/>
                </a:ln>
                <a:solidFill>
                  <a:prstClr val="white"/>
                </a:solidFill>
                <a:effectLst/>
                <a:uLnTx/>
                <a:uFillTx/>
                <a:latin typeface="system-ui"/>
                <a:ea typeface="+mn-ea"/>
                <a:cs typeface="+mn-cs"/>
              </a:rPr>
              <a:t>Judas came towards him with the guards.</a:t>
            </a:r>
            <a:endParaRPr kumimoji="0" lang="en-GB" sz="2000" b="0" i="0" u="none" strike="noStrike" kern="1200" cap="none" spc="0" normalizeH="0" baseline="0" noProof="0" dirty="0">
              <a:ln>
                <a:noFill/>
              </a:ln>
              <a:solidFill>
                <a:prstClr val="white"/>
              </a:solidFill>
              <a:effectLst/>
              <a:uLnTx/>
              <a:uFillTx/>
              <a:latin typeface="system-ui"/>
              <a:ea typeface="+mn-ea"/>
              <a:cs typeface="+mn-cs"/>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95840" y="623893"/>
            <a:ext cx="406400" cy="406400"/>
          </a:xfrm>
          <a:prstGeom prst="rect">
            <a:avLst/>
          </a:prstGeom>
        </p:spPr>
      </p:pic>
    </p:spTree>
    <p:extLst>
      <p:ext uri="{BB962C8B-B14F-4D97-AF65-F5344CB8AC3E}">
        <p14:creationId xmlns:p14="http://schemas.microsoft.com/office/powerpoint/2010/main" val="1774345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0683" y="487680"/>
            <a:ext cx="10369363" cy="1755789"/>
          </a:xfrm>
        </p:spPr>
        <p:txBody>
          <a:bodyPr>
            <a:noAutofit/>
          </a:bodyPr>
          <a:lstStyle/>
          <a:p>
            <a:r>
              <a:rPr lang="en-GB" sz="2800" dirty="0" smtClean="0">
                <a:latin typeface="Calibri" panose="020F0502020204030204" pitchFamily="34" charset="0"/>
                <a:cs typeface="Calibri" panose="020F0502020204030204" pitchFamily="34" charset="0"/>
              </a:rPr>
              <a:t>Spend a couple of minutes to reflect on how Jesus must have felt in the garden. </a:t>
            </a:r>
          </a:p>
          <a:p>
            <a:r>
              <a:rPr lang="en-GB" sz="2800" dirty="0" smtClean="0">
                <a:latin typeface="Calibri" panose="020F0502020204030204" pitchFamily="34" charset="0"/>
                <a:cs typeface="Calibri" panose="020F0502020204030204" pitchFamily="34" charset="0"/>
              </a:rPr>
              <a:t>His friends couldn’t even stay awake with him and he had to find the strength to keep going... </a:t>
            </a:r>
            <a:endParaRPr lang="en-GB" sz="2800" dirty="0">
              <a:latin typeface="Calibri" panose="020F0502020204030204" pitchFamily="34" charset="0"/>
              <a:cs typeface="Calibri" panose="020F0502020204030204" pitchFamily="34" charset="0"/>
            </a:endParaRPr>
          </a:p>
          <a:p>
            <a:endParaRPr lang="en-GB" sz="2100" b="1" dirty="0" smtClean="0">
              <a:solidFill>
                <a:srgbClr val="FFFF00"/>
              </a:solidFill>
              <a:latin typeface="Calibri" panose="020F0502020204030204" pitchFamily="34" charset="0"/>
              <a:cs typeface="Calibri" panose="020F0502020204030204" pitchFamily="34" charset="0"/>
            </a:endParaRPr>
          </a:p>
        </p:txBody>
      </p:sp>
      <p:pic>
        <p:nvPicPr>
          <p:cNvPr id="3" name="va_S5YlPBZA"/>
          <p:cNvPicPr>
            <a:picLocks noRot="1" noChangeAspect="1"/>
          </p:cNvPicPr>
          <p:nvPr>
            <a:videoFile r:link="rId1"/>
          </p:nvPr>
        </p:nvPicPr>
        <p:blipFill>
          <a:blip r:embed="rId3"/>
          <a:stretch>
            <a:fillRect/>
          </a:stretch>
        </p:blipFill>
        <p:spPr>
          <a:xfrm>
            <a:off x="4712754" y="2243469"/>
            <a:ext cx="6921796" cy="3893510"/>
          </a:xfrm>
          <a:prstGeom prst="rect">
            <a:avLst/>
          </a:prstGeom>
        </p:spPr>
      </p:pic>
      <p:sp>
        <p:nvSpPr>
          <p:cNvPr id="4" name="Rectangle 3"/>
          <p:cNvSpPr/>
          <p:nvPr/>
        </p:nvSpPr>
        <p:spPr>
          <a:xfrm>
            <a:off x="430683" y="2661480"/>
            <a:ext cx="4132608" cy="3108543"/>
          </a:xfrm>
          <a:prstGeom prst="rect">
            <a:avLst/>
          </a:prstGeom>
        </p:spPr>
        <p:txBody>
          <a:bodyPr wrap="square">
            <a:spAutoFit/>
          </a:bodyPr>
          <a:lstStyle/>
          <a:p>
            <a:r>
              <a:rPr lang="en-GB" sz="2800" dirty="0">
                <a:solidFill>
                  <a:srgbClr val="FFFF00"/>
                </a:solidFill>
                <a:latin typeface="Calibri" panose="020F0502020204030204" pitchFamily="34" charset="0"/>
                <a:cs typeface="Calibri" panose="020F0502020204030204" pitchFamily="34" charset="0"/>
              </a:rPr>
              <a:t>As you listen to this short chant, you might want to think about how you keep going when things are tough. Who helps you? Do you find it easy to ask people to help you?</a:t>
            </a:r>
          </a:p>
        </p:txBody>
      </p:sp>
    </p:spTree>
    <p:extLst>
      <p:ext uri="{BB962C8B-B14F-4D97-AF65-F5344CB8AC3E}">
        <p14:creationId xmlns:p14="http://schemas.microsoft.com/office/powerpoint/2010/main" val="3878705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46980" y="2471841"/>
            <a:ext cx="11177754" cy="1992116"/>
          </a:xfrm>
        </p:spPr>
        <p:txBody>
          <a:bodyPr>
            <a:noAutofit/>
          </a:bodyPr>
          <a:lstStyle/>
          <a:p>
            <a:r>
              <a:rPr lang="en-GB" sz="2800" dirty="0" smtClean="0">
                <a:latin typeface="Calibri" panose="020F0502020204030204" pitchFamily="34" charset="0"/>
                <a:cs typeface="Calibri" panose="020F0502020204030204" pitchFamily="34" charset="0"/>
              </a:rPr>
              <a:t>The </a:t>
            </a:r>
            <a:r>
              <a:rPr lang="en-GB" sz="2800" dirty="0">
                <a:latin typeface="Calibri" panose="020F0502020204030204" pitchFamily="34" charset="0"/>
                <a:cs typeface="Calibri" panose="020F0502020204030204" pitchFamily="34" charset="0"/>
              </a:rPr>
              <a:t>chief priests, who wanted Jesus to die, persuaded the people to set free a murderer called Barabbas. Pilate asked what he should do with Jesus, known as the 'King of the Jews'. </a:t>
            </a:r>
            <a:r>
              <a:rPr lang="en-GB" sz="2800" dirty="0" smtClean="0">
                <a:latin typeface="Calibri" panose="020F0502020204030204" pitchFamily="34" charset="0"/>
                <a:cs typeface="Calibri" panose="020F0502020204030204" pitchFamily="34" charset="0"/>
              </a:rPr>
              <a:t> 'Crucify </a:t>
            </a:r>
            <a:r>
              <a:rPr lang="en-GB" sz="2800" dirty="0">
                <a:latin typeface="Calibri" panose="020F0502020204030204" pitchFamily="34" charset="0"/>
                <a:cs typeface="Calibri" panose="020F0502020204030204" pitchFamily="34" charset="0"/>
              </a:rPr>
              <a:t>him!' shouted the people. Pilate asked 'Why? What has he done</a:t>
            </a:r>
            <a:r>
              <a:rPr lang="en-GB" sz="2800" dirty="0" smtClean="0">
                <a:latin typeface="Calibri" panose="020F0502020204030204" pitchFamily="34" charset="0"/>
                <a:cs typeface="Calibri" panose="020F0502020204030204" pitchFamily="34" charset="0"/>
              </a:rPr>
              <a:t>?'</a:t>
            </a:r>
          </a:p>
        </p:txBody>
      </p:sp>
      <p:pic>
        <p:nvPicPr>
          <p:cNvPr id="10242" name="Picture 2" descr="Image result for jesus before pi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776" y="3881229"/>
            <a:ext cx="3823063" cy="2796254"/>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28823" y="1111334"/>
            <a:ext cx="406400" cy="406400"/>
          </a:xfrm>
          <a:prstGeom prst="rect">
            <a:avLst/>
          </a:prstGeom>
        </p:spPr>
      </p:pic>
      <p:sp>
        <p:nvSpPr>
          <p:cNvPr id="3" name="Rectangle 2"/>
          <p:cNvSpPr/>
          <p:nvPr/>
        </p:nvSpPr>
        <p:spPr>
          <a:xfrm>
            <a:off x="646981" y="441012"/>
            <a:ext cx="10378069" cy="954107"/>
          </a:xfrm>
          <a:prstGeom prst="rect">
            <a:avLst/>
          </a:prstGeom>
        </p:spPr>
        <p:txBody>
          <a:bodyPr wrap="square">
            <a:spAutoFit/>
          </a:bodyPr>
          <a:lstStyle/>
          <a:p>
            <a:r>
              <a:rPr lang="en-GB" sz="2800" dirty="0">
                <a:solidFill>
                  <a:srgbClr val="FFFF00"/>
                </a:solidFill>
                <a:latin typeface="Calibri" panose="020F0502020204030204" pitchFamily="34" charset="0"/>
                <a:cs typeface="Calibri" panose="020F0502020204030204" pitchFamily="34" charset="0"/>
              </a:rPr>
              <a:t>And so, as our story continues, we can walk together through the last events of Good Friday….</a:t>
            </a:r>
          </a:p>
        </p:txBody>
      </p:sp>
      <p:sp>
        <p:nvSpPr>
          <p:cNvPr id="5" name="Rectangle 4"/>
          <p:cNvSpPr/>
          <p:nvPr/>
        </p:nvSpPr>
        <p:spPr>
          <a:xfrm>
            <a:off x="646980" y="1517734"/>
            <a:ext cx="11301179" cy="954107"/>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Jesus, now under arrest, was taken before Pontius Pilate, the Roman Governor. </a:t>
            </a:r>
          </a:p>
        </p:txBody>
      </p:sp>
      <p:sp>
        <p:nvSpPr>
          <p:cNvPr id="6" name="Rectangle 5"/>
          <p:cNvSpPr/>
          <p:nvPr/>
        </p:nvSpPr>
        <p:spPr>
          <a:xfrm>
            <a:off x="646980" y="4294679"/>
            <a:ext cx="7114902" cy="2246769"/>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The people continued to shout. </a:t>
            </a:r>
          </a:p>
          <a:p>
            <a:r>
              <a:rPr lang="en-GB" sz="2800" dirty="0" smtClean="0">
                <a:solidFill>
                  <a:schemeClr val="bg1"/>
                </a:solidFill>
                <a:latin typeface="Calibri" panose="020F0502020204030204" pitchFamily="34" charset="0"/>
                <a:cs typeface="Calibri" panose="020F0502020204030204" pitchFamily="34" charset="0"/>
              </a:rPr>
              <a:t>Pilate </a:t>
            </a:r>
            <a:r>
              <a:rPr lang="en-GB" sz="2800" dirty="0">
                <a:solidFill>
                  <a:schemeClr val="bg1"/>
                </a:solidFill>
                <a:latin typeface="Calibri" panose="020F0502020204030204" pitchFamily="34" charset="0"/>
                <a:cs typeface="Calibri" panose="020F0502020204030204" pitchFamily="34" charset="0"/>
              </a:rPr>
              <a:t>called for a bowl of water and let everyone see him washing his hands of sending an innocent man to death, but he ordered Barabbas to be freed instead. </a:t>
            </a:r>
          </a:p>
        </p:txBody>
      </p:sp>
    </p:spTree>
    <p:extLst>
      <p:ext uri="{BB962C8B-B14F-4D97-AF65-F5344CB8AC3E}">
        <p14:creationId xmlns:p14="http://schemas.microsoft.com/office/powerpoint/2010/main" val="295017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3066" y="667825"/>
            <a:ext cx="6903250" cy="3699523"/>
          </a:xfrm>
        </p:spPr>
        <p:txBody>
          <a:bodyPr>
            <a:noAutofit/>
          </a:bodyPr>
          <a:lstStyle/>
          <a:p>
            <a:r>
              <a:rPr lang="en-GB" sz="2800" dirty="0" smtClean="0">
                <a:latin typeface="Calibri" panose="020F0502020204030204" pitchFamily="34" charset="0"/>
                <a:cs typeface="Calibri" panose="020F0502020204030204" pitchFamily="34" charset="0"/>
              </a:rPr>
              <a:t>The soldiers took Jesus away, dressed him in a robe and on his head they placed a crown of thorns. </a:t>
            </a:r>
          </a:p>
          <a:p>
            <a:r>
              <a:rPr lang="en-GB" sz="2800" dirty="0" smtClean="0">
                <a:latin typeface="Calibri" panose="020F0502020204030204" pitchFamily="34" charset="0"/>
                <a:cs typeface="Calibri" panose="020F0502020204030204" pitchFamily="34" charset="0"/>
              </a:rPr>
              <a:t>Then they took him away and laid a heavy wooden cross on his back. Jesus was made to carry the cross out of the city gates and up a nearby hill. On the way soldiers mocked him, some of the crowd cheered and others wept. </a:t>
            </a:r>
          </a:p>
        </p:txBody>
      </p:sp>
      <p:pic>
        <p:nvPicPr>
          <p:cNvPr id="1026" name="Picture 2" descr="Image result for soldiers with jesus carrying the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859" y="973704"/>
            <a:ext cx="4263179" cy="3188993"/>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14633" y="361201"/>
            <a:ext cx="406400" cy="406400"/>
          </a:xfrm>
          <a:prstGeom prst="rect">
            <a:avLst/>
          </a:prstGeom>
        </p:spPr>
      </p:pic>
      <p:sp>
        <p:nvSpPr>
          <p:cNvPr id="4" name="Rectangle 3"/>
          <p:cNvSpPr/>
          <p:nvPr/>
        </p:nvSpPr>
        <p:spPr>
          <a:xfrm>
            <a:off x="373065" y="4572000"/>
            <a:ext cx="11252877" cy="1384995"/>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On top of the hill Jesus was put on the cross and nails were put through his hands and feet. The cross was raised up. </a:t>
            </a:r>
          </a:p>
          <a:p>
            <a:r>
              <a:rPr lang="en-GB" sz="2800" dirty="0">
                <a:solidFill>
                  <a:schemeClr val="bg1"/>
                </a:solidFill>
                <a:latin typeface="Calibri" panose="020F0502020204030204" pitchFamily="34" charset="0"/>
                <a:cs typeface="Calibri" panose="020F0502020204030204" pitchFamily="34" charset="0"/>
              </a:rPr>
              <a:t>Two robbers were also put on crosses, one on either side of Jesus. </a:t>
            </a:r>
          </a:p>
        </p:txBody>
      </p:sp>
    </p:spTree>
    <p:extLst>
      <p:ext uri="{BB962C8B-B14F-4D97-AF65-F5344CB8AC3E}">
        <p14:creationId xmlns:p14="http://schemas.microsoft.com/office/powerpoint/2010/main" val="19550246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6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87681"/>
            <a:ext cx="8094097" cy="1863633"/>
          </a:xfrm>
        </p:spPr>
        <p:txBody>
          <a:bodyPr>
            <a:normAutofit/>
          </a:bodyPr>
          <a:lstStyle/>
          <a:p>
            <a:r>
              <a:rPr lang="en-GB" sz="2800" dirty="0" smtClean="0">
                <a:latin typeface="Calibri" panose="020F0502020204030204" pitchFamily="34" charset="0"/>
                <a:cs typeface="Calibri" panose="020F0502020204030204" pitchFamily="34" charset="0"/>
              </a:rPr>
              <a:t>At </a:t>
            </a:r>
            <a:r>
              <a:rPr lang="en-GB" sz="2800" dirty="0">
                <a:latin typeface="Calibri" panose="020F0502020204030204" pitchFamily="34" charset="0"/>
                <a:cs typeface="Calibri" panose="020F0502020204030204" pitchFamily="34" charset="0"/>
              </a:rPr>
              <a:t>noon darkness fell on the land. It lasted a few hours. </a:t>
            </a:r>
            <a:r>
              <a:rPr lang="en-GB" sz="2800" dirty="0" smtClean="0">
                <a:latin typeface="Calibri" panose="020F0502020204030204" pitchFamily="34" charset="0"/>
                <a:cs typeface="Calibri" panose="020F0502020204030204" pitchFamily="34" charset="0"/>
              </a:rPr>
              <a:t>Then Jesus </a:t>
            </a:r>
            <a:r>
              <a:rPr lang="en-GB" sz="2800" dirty="0">
                <a:latin typeface="Calibri" panose="020F0502020204030204" pitchFamily="34" charset="0"/>
                <a:cs typeface="Calibri" panose="020F0502020204030204" pitchFamily="34" charset="0"/>
              </a:rPr>
              <a:t>cried out aloud, 'My God, my God, why have you abandoned me?' In the sadness and the dark, Jesus died. </a:t>
            </a:r>
            <a:endParaRPr lang="en-GB" sz="2800" dirty="0" smtClean="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6200" dirty="0">
              <a:latin typeface="Calibri" panose="020F0502020204030204" pitchFamily="34" charset="0"/>
              <a:cs typeface="Calibri" panose="020F0502020204030204" pitchFamily="34" charset="0"/>
            </a:endParaRPr>
          </a:p>
        </p:txBody>
      </p:sp>
      <p:pic>
        <p:nvPicPr>
          <p:cNvPr id="3" name="Picture 2" descr="Image result for good friday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36" y="2544244"/>
            <a:ext cx="3012928" cy="3640623"/>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54160" y="939800"/>
            <a:ext cx="406400" cy="406400"/>
          </a:xfrm>
          <a:prstGeom prst="rect">
            <a:avLst/>
          </a:prstGeom>
        </p:spPr>
      </p:pic>
      <p:sp>
        <p:nvSpPr>
          <p:cNvPr id="5" name="TextBox 4"/>
          <p:cNvSpPr txBox="1"/>
          <p:nvPr/>
        </p:nvSpPr>
        <p:spPr>
          <a:xfrm>
            <a:off x="9672320" y="819834"/>
            <a:ext cx="2052320" cy="646331"/>
          </a:xfrm>
          <a:prstGeom prst="rect">
            <a:avLst/>
          </a:prstGeom>
          <a:noFill/>
        </p:spPr>
        <p:txBody>
          <a:bodyPr wrap="square" rtlCol="0">
            <a:spAutoFit/>
          </a:bodyPr>
          <a:lstStyle/>
          <a:p>
            <a:r>
              <a:rPr lang="en-GB" sz="1200" dirty="0" smtClean="0">
                <a:solidFill>
                  <a:schemeClr val="bg1">
                    <a:lumMod val="95000"/>
                  </a:schemeClr>
                </a:solidFill>
              </a:rPr>
              <a:t>You can click here for music and to listen to  the reading</a:t>
            </a:r>
            <a:endParaRPr lang="en-GB" sz="1200" dirty="0">
              <a:solidFill>
                <a:schemeClr val="bg1">
                  <a:lumMod val="95000"/>
                </a:schemeClr>
              </a:solidFill>
            </a:endParaRPr>
          </a:p>
        </p:txBody>
      </p:sp>
      <p:sp>
        <p:nvSpPr>
          <p:cNvPr id="6" name="Rectangle 5"/>
          <p:cNvSpPr/>
          <p:nvPr/>
        </p:nvSpPr>
        <p:spPr>
          <a:xfrm>
            <a:off x="4554691" y="2594841"/>
            <a:ext cx="6096000" cy="3539430"/>
          </a:xfrm>
          <a:prstGeom prst="rect">
            <a:avLst/>
          </a:prstGeom>
        </p:spPr>
        <p:txBody>
          <a:bodyPr>
            <a:spAutoFit/>
          </a:bodyPr>
          <a:lstStyle/>
          <a:p>
            <a:r>
              <a:rPr lang="en-GB" sz="2800" dirty="0" smtClean="0">
                <a:solidFill>
                  <a:schemeClr val="bg1"/>
                </a:solidFill>
                <a:latin typeface="Calibri" panose="020F0502020204030204" pitchFamily="34" charset="0"/>
                <a:cs typeface="Calibri" panose="020F0502020204030204" pitchFamily="34" charset="0"/>
              </a:rPr>
              <a:t>At that </a:t>
            </a:r>
            <a:r>
              <a:rPr lang="en-GB" sz="2800" dirty="0">
                <a:solidFill>
                  <a:schemeClr val="bg1"/>
                </a:solidFill>
                <a:latin typeface="Calibri" panose="020F0502020204030204" pitchFamily="34" charset="0"/>
                <a:cs typeface="Calibri" panose="020F0502020204030204" pitchFamily="34" charset="0"/>
              </a:rPr>
              <a:t>moment the earth shook. One of the soldiers who had been keeping guard said, 'This man was the Son of God.‘</a:t>
            </a:r>
          </a:p>
          <a:p>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Jesus was taken down and placed in a tomb cut into the rock. The tomb was sealed with a large stone. </a:t>
            </a:r>
          </a:p>
        </p:txBody>
      </p:sp>
    </p:spTree>
    <p:extLst>
      <p:ext uri="{BB962C8B-B14F-4D97-AF65-F5344CB8AC3E}">
        <p14:creationId xmlns:p14="http://schemas.microsoft.com/office/powerpoint/2010/main" val="1203362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9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GB" sz="3600" dirty="0" smtClean="0">
                <a:latin typeface="Calibri" panose="020F0502020204030204" pitchFamily="34" charset="0"/>
                <a:cs typeface="Calibri" panose="020F0502020204030204" pitchFamily="34" charset="0"/>
              </a:rPr>
              <a:t>Putting the </a:t>
            </a:r>
            <a:r>
              <a:rPr lang="en-GB" sz="3600" dirty="0" smtClean="0">
                <a:solidFill>
                  <a:srgbClr val="FFFF00"/>
                </a:solidFill>
                <a:latin typeface="Calibri" panose="020F0502020204030204" pitchFamily="34" charset="0"/>
                <a:cs typeface="Calibri" panose="020F0502020204030204" pitchFamily="34" charset="0"/>
              </a:rPr>
              <a:t>story into action</a:t>
            </a:r>
            <a:r>
              <a:rPr lang="en-GB" sz="3600" dirty="0" smtClean="0">
                <a:latin typeface="Calibri" panose="020F0502020204030204" pitchFamily="34" charset="0"/>
                <a:cs typeface="Calibri" panose="020F0502020204030204" pitchFamily="34" charset="0"/>
              </a:rPr>
              <a:t>…</a:t>
            </a:r>
            <a:endParaRPr lang="en-GB" sz="2400" dirty="0" smtClean="0">
              <a:latin typeface="Calibri" panose="020F0502020204030204" pitchFamily="34" charset="0"/>
              <a:cs typeface="Calibri" panose="020F0502020204030204" pitchFamily="34" charset="0"/>
            </a:endParaRPr>
          </a:p>
          <a:p>
            <a:pPr marL="342900" indent="-342900">
              <a:buClr>
                <a:schemeClr val="bg1"/>
              </a:buClr>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Christians believe that Jesus, in choosing to die, was making a way for people get to know God better again - a very special gift for them.  Think about ways you can give gifts to people through your actions, so that they know how special they are to you. Try one out.</a:t>
            </a:r>
            <a:endParaRPr lang="en-GB" sz="2800" dirty="0">
              <a:latin typeface="Calibri" panose="020F0502020204030204" pitchFamily="34" charset="0"/>
              <a:cs typeface="Calibri" panose="020F0502020204030204" pitchFamily="34" charset="0"/>
            </a:endParaRPr>
          </a:p>
          <a:p>
            <a:r>
              <a:rPr lang="en-GB" sz="3600" dirty="0" smtClean="0">
                <a:solidFill>
                  <a:srgbClr val="FFFF00"/>
                </a:solidFill>
                <a:latin typeface="Calibri" panose="020F0502020204030204" pitchFamily="34" charset="0"/>
                <a:cs typeface="Calibri" panose="020F0502020204030204" pitchFamily="34" charset="0"/>
              </a:rPr>
              <a:t>or</a:t>
            </a:r>
            <a:r>
              <a:rPr lang="en-GB" sz="3600" dirty="0" smtClean="0">
                <a:solidFill>
                  <a:srgbClr val="FFFF00"/>
                </a:solidFill>
                <a:latin typeface="Calibri" panose="020F0502020204030204" pitchFamily="34" charset="0"/>
                <a:cs typeface="Calibri" panose="020F0502020204030204" pitchFamily="34" charset="0"/>
              </a:rPr>
              <a:t>	</a:t>
            </a:r>
            <a:r>
              <a:rPr lang="en-GB" sz="3600" dirty="0" smtClean="0">
                <a:latin typeface="Calibri" panose="020F0502020204030204" pitchFamily="34" charset="0"/>
                <a:cs typeface="Calibri" panose="020F0502020204030204" pitchFamily="34" charset="0"/>
              </a:rPr>
              <a:t>						</a:t>
            </a:r>
          </a:p>
          <a:p>
            <a:endParaRPr lang="en-GB" sz="3600" dirty="0" smtClean="0"/>
          </a:p>
          <a:p>
            <a:endParaRPr lang="en-GB" sz="3600" dirty="0"/>
          </a:p>
          <a:p>
            <a:endParaRPr lang="en-GB" sz="3600" dirty="0"/>
          </a:p>
        </p:txBody>
      </p:sp>
      <p:pic>
        <p:nvPicPr>
          <p:cNvPr id="3" name="Picture 2"/>
          <p:cNvPicPr>
            <a:picLocks noChangeAspect="1"/>
          </p:cNvPicPr>
          <p:nvPr/>
        </p:nvPicPr>
        <p:blipFill>
          <a:blip r:embed="rId2"/>
          <a:stretch>
            <a:fillRect/>
          </a:stretch>
        </p:blipFill>
        <p:spPr>
          <a:xfrm>
            <a:off x="1518069" y="3208240"/>
            <a:ext cx="1961967" cy="2755826"/>
          </a:xfrm>
          <a:prstGeom prst="rect">
            <a:avLst/>
          </a:prstGeom>
        </p:spPr>
      </p:pic>
      <p:sp>
        <p:nvSpPr>
          <p:cNvPr id="4" name="TextBox 3"/>
          <p:cNvSpPr txBox="1"/>
          <p:nvPr/>
        </p:nvSpPr>
        <p:spPr>
          <a:xfrm>
            <a:off x="3707925" y="3247325"/>
            <a:ext cx="7478235"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Make an Easter action cross. Put something you are going to do in each section – you can have as many or as few as you want to. It might be ‘be kind’, ‘tell the truth’, ‘keep my room tidy’ or ‘tell someone I love them’. </a:t>
            </a:r>
            <a:r>
              <a:rPr kumimoji="0" lang="en-GB" sz="2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See </a:t>
            </a:r>
            <a:r>
              <a:rPr kumimoji="0" lang="en-GB" sz="2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how long it takes you to colour all the sections in.</a:t>
            </a:r>
            <a:endPar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7709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1449" y="378903"/>
            <a:ext cx="10796264" cy="679268"/>
          </a:xfrm>
        </p:spPr>
        <p:txBody>
          <a:bodyPr>
            <a:noAutofit/>
          </a:bodyPr>
          <a:lstStyle/>
          <a:p>
            <a:r>
              <a:rPr lang="en-GB" sz="2400" b="1" dirty="0" smtClean="0">
                <a:solidFill>
                  <a:srgbClr val="FFFF00"/>
                </a:solidFill>
                <a:latin typeface="Calibri" panose="020F0502020204030204" pitchFamily="34" charset="0"/>
                <a:cs typeface="Calibri" panose="020F0502020204030204" pitchFamily="34" charset="0"/>
              </a:rPr>
              <a:t>An invitation to pray…as you reflect and recap the ups and downs of our  story today, of Jesus saying ‘your will be done’ even though it was very difficult, you may want to say </a:t>
            </a:r>
            <a:r>
              <a:rPr lang="en-GB" sz="2400" b="1" dirty="0">
                <a:solidFill>
                  <a:srgbClr val="FFFF00"/>
                </a:solidFill>
                <a:latin typeface="Calibri" panose="020F0502020204030204" pitchFamily="34" charset="0"/>
                <a:cs typeface="Calibri" panose="020F0502020204030204" pitchFamily="34" charset="0"/>
              </a:rPr>
              <a:t>T</a:t>
            </a:r>
            <a:r>
              <a:rPr lang="en-GB" sz="2400" b="1" dirty="0" smtClean="0">
                <a:solidFill>
                  <a:srgbClr val="FFFF00"/>
                </a:solidFill>
                <a:latin typeface="Calibri" panose="020F0502020204030204" pitchFamily="34" charset="0"/>
                <a:cs typeface="Calibri" panose="020F0502020204030204" pitchFamily="34" charset="0"/>
              </a:rPr>
              <a:t>he Lord’s Prayer…</a:t>
            </a:r>
          </a:p>
          <a:p>
            <a:r>
              <a:rPr lang="en-GB" sz="2200" b="1" dirty="0" smtClean="0">
                <a:latin typeface="Calibri" panose="020F0502020204030204" pitchFamily="34" charset="0"/>
                <a:cs typeface="Calibri" panose="020F0502020204030204" pitchFamily="34" charset="0"/>
              </a:rPr>
              <a:t>Our </a:t>
            </a:r>
            <a:r>
              <a:rPr lang="en-GB" sz="2200" b="1" dirty="0">
                <a:latin typeface="Calibri" panose="020F0502020204030204" pitchFamily="34" charset="0"/>
                <a:cs typeface="Calibri" panose="020F0502020204030204" pitchFamily="34" charset="0"/>
              </a:rPr>
              <a:t>Father in heaven,</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hallowed be your name,</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your kingdom come,</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your will be done,</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on earth as in heaven.</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Give us today our daily bread.</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Forgive us our sins</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as we forgive those who sin against us.</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Lead us not into temptation</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but deliver us from evil.</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For the kingdom, the power,</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and the glory are yours</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now and for ever.</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Amen.</a:t>
            </a:r>
          </a:p>
        </p:txBody>
      </p:sp>
      <p:sp>
        <p:nvSpPr>
          <p:cNvPr id="5" name="TextBox 4"/>
          <p:cNvSpPr txBox="1"/>
          <p:nvPr/>
        </p:nvSpPr>
        <p:spPr>
          <a:xfrm>
            <a:off x="5857108" y="2832017"/>
            <a:ext cx="345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Vertical Scroll 2"/>
          <p:cNvSpPr/>
          <p:nvPr/>
        </p:nvSpPr>
        <p:spPr>
          <a:xfrm>
            <a:off x="5598160" y="1483360"/>
            <a:ext cx="5557520" cy="4734560"/>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908800" y="1483360"/>
            <a:ext cx="3952240" cy="584775"/>
          </a:xfrm>
          <a:prstGeom prst="rect">
            <a:avLst/>
          </a:prstGeom>
          <a:noFill/>
        </p:spPr>
        <p:txBody>
          <a:bodyPr wrap="square" rtlCol="0">
            <a:spAutoFit/>
          </a:bodyPr>
          <a:lstStyle/>
          <a:p>
            <a:r>
              <a:rPr lang="en-GB" sz="1600" b="1" dirty="0" smtClean="0"/>
              <a:t>Or you might want to make up your own prayer today…</a:t>
            </a:r>
            <a:endParaRPr lang="en-GB" sz="1600" b="1" dirty="0"/>
          </a:p>
        </p:txBody>
      </p:sp>
    </p:spTree>
    <p:extLst>
      <p:ext uri="{BB962C8B-B14F-4D97-AF65-F5344CB8AC3E}">
        <p14:creationId xmlns:p14="http://schemas.microsoft.com/office/powerpoint/2010/main" val="40977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8AFC88-7258-46B7-B7B1-FADB329F5A27}">
  <ds:schemaRefs>
    <ds:schemaRef ds:uri="http://schemas.microsoft.com/sharepoint/v3/contenttype/forms"/>
  </ds:schemaRefs>
</ds:datastoreItem>
</file>

<file path=customXml/itemProps2.xml><?xml version="1.0" encoding="utf-8"?>
<ds:datastoreItem xmlns:ds="http://schemas.openxmlformats.org/officeDocument/2006/customXml" ds:itemID="{FE7D2675-567C-437A-82BB-BD6F86D3D790}">
  <ds:schemaRefs>
    <ds:schemaRef ds:uri="http://schemas.microsoft.com/office/2006/documentManagement/types"/>
    <ds:schemaRef ds:uri="b6ed18a8-783b-4a81-89cd-e7f1a6e75ffa"/>
    <ds:schemaRef ds:uri="http://purl.org/dc/elements/1.1/"/>
    <ds:schemaRef ds:uri="48f09416-ac08-49d6-afd3-25b9b32af968"/>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BFEC3D5-7996-4792-8AC3-D71B43C43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TotalTime>
  <Words>771</Words>
  <Application>Microsoft Office PowerPoint</Application>
  <PresentationFormat>Widescreen</PresentationFormat>
  <Paragraphs>53</Paragraphs>
  <Slides>10</Slides>
  <Notes>0</Notes>
  <HiddenSlides>0</HiddenSlides>
  <MMClips>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Bodoni MT</vt:lpstr>
      <vt:lpstr>Calibri</vt:lpstr>
      <vt:lpstr>Calibri Light</vt:lpstr>
      <vt:lpstr>Century Gothic</vt:lpstr>
      <vt:lpstr>Courier New</vt:lpstr>
      <vt:lpstr>system-ui</vt:lpstr>
      <vt:lpstr>Wingdings 3</vt:lpstr>
      <vt:lpstr>Ion Boardroom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Bennett</dc:creator>
  <cp:lastModifiedBy>Rupert Madeley</cp:lastModifiedBy>
  <cp:revision>10</cp:revision>
  <dcterms:created xsi:type="dcterms:W3CDTF">2021-02-02T09:57:58Z</dcterms:created>
  <dcterms:modified xsi:type="dcterms:W3CDTF">2021-02-05T17:20:44Z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