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6" r:id="rId3"/>
    <p:sldId id="258" r:id="rId4"/>
    <p:sldId id="259" r:id="rId5"/>
    <p:sldId id="260" r:id="rId6"/>
    <p:sldId id="261" r:id="rId7"/>
    <p:sldId id="267"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AB13"/>
    <a:srgbClr val="CC9900"/>
    <a:srgbClr val="EBD534"/>
    <a:srgbClr val="F0E0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1" autoAdjust="0"/>
    <p:restoredTop sz="77837" autoAdjust="0"/>
  </p:normalViewPr>
  <p:slideViewPr>
    <p:cSldViewPr snapToGrid="0">
      <p:cViewPr varScale="1">
        <p:scale>
          <a:sx n="73" d="100"/>
          <a:sy n="73" d="100"/>
        </p:scale>
        <p:origin x="15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75E18-3483-4DED-A521-2EB613330A5E}" type="datetimeFigureOut">
              <a:rPr lang="en-US" smtClean="0"/>
              <a:t>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35194-A94C-44CE-A00A-4F5CAC6705FA}" type="slidenum">
              <a:rPr lang="en-US" smtClean="0"/>
              <a:t>‹#›</a:t>
            </a:fld>
            <a:endParaRPr lang="en-US"/>
          </a:p>
        </p:txBody>
      </p:sp>
    </p:spTree>
    <p:extLst>
      <p:ext uri="{BB962C8B-B14F-4D97-AF65-F5344CB8AC3E}">
        <p14:creationId xmlns:p14="http://schemas.microsoft.com/office/powerpoint/2010/main" val="4278079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a:t>
            </a:r>
            <a:r>
              <a:rPr lang="en-GB" baseline="0" dirty="0"/>
              <a:t> this PowerPoint we use partner led teaching to investigate the value.</a:t>
            </a:r>
            <a:endParaRPr lang="en-US" dirty="0"/>
          </a:p>
        </p:txBody>
      </p:sp>
      <p:sp>
        <p:nvSpPr>
          <p:cNvPr id="4" name="Slide Number Placeholder 3"/>
          <p:cNvSpPr>
            <a:spLocks noGrp="1"/>
          </p:cNvSpPr>
          <p:nvPr>
            <p:ph type="sldNum" sz="quarter" idx="10"/>
          </p:nvPr>
        </p:nvSpPr>
        <p:spPr/>
        <p:txBody>
          <a:bodyPr/>
          <a:lstStyle/>
          <a:p>
            <a:fld id="{4AC35194-A94C-44CE-A00A-4F5CAC6705FA}" type="slidenum">
              <a:rPr lang="en-US" smtClean="0"/>
              <a:t>1</a:t>
            </a:fld>
            <a:endParaRPr lang="en-US"/>
          </a:p>
        </p:txBody>
      </p:sp>
    </p:spTree>
    <p:extLst>
      <p:ext uri="{BB962C8B-B14F-4D97-AF65-F5344CB8AC3E}">
        <p14:creationId xmlns:p14="http://schemas.microsoft.com/office/powerpoint/2010/main" val="2467691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Allow</a:t>
            </a:r>
            <a:r>
              <a:rPr lang="en-GB" baseline="0" dirty="0"/>
              <a:t> the children a few moments to think about what they enjoy doing with their friends. </a:t>
            </a:r>
            <a:endParaRPr lang="en-US" dirty="0"/>
          </a:p>
        </p:txBody>
      </p:sp>
      <p:sp>
        <p:nvSpPr>
          <p:cNvPr id="4" name="Slide Number Placeholder 3"/>
          <p:cNvSpPr>
            <a:spLocks noGrp="1"/>
          </p:cNvSpPr>
          <p:nvPr>
            <p:ph type="sldNum" sz="quarter" idx="10"/>
          </p:nvPr>
        </p:nvSpPr>
        <p:spPr/>
        <p:txBody>
          <a:bodyPr/>
          <a:lstStyle/>
          <a:p>
            <a:fld id="{4AC35194-A94C-44CE-A00A-4F5CAC6705FA}" type="slidenum">
              <a:rPr lang="en-US" smtClean="0"/>
              <a:t>2</a:t>
            </a:fld>
            <a:endParaRPr lang="en-US"/>
          </a:p>
        </p:txBody>
      </p:sp>
    </p:spTree>
    <p:extLst>
      <p:ext uri="{BB962C8B-B14F-4D97-AF65-F5344CB8AC3E}">
        <p14:creationId xmlns:p14="http://schemas.microsoft.com/office/powerpoint/2010/main" val="392964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can be useful to light a candle or play some</a:t>
            </a:r>
            <a:r>
              <a:rPr lang="en-GB" baseline="0" dirty="0"/>
              <a:t> quiet music during times of prayer. Allow the children plenty of time to think about their friendships using the prompts.</a:t>
            </a:r>
            <a:endParaRPr lang="en-US" dirty="0"/>
          </a:p>
        </p:txBody>
      </p:sp>
      <p:sp>
        <p:nvSpPr>
          <p:cNvPr id="4" name="Slide Number Placeholder 3"/>
          <p:cNvSpPr>
            <a:spLocks noGrp="1"/>
          </p:cNvSpPr>
          <p:nvPr>
            <p:ph type="sldNum" sz="quarter" idx="10"/>
          </p:nvPr>
        </p:nvSpPr>
        <p:spPr/>
        <p:txBody>
          <a:bodyPr/>
          <a:lstStyle/>
          <a:p>
            <a:fld id="{4AC35194-A94C-44CE-A00A-4F5CAC6705FA}" type="slidenum">
              <a:rPr lang="en-US" smtClean="0"/>
              <a:t>11</a:t>
            </a:fld>
            <a:endParaRPr lang="en-US"/>
          </a:p>
        </p:txBody>
      </p:sp>
    </p:spTree>
    <p:extLst>
      <p:ext uri="{BB962C8B-B14F-4D97-AF65-F5344CB8AC3E}">
        <p14:creationId xmlns:p14="http://schemas.microsoft.com/office/powerpoint/2010/main" val="58649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338E-2245-44DA-AAE8-2010B360183C}" type="datetimeFigureOut">
              <a:rPr lang="en-US" smtClean="0"/>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241291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8338E-2245-44DA-AAE8-2010B360183C}" type="datetimeFigureOut">
              <a:rPr lang="en-US" smtClean="0"/>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08793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8338E-2245-44DA-AAE8-2010B360183C}" type="datetimeFigureOut">
              <a:rPr lang="en-US" smtClean="0"/>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579325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8338E-2245-44DA-AAE8-2010B360183C}" type="datetimeFigureOut">
              <a:rPr lang="en-US" smtClean="0"/>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154502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E8338E-2245-44DA-AAE8-2010B360183C}" type="datetimeFigureOut">
              <a:rPr lang="en-US" smtClean="0"/>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2263515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E8338E-2245-44DA-AAE8-2010B360183C}" type="datetimeFigureOut">
              <a:rPr lang="en-US" smtClean="0"/>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24635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E8338E-2245-44DA-AAE8-2010B360183C}" type="datetimeFigureOut">
              <a:rPr lang="en-US" smtClean="0"/>
              <a:t>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279990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E8338E-2245-44DA-AAE8-2010B360183C}" type="datetimeFigureOut">
              <a:rPr lang="en-US" smtClean="0"/>
              <a:t>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39849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8338E-2245-44DA-AAE8-2010B360183C}" type="datetimeFigureOut">
              <a:rPr lang="en-US" smtClean="0"/>
              <a:t>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82687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E8338E-2245-44DA-AAE8-2010B360183C}" type="datetimeFigureOut">
              <a:rPr lang="en-US" smtClean="0"/>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185769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E8338E-2245-44DA-AAE8-2010B360183C}" type="datetimeFigureOut">
              <a:rPr lang="en-US" smtClean="0"/>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198E6-4E8F-449E-A578-71FE47F2A2EA}" type="slidenum">
              <a:rPr lang="en-US" smtClean="0"/>
              <a:t>‹#›</a:t>
            </a:fld>
            <a:endParaRPr lang="en-US"/>
          </a:p>
        </p:txBody>
      </p:sp>
    </p:spTree>
    <p:extLst>
      <p:ext uri="{BB962C8B-B14F-4D97-AF65-F5344CB8AC3E}">
        <p14:creationId xmlns:p14="http://schemas.microsoft.com/office/powerpoint/2010/main" val="408370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E06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8338E-2245-44DA-AAE8-2010B360183C}" type="datetimeFigureOut">
              <a:rPr lang="en-US" smtClean="0"/>
              <a:t>4/20/21</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198E6-4E8F-449E-A578-71FE47F2A2EA}" type="slidenum">
              <a:rPr lang="en-US" smtClean="0"/>
              <a:t>‹#›</a:t>
            </a:fld>
            <a:endParaRPr lang="en-US"/>
          </a:p>
        </p:txBody>
      </p:sp>
    </p:spTree>
    <p:extLst>
      <p:ext uri="{BB962C8B-B14F-4D97-AF65-F5344CB8AC3E}">
        <p14:creationId xmlns:p14="http://schemas.microsoft.com/office/powerpoint/2010/main" val="237351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BD534"/>
        </a:solidFill>
        <a:effectLst/>
      </p:bgPr>
    </p:bg>
    <p:spTree>
      <p:nvGrpSpPr>
        <p:cNvPr id="1" name=""/>
        <p:cNvGrpSpPr/>
        <p:nvPr/>
      </p:nvGrpSpPr>
      <p:grpSpPr>
        <a:xfrm>
          <a:off x="0" y="0"/>
          <a:ext cx="0" cy="0"/>
          <a:chOff x="0" y="0"/>
          <a:chExt cx="0" cy="0"/>
        </a:xfrm>
      </p:grpSpPr>
      <p:pic>
        <p:nvPicPr>
          <p:cNvPr id="1028" name="Picture 4" descr="Image result for friendship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865422"/>
            <a:ext cx="12191073" cy="399257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41148" y="337555"/>
            <a:ext cx="4940391" cy="1754326"/>
          </a:xfrm>
          <a:prstGeom prst="rect">
            <a:avLst/>
          </a:prstGeom>
          <a:noFill/>
        </p:spPr>
        <p:txBody>
          <a:bodyPr wrap="none" rtlCol="0">
            <a:spAutoFit/>
          </a:bodyPr>
          <a:lstStyle/>
          <a:p>
            <a:r>
              <a:rPr lang="en-GB" sz="6000" b="1" dirty="0">
                <a:solidFill>
                  <a:schemeClr val="tx1">
                    <a:lumMod val="75000"/>
                    <a:lumOff val="25000"/>
                  </a:schemeClr>
                </a:solidFill>
                <a:effectLst>
                  <a:outerShdw blurRad="38100" dist="38100" dir="2700000" algn="tl">
                    <a:srgbClr val="000000">
                      <a:alpha val="43137"/>
                    </a:srgbClr>
                  </a:outerShdw>
                </a:effectLst>
              </a:rPr>
              <a:t>Friendship </a:t>
            </a:r>
          </a:p>
          <a:p>
            <a:r>
              <a:rPr lang="en-GB" sz="4800" b="1" dirty="0">
                <a:solidFill>
                  <a:schemeClr val="tx1">
                    <a:lumMod val="75000"/>
                    <a:lumOff val="25000"/>
                  </a:schemeClr>
                </a:solidFill>
                <a:effectLst>
                  <a:outerShdw blurRad="38100" dist="38100" dir="2700000" algn="tl">
                    <a:srgbClr val="000000">
                      <a:alpha val="43137"/>
                    </a:srgbClr>
                  </a:outerShdw>
                </a:effectLst>
              </a:rPr>
              <a:t>Collective Worship</a:t>
            </a:r>
            <a:endParaRPr lang="en-US" sz="4800" b="1" dirty="0">
              <a:solidFill>
                <a:schemeClr val="tx1">
                  <a:lumMod val="75000"/>
                  <a:lumOff val="25000"/>
                </a:schemeClr>
              </a:solidFill>
              <a:effectLst>
                <a:outerShdw blurRad="38100" dist="38100" dir="2700000" algn="tl">
                  <a:srgbClr val="000000">
                    <a:alpha val="43137"/>
                  </a:srgbClr>
                </a:outerShdw>
              </a:effectLst>
            </a:endParaRPr>
          </a:p>
        </p:txBody>
      </p:sp>
      <p:sp>
        <p:nvSpPr>
          <p:cNvPr id="6" name="TextBox 5"/>
          <p:cNvSpPr txBox="1"/>
          <p:nvPr/>
        </p:nvSpPr>
        <p:spPr>
          <a:xfrm>
            <a:off x="1041148" y="2219091"/>
            <a:ext cx="7640144" cy="1200329"/>
          </a:xfrm>
          <a:prstGeom prst="rect">
            <a:avLst/>
          </a:prstGeom>
          <a:noFill/>
        </p:spPr>
        <p:txBody>
          <a:bodyPr wrap="square" rtlCol="0">
            <a:spAutoFit/>
          </a:bodyPr>
          <a:lstStyle/>
          <a:p>
            <a:r>
              <a:rPr lang="en-GB" sz="3600" dirty="0">
                <a:solidFill>
                  <a:schemeClr val="tx1">
                    <a:lumMod val="65000"/>
                    <a:lumOff val="35000"/>
                  </a:schemeClr>
                </a:solidFill>
              </a:rPr>
              <a:t>How does Jesus want us to treat each other as friends?</a:t>
            </a:r>
            <a:endParaRPr lang="en-US" sz="3600" dirty="0">
              <a:solidFill>
                <a:schemeClr val="tx1">
                  <a:lumMod val="65000"/>
                  <a:lumOff val="35000"/>
                </a:schemeClr>
              </a:solidFill>
            </a:endParaRPr>
          </a:p>
        </p:txBody>
      </p:sp>
    </p:spTree>
    <p:extLst>
      <p:ext uri="{BB962C8B-B14F-4D97-AF65-F5344CB8AC3E}">
        <p14:creationId xmlns:p14="http://schemas.microsoft.com/office/powerpoint/2010/main" val="1791781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46227" y="5436983"/>
            <a:ext cx="7454900" cy="1107996"/>
          </a:xfrm>
          <a:prstGeom prst="rect">
            <a:avLst/>
          </a:prstGeom>
          <a:noFill/>
        </p:spPr>
        <p:txBody>
          <a:bodyPr wrap="square" rtlCol="0">
            <a:spAutoFit/>
          </a:bodyPr>
          <a:lstStyle/>
          <a:p>
            <a:r>
              <a:rPr lang="en-GB" sz="2400" dirty="0"/>
              <a:t>Is it fair that some children find it harder to be a friend than others?</a:t>
            </a:r>
            <a:endParaRPr lang="en-US" sz="24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3513" y="3058567"/>
            <a:ext cx="1803400" cy="3178588"/>
          </a:xfrm>
          <a:prstGeom prst="rect">
            <a:avLst/>
          </a:prstGeom>
        </p:spPr>
      </p:pic>
      <p:sp>
        <p:nvSpPr>
          <p:cNvPr id="5" name="Rectangle 4"/>
          <p:cNvSpPr/>
          <p:nvPr/>
        </p:nvSpPr>
        <p:spPr>
          <a:xfrm>
            <a:off x="930467" y="886935"/>
            <a:ext cx="5271953" cy="1569660"/>
          </a:xfrm>
          <a:prstGeom prst="rect">
            <a:avLst/>
          </a:prstGeom>
          <a:solidFill>
            <a:schemeClr val="bg1"/>
          </a:solidFill>
          <a:ln w="28575">
            <a:solidFill>
              <a:srgbClr val="BFAB13"/>
            </a:solidFill>
          </a:ln>
        </p:spPr>
        <p:txBody>
          <a:bodyPr wrap="square">
            <a:spAutoFit/>
          </a:bodyPr>
          <a:lstStyle/>
          <a:p>
            <a:pPr marL="36000"/>
            <a:r>
              <a:rPr lang="en-GB" sz="2400" dirty="0"/>
              <a:t>	As the children were leaving the classroom that morning Mrs Smith was quite sure she heard Josh asking Rashid to be on his football team at lunchtime.</a:t>
            </a:r>
            <a:endParaRPr lang="en-US" sz="2400" dirty="0"/>
          </a:p>
        </p:txBody>
      </p:sp>
      <p:pic>
        <p:nvPicPr>
          <p:cNvPr id="7174" name="Picture 6" descr="Image result for football team clipart"/>
          <p:cNvPicPr>
            <a:picLocks noChangeAspect="1" noChangeArrowheads="1"/>
          </p:cNvPicPr>
          <p:nvPr/>
        </p:nvPicPr>
        <p:blipFill rotWithShape="1">
          <a:blip r:embed="rId3">
            <a:extLst>
              <a:ext uri="{28A0092B-C50C-407E-A947-70E740481C1C}">
                <a14:useLocalDpi xmlns:a14="http://schemas.microsoft.com/office/drawing/2010/main" val="0"/>
              </a:ext>
            </a:extLst>
          </a:blip>
          <a:srcRect t="17795" b="10499"/>
          <a:stretch/>
        </p:blipFill>
        <p:spPr bwMode="auto">
          <a:xfrm>
            <a:off x="6973677" y="423167"/>
            <a:ext cx="4603636" cy="2866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00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82286" y="654788"/>
            <a:ext cx="8505021" cy="3416320"/>
          </a:xfrm>
          <a:prstGeom prst="rect">
            <a:avLst/>
          </a:prstGeom>
          <a:noFill/>
        </p:spPr>
        <p:txBody>
          <a:bodyPr wrap="square" rtlCol="0">
            <a:spAutoFit/>
          </a:bodyPr>
          <a:lstStyle/>
          <a:p>
            <a:r>
              <a:rPr lang="en-GB" sz="2400" dirty="0"/>
              <a:t>Close your eyes.</a:t>
            </a:r>
          </a:p>
          <a:p>
            <a:r>
              <a:rPr lang="en-GB" sz="2400" dirty="0"/>
              <a:t>Think about your best friend.</a:t>
            </a:r>
            <a:endParaRPr lang="en-US" sz="2400" dirty="0"/>
          </a:p>
          <a:p>
            <a:r>
              <a:rPr lang="en-GB" sz="2400" dirty="0"/>
              <a:t>What do you like doing together?</a:t>
            </a:r>
            <a:endParaRPr lang="en-US" sz="2400" dirty="0"/>
          </a:p>
          <a:p>
            <a:r>
              <a:rPr lang="en-GB" sz="2400" dirty="0"/>
              <a:t> </a:t>
            </a:r>
            <a:endParaRPr lang="en-US" sz="2400" dirty="0"/>
          </a:p>
          <a:p>
            <a:r>
              <a:rPr lang="en-GB" sz="2400" dirty="0"/>
              <a:t>Think about something you laughed about together.</a:t>
            </a:r>
            <a:endParaRPr lang="en-US" sz="2400" dirty="0"/>
          </a:p>
          <a:p>
            <a:r>
              <a:rPr lang="en-GB" sz="2400" dirty="0"/>
              <a:t>Think about a time they made you feel better about something.</a:t>
            </a:r>
            <a:endParaRPr lang="en-US" sz="2400" dirty="0"/>
          </a:p>
          <a:p>
            <a:r>
              <a:rPr lang="en-GB" sz="2400" dirty="0"/>
              <a:t> </a:t>
            </a:r>
            <a:endParaRPr lang="en-US" sz="2400" dirty="0"/>
          </a:p>
          <a:p>
            <a:r>
              <a:rPr lang="en-GB" sz="2400" dirty="0"/>
              <a:t>Now in your head thank God for your friend. </a:t>
            </a:r>
            <a:endParaRPr lang="en-US" sz="2400" dirty="0"/>
          </a:p>
          <a:p>
            <a:r>
              <a:rPr lang="en-GB" sz="2400" dirty="0"/>
              <a:t>Ask God to bless them.</a:t>
            </a:r>
            <a:endParaRPr lang="en-US" sz="2400" dirty="0"/>
          </a:p>
        </p:txBody>
      </p:sp>
      <p:sp>
        <p:nvSpPr>
          <p:cNvPr id="3" name="TextBox 2"/>
          <p:cNvSpPr txBox="1"/>
          <p:nvPr/>
        </p:nvSpPr>
        <p:spPr>
          <a:xfrm>
            <a:off x="2783134" y="4387754"/>
            <a:ext cx="6206627" cy="2308324"/>
          </a:xfrm>
          <a:prstGeom prst="rect">
            <a:avLst/>
          </a:prstGeom>
          <a:solidFill>
            <a:schemeClr val="bg1"/>
          </a:solidFill>
          <a:ln w="28575">
            <a:solidFill>
              <a:srgbClr val="BFAB13"/>
            </a:solidFill>
          </a:ln>
        </p:spPr>
        <p:txBody>
          <a:bodyPr wrap="square" rtlCol="0">
            <a:spAutoFit/>
          </a:bodyPr>
          <a:lstStyle/>
          <a:p>
            <a:r>
              <a:rPr lang="en-GB" sz="2400" dirty="0"/>
              <a:t>Lord Jesus, you had the disciples as your closest friends. You were glad of their friendship and they helped you. We thank you for our friends because they make our lives better by helping us and being there to share things with. </a:t>
            </a:r>
          </a:p>
          <a:p>
            <a:pPr algn="r"/>
            <a:r>
              <a:rPr lang="en-GB" sz="2400" dirty="0"/>
              <a:t>Amen</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251" y="199047"/>
            <a:ext cx="2767035" cy="2163901"/>
          </a:xfrm>
          <a:prstGeom prst="rect">
            <a:avLst/>
          </a:prstGeom>
        </p:spPr>
      </p:pic>
    </p:spTree>
    <p:extLst>
      <p:ext uri="{BB962C8B-B14F-4D97-AF65-F5344CB8AC3E}">
        <p14:creationId xmlns:p14="http://schemas.microsoft.com/office/powerpoint/2010/main" val="421752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93061" y="1618306"/>
            <a:ext cx="8020992" cy="1655762"/>
          </a:xfrm>
        </p:spPr>
        <p:txBody>
          <a:bodyPr>
            <a:normAutofit/>
          </a:bodyPr>
          <a:lstStyle/>
          <a:p>
            <a:r>
              <a:rPr lang="en-GB" sz="3600" dirty="0"/>
              <a:t>Find out from your partner what they like to play and who they like to play with?</a:t>
            </a: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768" y="325225"/>
            <a:ext cx="1460500" cy="2586162"/>
          </a:xfrm>
          <a:prstGeom prst="rect">
            <a:avLst/>
          </a:prstGeom>
        </p:spPr>
      </p:pic>
      <p:pic>
        <p:nvPicPr>
          <p:cNvPr id="2050" name="Picture 2" descr="Image result for friendship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06113" y="3314907"/>
            <a:ext cx="3159282" cy="2176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82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28309" y="954152"/>
            <a:ext cx="6921500" cy="4955203"/>
          </a:xfrm>
          <a:prstGeom prst="rect">
            <a:avLst/>
          </a:prstGeom>
          <a:solidFill>
            <a:schemeClr val="bg1"/>
          </a:solidFill>
          <a:ln w="28575">
            <a:solidFill>
              <a:srgbClr val="BFAB13"/>
            </a:solidFill>
          </a:ln>
        </p:spPr>
        <p:txBody>
          <a:bodyPr wrap="square" rtlCol="0">
            <a:spAutoFit/>
          </a:bodyPr>
          <a:lstStyle/>
          <a:p>
            <a:r>
              <a:rPr lang="en-GB" sz="2400" dirty="0"/>
              <a:t>In the gospel of Mark Jesus tells this parable to his disciples:</a:t>
            </a:r>
          </a:p>
          <a:p>
            <a:endParaRPr lang="en-US" sz="800" dirty="0"/>
          </a:p>
          <a:p>
            <a:pPr algn="ctr"/>
            <a:r>
              <a:rPr lang="en-GB" sz="2400" dirty="0"/>
              <a:t>“Such a crowd collected</a:t>
            </a:r>
            <a:r>
              <a:rPr lang="en-GB" sz="2400" b="1" dirty="0"/>
              <a:t> </a:t>
            </a:r>
            <a:r>
              <a:rPr lang="en-GB" sz="2400" dirty="0"/>
              <a:t>that there was no room for them even in the space outside the door. While Jesus was proclaiming the message to them, a man was brought who was paralysed, but because of the crowd they could not get him near. So they made an opening in the roof over the place where Jesus was, and when they had broken through they lowered the bed on which the paralysed man was lying. When he saw their faith, Jesus said to the man, “My son, your sins are forgiven.”</a:t>
            </a:r>
            <a:endParaRPr lang="en-US" sz="2400" dirty="0"/>
          </a:p>
          <a:p>
            <a:pPr algn="r"/>
            <a:r>
              <a:rPr lang="en-GB" sz="1600" i="1" dirty="0"/>
              <a:t>Mark 2: 2-5</a:t>
            </a:r>
            <a:endParaRPr lang="en-US" sz="1600" i="1" dirty="0"/>
          </a:p>
        </p:txBody>
      </p:sp>
      <p:sp>
        <p:nvSpPr>
          <p:cNvPr id="5" name="Horizontal Scroll 4"/>
          <p:cNvSpPr/>
          <p:nvPr/>
        </p:nvSpPr>
        <p:spPr>
          <a:xfrm>
            <a:off x="451692" y="1597446"/>
            <a:ext cx="3580481" cy="3668617"/>
          </a:xfrm>
          <a:prstGeom prst="horizontalScroll">
            <a:avLst/>
          </a:prstGeom>
          <a:solidFill>
            <a:srgbClr val="CC9900"/>
          </a:solidFill>
          <a:ln>
            <a:solidFill>
              <a:schemeClr val="tx1"/>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lumMod val="75000"/>
                    <a:lumOff val="25000"/>
                  </a:schemeClr>
                </a:solidFill>
              </a:rPr>
              <a:t>What does the bible say?</a:t>
            </a:r>
            <a:endParaRPr lang="en-US" sz="4000" dirty="0">
              <a:solidFill>
                <a:schemeClr val="tx1">
                  <a:lumMod val="75000"/>
                  <a:lumOff val="25000"/>
                </a:schemeClr>
              </a:solidFill>
            </a:endParaRPr>
          </a:p>
        </p:txBody>
      </p:sp>
    </p:spTree>
    <p:extLst>
      <p:ext uri="{BB962C8B-B14F-4D97-AF65-F5344CB8AC3E}">
        <p14:creationId xmlns:p14="http://schemas.microsoft.com/office/powerpoint/2010/main" val="379226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608" y="1740665"/>
            <a:ext cx="11622795" cy="5016758"/>
          </a:xfrm>
          <a:prstGeom prst="rect">
            <a:avLst/>
          </a:prstGeom>
          <a:solidFill>
            <a:schemeClr val="bg1"/>
          </a:solidFill>
          <a:ln w="28575">
            <a:solidFill>
              <a:srgbClr val="BFAB13"/>
            </a:solidFill>
          </a:ln>
        </p:spPr>
        <p:txBody>
          <a:bodyPr wrap="square" rtlCol="0">
            <a:spAutoFit/>
          </a:bodyPr>
          <a:lstStyle/>
          <a:p>
            <a:pPr marL="36000"/>
            <a:endParaRPr lang="en-GB" sz="800" dirty="0"/>
          </a:p>
          <a:p>
            <a:pPr marL="36000"/>
            <a:r>
              <a:rPr lang="en-GB" sz="2400" dirty="0"/>
              <a:t>Rashid sat on the bench under the window with his head in his hands looking at his feet.</a:t>
            </a:r>
          </a:p>
          <a:p>
            <a:pPr marL="36000"/>
            <a:r>
              <a:rPr lang="en-GB" sz="2400" dirty="0"/>
              <a:t>	“Hey up, what’s the matter?” asked Mrs Smith as she sat down next to him with a thump. She rubbed her knee, “My leg’s sore today.” </a:t>
            </a:r>
            <a:endParaRPr lang="en-US" sz="2400" dirty="0"/>
          </a:p>
          <a:p>
            <a:pPr marL="36000"/>
            <a:r>
              <a:rPr lang="en-GB" sz="2400" dirty="0"/>
              <a:t>Rashid glanced up at her. </a:t>
            </a:r>
            <a:endParaRPr lang="en-US" sz="2400" dirty="0"/>
          </a:p>
          <a:p>
            <a:pPr marL="36000"/>
            <a:r>
              <a:rPr lang="en-GB" sz="2400" dirty="0"/>
              <a:t>	“No-one picks me for their team,” he said grumpily.</a:t>
            </a:r>
            <a:endParaRPr lang="en-US" sz="2400" dirty="0"/>
          </a:p>
          <a:p>
            <a:pPr marL="36000"/>
            <a:r>
              <a:rPr lang="en-GB" sz="2400" dirty="0"/>
              <a:t>	“Oh dear, that doesn’t seem fair at all.”</a:t>
            </a:r>
            <a:endParaRPr lang="en-US" sz="2400" dirty="0"/>
          </a:p>
          <a:p>
            <a:pPr marL="36000"/>
            <a:r>
              <a:rPr lang="en-GB" sz="2400" dirty="0"/>
              <a:t>	“I’m always good at football and I score lots of times but no-one will let me have a 	go.”</a:t>
            </a:r>
            <a:endParaRPr lang="en-US" sz="2400" dirty="0"/>
          </a:p>
          <a:p>
            <a:pPr marL="36000"/>
            <a:r>
              <a:rPr lang="en-GB" sz="2400" dirty="0"/>
              <a:t>They sat silently together for a while.</a:t>
            </a:r>
            <a:endParaRPr lang="en-US" sz="2400" dirty="0"/>
          </a:p>
          <a:p>
            <a:pPr marL="36000"/>
            <a:r>
              <a:rPr lang="en-GB" sz="2400" dirty="0"/>
              <a:t>	 “I’ve noticed that boys always pick their friends to be on their team, however good they are at football,” said Mrs Smith “Boys don’t pick girls and they always pick their best friend.”</a:t>
            </a:r>
            <a:endParaRPr lang="en-US" sz="2400" dirty="0"/>
          </a:p>
          <a:p>
            <a:pPr marL="36000"/>
            <a:r>
              <a:rPr lang="en-GB" sz="2400" dirty="0"/>
              <a:t>Rashid sighed sadly.</a:t>
            </a:r>
            <a:endParaRPr lang="en-US" sz="24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2059" y="110935"/>
            <a:ext cx="6644090" cy="2387600"/>
          </a:xfrm>
          <a:prstGeom prst="rect">
            <a:avLst/>
          </a:prstGeom>
        </p:spPr>
      </p:pic>
    </p:spTree>
    <p:extLst>
      <p:ext uri="{BB962C8B-B14F-4D97-AF65-F5344CB8AC3E}">
        <p14:creationId xmlns:p14="http://schemas.microsoft.com/office/powerpoint/2010/main" val="374652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440" y="344430"/>
            <a:ext cx="8571122" cy="6124754"/>
          </a:xfrm>
          <a:prstGeom prst="rect">
            <a:avLst/>
          </a:prstGeom>
          <a:solidFill>
            <a:schemeClr val="bg1"/>
          </a:solidFill>
          <a:ln w="38100">
            <a:solidFill>
              <a:srgbClr val="BFAB13"/>
            </a:solidFill>
          </a:ln>
        </p:spPr>
        <p:txBody>
          <a:bodyPr wrap="square" rtlCol="0">
            <a:spAutoFit/>
          </a:bodyPr>
          <a:lstStyle/>
          <a:p>
            <a:pPr marL="36000"/>
            <a:endParaRPr lang="en-GB" sz="800" dirty="0"/>
          </a:p>
          <a:p>
            <a:pPr marL="36000"/>
            <a:r>
              <a:rPr lang="en-GB" sz="2400" dirty="0"/>
              <a:t>	“Perhaps you need to think about what sort of a friend you are? Like yesterday you didn’t want to help Stephanie even though you’re so good at maths. This morning you wouldn’t let Ashley share the book. You won’t let Josh stand next to you in the line. What do you think?”</a:t>
            </a:r>
          </a:p>
          <a:p>
            <a:pPr marL="36000"/>
            <a:endParaRPr lang="en-GB" sz="2400" dirty="0"/>
          </a:p>
          <a:p>
            <a:pPr marL="36000"/>
            <a:r>
              <a:rPr lang="en-GB" sz="2400" dirty="0"/>
              <a:t>	“Stephanie doesn’t do what I tell her. She’s really slow and asks silly questions all the time.”</a:t>
            </a:r>
            <a:endParaRPr lang="en-US" sz="2400" dirty="0"/>
          </a:p>
          <a:p>
            <a:pPr marL="36000"/>
            <a:r>
              <a:rPr lang="en-GB" sz="2400" dirty="0"/>
              <a:t>	“</a:t>
            </a:r>
            <a:r>
              <a:rPr lang="en-GB" sz="2400" dirty="0" err="1"/>
              <a:t>Mmh</a:t>
            </a:r>
            <a:r>
              <a:rPr lang="en-GB" sz="2400" dirty="0"/>
              <a:t>,”</a:t>
            </a:r>
            <a:endParaRPr lang="en-US" sz="2400" dirty="0"/>
          </a:p>
          <a:p>
            <a:pPr marL="36000"/>
            <a:r>
              <a:rPr lang="en-GB" sz="2400" dirty="0"/>
              <a:t>	“Ashley cheats because he’s always done more 	questions than anyone else.”</a:t>
            </a:r>
            <a:endParaRPr lang="en-US" sz="2400" dirty="0"/>
          </a:p>
          <a:p>
            <a:pPr marL="36000"/>
            <a:r>
              <a:rPr lang="en-GB" sz="2400" dirty="0"/>
              <a:t>	“Do you really think so?”</a:t>
            </a:r>
            <a:endParaRPr lang="en-US" sz="2400" dirty="0"/>
          </a:p>
          <a:p>
            <a:pPr marL="36000"/>
            <a:r>
              <a:rPr lang="en-GB" sz="2400" dirty="0"/>
              <a:t>	“Josh is too silly for me to sit with.”</a:t>
            </a:r>
            <a:endParaRPr lang="en-US" sz="2400" dirty="0"/>
          </a:p>
          <a:p>
            <a:pPr marL="36000"/>
            <a:r>
              <a:rPr lang="en-GB" sz="2400" dirty="0"/>
              <a:t>	“Why do you think that?”</a:t>
            </a:r>
            <a:endParaRPr lang="en-US" sz="2400" dirty="0"/>
          </a:p>
          <a:p>
            <a:pPr marL="36000"/>
            <a:r>
              <a:rPr lang="en-GB" sz="2400" dirty="0"/>
              <a:t>Rashid sat quietly thinking and Mrs Smith watched the children play.</a:t>
            </a:r>
            <a:endParaRPr lang="en-US" sz="2400" dirty="0"/>
          </a:p>
        </p:txBody>
      </p:sp>
      <p:pic>
        <p:nvPicPr>
          <p:cNvPr id="3074" name="Picture 2" descr="Image result for mr Grumpy"/>
          <p:cNvPicPr>
            <a:picLocks noChangeAspect="1" noChangeArrowheads="1"/>
          </p:cNvPicPr>
          <p:nvPr/>
        </p:nvPicPr>
        <p:blipFill rotWithShape="1">
          <a:blip r:embed="rId2">
            <a:extLst>
              <a:ext uri="{28A0092B-C50C-407E-A947-70E740481C1C}">
                <a14:useLocalDpi xmlns:a14="http://schemas.microsoft.com/office/drawing/2010/main" val="0"/>
              </a:ext>
            </a:extLst>
          </a:blip>
          <a:srcRect l="26655" r="26385"/>
          <a:stretch/>
        </p:blipFill>
        <p:spPr bwMode="auto">
          <a:xfrm>
            <a:off x="9121966" y="1274418"/>
            <a:ext cx="2831335" cy="4676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16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2483" y="1549534"/>
            <a:ext cx="6628482" cy="3170099"/>
          </a:xfrm>
          <a:prstGeom prst="rect">
            <a:avLst/>
          </a:prstGeom>
          <a:solidFill>
            <a:schemeClr val="bg1"/>
          </a:solidFill>
          <a:ln w="28575">
            <a:solidFill>
              <a:srgbClr val="BFAB13"/>
            </a:solidFill>
          </a:ln>
        </p:spPr>
        <p:txBody>
          <a:bodyPr wrap="square" rtlCol="0">
            <a:spAutoFit/>
          </a:bodyPr>
          <a:lstStyle/>
          <a:p>
            <a:pPr marL="36000"/>
            <a:endParaRPr lang="en-GB" sz="800" dirty="0"/>
          </a:p>
          <a:p>
            <a:pPr marL="36000"/>
            <a:r>
              <a:rPr lang="en-GB" sz="2400" dirty="0"/>
              <a:t>	“Do you remember the story about the paralysed man we thought about yesterday in class?” asked Mrs Smith. Rashid nodded.</a:t>
            </a:r>
            <a:endParaRPr lang="en-US" sz="2400" dirty="0"/>
          </a:p>
          <a:p>
            <a:pPr marL="36000"/>
            <a:r>
              <a:rPr lang="en-GB" sz="2400" dirty="0"/>
              <a:t>	“Well they didn’t worry about whether their friend was good enough to be with or help. They just helped him because he needed it. That’s what friends do. If they hadn’t helped him he would never have been healed by Jesus.”</a:t>
            </a:r>
            <a:endParaRPr lang="en-US" sz="2400" dirty="0"/>
          </a:p>
        </p:txBody>
      </p:sp>
      <p:pic>
        <p:nvPicPr>
          <p:cNvPr id="4098" name="Picture 2" descr="Image result for paralysed 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0958" y="1678305"/>
            <a:ext cx="3883408" cy="2912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60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6800" y="469638"/>
            <a:ext cx="6911248" cy="5755422"/>
          </a:xfrm>
          <a:prstGeom prst="rect">
            <a:avLst/>
          </a:prstGeom>
          <a:solidFill>
            <a:schemeClr val="bg1"/>
          </a:solidFill>
          <a:ln w="28575">
            <a:solidFill>
              <a:srgbClr val="BFAB13"/>
            </a:solidFill>
          </a:ln>
        </p:spPr>
        <p:txBody>
          <a:bodyPr wrap="square">
            <a:spAutoFit/>
          </a:bodyPr>
          <a:lstStyle/>
          <a:p>
            <a:pPr marL="36000"/>
            <a:endParaRPr lang="en-GB" sz="800" dirty="0"/>
          </a:p>
          <a:p>
            <a:pPr marL="36000"/>
            <a:r>
              <a:rPr lang="en-GB" sz="2400" dirty="0"/>
              <a:t>	Just at that moment Mrs Smith noticed that Stephanie was stuck at the top of the frame so she gave Rashid a quick hug and went off to help. Rashid watched Mrs Smith as she helped Stephanie climb down. She didn’t just lift her off the frame or tell her what to do in a bossy voice. She helped Stephanie decide how to get down by herself and then stood by her just in case she got stuck again.  Once Stephanie got down she gave Mrs Smith a big hug and then went off skipping happily to talk to Jen. Mrs Smith looked across at Rashid and gave him a big encouraging smile just in case he needed it.</a:t>
            </a:r>
          </a:p>
          <a:p>
            <a:pPr marL="36000"/>
            <a:endParaRPr lang="en-GB" sz="2400" dirty="0"/>
          </a:p>
          <a:p>
            <a:pPr marL="36000"/>
            <a:r>
              <a:rPr lang="en-GB" sz="2400" dirty="0"/>
              <a:t>	All the way home that night Rashid thought about what Mrs Smith had said.</a:t>
            </a:r>
            <a:endParaRPr lang="en-US" sz="2400" dirty="0"/>
          </a:p>
        </p:txBody>
      </p:sp>
      <p:pic>
        <p:nvPicPr>
          <p:cNvPr id="5122" name="Picture 2" descr="Image result for climbing fram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691" y="1291878"/>
            <a:ext cx="3956394" cy="4110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75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6976" y="265628"/>
            <a:ext cx="11552257" cy="4647426"/>
          </a:xfrm>
          <a:prstGeom prst="rect">
            <a:avLst/>
          </a:prstGeom>
          <a:solidFill>
            <a:schemeClr val="bg1"/>
          </a:solidFill>
          <a:ln w="28575">
            <a:solidFill>
              <a:srgbClr val="BFAB13"/>
            </a:solidFill>
          </a:ln>
        </p:spPr>
        <p:txBody>
          <a:bodyPr wrap="square" rtlCol="0">
            <a:spAutoFit/>
          </a:bodyPr>
          <a:lstStyle/>
          <a:p>
            <a:pPr marL="36000"/>
            <a:endParaRPr lang="en-GB" sz="800" dirty="0"/>
          </a:p>
          <a:p>
            <a:pPr marL="36000"/>
            <a:r>
              <a:rPr lang="en-GB" sz="2400" dirty="0"/>
              <a:t>	The next morning the class were working on division. Rashid loved division it was so easy. He’d soon done all the questions set for his table and so had Josh. When Rashid looked across at Josh’s answers he realised he’d got them all wrong. Rashid was just going to point it out to Josh when he thought about how Mrs Smith had helped Stephanie yesterday.</a:t>
            </a:r>
            <a:endParaRPr lang="en-US" sz="2400" dirty="0"/>
          </a:p>
          <a:p>
            <a:pPr marL="36000"/>
            <a:r>
              <a:rPr lang="en-GB" sz="2400" dirty="0"/>
              <a:t>	“Shall we check?” he asked Josh, but Josh just scowled at him.</a:t>
            </a:r>
          </a:p>
          <a:p>
            <a:pPr marL="36000"/>
            <a:endParaRPr lang="en-GB" sz="2400" dirty="0"/>
          </a:p>
          <a:p>
            <a:pPr marL="36000"/>
            <a:r>
              <a:rPr lang="en-GB" sz="2400" dirty="0"/>
              <a:t>	“Twelve divided by two,” Rashid said holding up one hand. “That means I’ve to count in 2 until I get to twelve. 2,4,6,8,10,12,” he said holding up a new finger each time. “Then I have to count my fingers, so the answer is six.” </a:t>
            </a:r>
          </a:p>
          <a:p>
            <a:pPr marL="36000"/>
            <a:r>
              <a:rPr lang="en-GB" sz="2400" dirty="0"/>
              <a:t>Then he put a little tick at the end of that question. Rashid did the next question in the same way and the one after that. </a:t>
            </a:r>
          </a:p>
        </p:txBody>
      </p:sp>
      <p:pic>
        <p:nvPicPr>
          <p:cNvPr id="6146" name="Picture 2" descr="Image result for counting pictures clipart"/>
          <p:cNvPicPr>
            <a:picLocks noChangeAspect="1" noChangeArrowheads="1"/>
          </p:cNvPicPr>
          <p:nvPr/>
        </p:nvPicPr>
        <p:blipFill rotWithShape="1">
          <a:blip r:embed="rId2">
            <a:extLst>
              <a:ext uri="{28A0092B-C50C-407E-A947-70E740481C1C}">
                <a14:useLocalDpi xmlns:a14="http://schemas.microsoft.com/office/drawing/2010/main" val="0"/>
              </a:ext>
            </a:extLst>
          </a:blip>
          <a:srcRect b="47917"/>
          <a:stretch/>
        </p:blipFill>
        <p:spPr bwMode="auto">
          <a:xfrm>
            <a:off x="2656404" y="5121915"/>
            <a:ext cx="6353175" cy="1389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866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687" y="1720515"/>
            <a:ext cx="11045176" cy="5016758"/>
          </a:xfrm>
          <a:prstGeom prst="rect">
            <a:avLst/>
          </a:prstGeom>
          <a:solidFill>
            <a:schemeClr val="bg1"/>
          </a:solidFill>
          <a:ln w="28575">
            <a:solidFill>
              <a:srgbClr val="BFAB13"/>
            </a:solidFill>
          </a:ln>
        </p:spPr>
        <p:txBody>
          <a:bodyPr wrap="square" rtlCol="0">
            <a:spAutoFit/>
          </a:bodyPr>
          <a:lstStyle/>
          <a:p>
            <a:pPr marL="36000"/>
            <a:endParaRPr lang="en-GB" sz="800" dirty="0"/>
          </a:p>
          <a:p>
            <a:pPr marL="36000"/>
            <a:r>
              <a:rPr lang="en-GB" sz="2400" dirty="0"/>
              <a:t>	The fourth question was sixteen divided by four. Suddenly Josh said, “We have to count in fours until we get to sixteen, 4,8,12….” </a:t>
            </a:r>
            <a:endParaRPr lang="en-US" sz="2400" dirty="0"/>
          </a:p>
          <a:p>
            <a:pPr marL="36000"/>
            <a:r>
              <a:rPr lang="en-GB" sz="2400" dirty="0"/>
              <a:t>Rashid waited. </a:t>
            </a:r>
            <a:endParaRPr lang="en-US" sz="2400" dirty="0"/>
          </a:p>
          <a:p>
            <a:pPr marL="36000"/>
            <a:r>
              <a:rPr lang="en-GB" sz="2400" dirty="0"/>
              <a:t>	“Sixteen,” Josh said eventually, “That means the answer is,” he counted his fingers, “four.”</a:t>
            </a:r>
            <a:endParaRPr lang="en-US" sz="2400" dirty="0"/>
          </a:p>
          <a:p>
            <a:pPr marL="36000"/>
            <a:r>
              <a:rPr lang="en-GB" sz="2400" dirty="0"/>
              <a:t>	“I get it now!” Josh said suddenly and he determinedly answered the rest of the questions using that method. Rashid watched patiently until Josh’s questions were all right just like his.</a:t>
            </a:r>
            <a:endParaRPr lang="en-US" sz="2400" dirty="0"/>
          </a:p>
          <a:p>
            <a:pPr marL="36000"/>
            <a:r>
              <a:rPr lang="en-GB" sz="2400" dirty="0"/>
              <a:t>	“How are you two getting along?” asked Mrs Smith. “Both of you all correct. Did you help each other?”</a:t>
            </a:r>
            <a:endParaRPr lang="en-US" sz="2400" dirty="0"/>
          </a:p>
          <a:p>
            <a:pPr marL="36000"/>
            <a:r>
              <a:rPr lang="en-GB" sz="2400" dirty="0"/>
              <a:t>	“I’ve got it now,” said Josh proudly, “you just have to count up in the number you’re dividing by to the number you start with. Then you count your fingers.”</a:t>
            </a:r>
            <a:endParaRPr lang="en-US" sz="2400" dirty="0"/>
          </a:p>
          <a:p>
            <a:pPr marL="36000"/>
            <a:r>
              <a:rPr lang="en-GB" sz="2400" dirty="0"/>
              <a:t>Mrs Smith smiled. “Well done,” she said.	</a:t>
            </a:r>
            <a:endParaRPr lang="en-US" sz="2400" dirty="0"/>
          </a:p>
        </p:txBody>
      </p:sp>
      <p:pic>
        <p:nvPicPr>
          <p:cNvPr id="4" name="Picture 2" descr="Image result for counting pictures clipart"/>
          <p:cNvPicPr>
            <a:picLocks noChangeAspect="1" noChangeArrowheads="1"/>
          </p:cNvPicPr>
          <p:nvPr/>
        </p:nvPicPr>
        <p:blipFill rotWithShape="1">
          <a:blip r:embed="rId2">
            <a:extLst>
              <a:ext uri="{28A0092B-C50C-407E-A947-70E740481C1C}">
                <a14:useLocalDpi xmlns:a14="http://schemas.microsoft.com/office/drawing/2010/main" val="0"/>
              </a:ext>
            </a:extLst>
          </a:blip>
          <a:srcRect b="47917"/>
          <a:stretch/>
        </p:blipFill>
        <p:spPr bwMode="auto">
          <a:xfrm>
            <a:off x="3010837" y="213863"/>
            <a:ext cx="6353175" cy="1389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197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307</TotalTime>
  <Words>1221</Words>
  <Application>Microsoft Macintosh PowerPoint</Application>
  <PresentationFormat>Widescreen</PresentationFormat>
  <Paragraphs>69</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&amp; Pam</dc:creator>
  <cp:lastModifiedBy>Headteacher Grewelthorpe and Fountains CofE Primary Schools</cp:lastModifiedBy>
  <cp:revision>19</cp:revision>
  <dcterms:created xsi:type="dcterms:W3CDTF">2018-02-07T11:44:11Z</dcterms:created>
  <dcterms:modified xsi:type="dcterms:W3CDTF">2021-04-20T20:58:40Z</dcterms:modified>
</cp:coreProperties>
</file>