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715" r:id="rId5"/>
    <p:sldMasterId id="2147483748" r:id="rId6"/>
    <p:sldMasterId id="2147483695" r:id="rId7"/>
    <p:sldMasterId id="2147483674" r:id="rId8"/>
    <p:sldMasterId id="2147483714" r:id="rId9"/>
    <p:sldMasterId id="2147483683" r:id="rId10"/>
    <p:sldMasterId id="2147483756" r:id="rId11"/>
  </p:sldMasterIdLst>
  <p:sldIdLst>
    <p:sldId id="256" r:id="rId12"/>
    <p:sldId id="265" r:id="rId13"/>
    <p:sldId id="267" r:id="rId14"/>
    <p:sldId id="266" r:id="rId15"/>
    <p:sldId id="258" r:id="rId16"/>
    <p:sldId id="264" r:id="rId17"/>
    <p:sldId id="262" r:id="rId18"/>
    <p:sldId id="263"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94444" cy="6858001"/>
          </a:xfrm>
          <a:prstGeom prst="rect">
            <a:avLst/>
          </a:prstGeom>
        </p:spPr>
      </p:pic>
      <p:sp>
        <p:nvSpPr>
          <p:cNvPr id="8" name="TextBox 7"/>
          <p:cNvSpPr txBox="1"/>
          <p:nvPr userDrawn="1"/>
        </p:nvSpPr>
        <p:spPr>
          <a:xfrm>
            <a:off x="442469" y="262276"/>
            <a:ext cx="9870587" cy="923330"/>
          </a:xfrm>
          <a:prstGeom prst="rect">
            <a:avLst/>
          </a:prstGeom>
          <a:noFill/>
        </p:spPr>
        <p:txBody>
          <a:bodyPr wrap="none" rtlCol="0">
            <a:spAutoFit/>
          </a:bodyPr>
          <a:lstStyle/>
          <a:p>
            <a:r>
              <a:rPr lang="en-GB" sz="5400" b="1" dirty="0">
                <a:ln w="3175">
                  <a:solidFill>
                    <a:srgbClr val="7030A0"/>
                  </a:solidFill>
                </a:ln>
                <a:solidFill>
                  <a:schemeClr val="bg1"/>
                </a:solidFill>
                <a:latin typeface="Bodoni MT" panose="02070603080606020203" pitchFamily="18" charset="0"/>
              </a:rPr>
              <a:t>The Rhythm of Life Lent Journey</a:t>
            </a:r>
          </a:p>
        </p:txBody>
      </p:sp>
    </p:spTree>
    <p:extLst>
      <p:ext uri="{BB962C8B-B14F-4D97-AF65-F5344CB8AC3E}">
        <p14:creationId xmlns:p14="http://schemas.microsoft.com/office/powerpoint/2010/main" val="149436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381900" y="1390148"/>
            <a:ext cx="1141821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46095" y="155074"/>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chemeClr val="tx1"/>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48401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359598" y="1395303"/>
            <a:ext cx="11650542"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30140" y="162005"/>
            <a:ext cx="1080000" cy="1080000"/>
          </a:xfrm>
          <a:prstGeom prst="rect">
            <a:avLst/>
          </a:prstGeom>
          <a:ln>
            <a:solidFill>
              <a:srgbClr val="000000"/>
            </a:solidFill>
          </a:ln>
        </p:spPr>
      </p:pic>
      <p:sp>
        <p:nvSpPr>
          <p:cNvPr id="5" name="Rectangle 4"/>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32836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381899" y="1393373"/>
            <a:ext cx="11331130"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07892" y="198258"/>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09572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41543" y="1383500"/>
            <a:ext cx="1130988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26859" y="191521"/>
            <a:ext cx="1080000" cy="1080000"/>
          </a:xfrm>
          <a:prstGeom prst="rect">
            <a:avLst/>
          </a:prstGeom>
          <a:ln>
            <a:solidFill>
              <a:srgbClr val="000000"/>
            </a:solidFill>
          </a:ln>
        </p:spPr>
      </p:pic>
      <p:sp>
        <p:nvSpPr>
          <p:cNvPr id="5" name="Rectangle 4"/>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190261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464100" y="1454333"/>
            <a:ext cx="11449226"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11262" y="220862"/>
            <a:ext cx="1080000" cy="1080000"/>
          </a:xfrm>
          <a:prstGeom prst="rect">
            <a:avLst/>
          </a:prstGeom>
          <a:ln>
            <a:solidFill>
              <a:schemeClr val="tx1"/>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chemeClr val="tx1"/>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95237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29266" y="1402082"/>
            <a:ext cx="1156812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17394" y="191521"/>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58596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5" name="TextBox 4"/>
          <p:cNvSpPr txBox="1"/>
          <p:nvPr userDrawn="1"/>
        </p:nvSpPr>
        <p:spPr>
          <a:xfrm>
            <a:off x="551186" y="548639"/>
            <a:ext cx="4818114"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praying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pic>
        <p:nvPicPr>
          <p:cNvPr id="7" name="Picture 6"/>
          <p:cNvPicPr>
            <a:picLocks/>
          </p:cNvPicPr>
          <p:nvPr userDrawn="1"/>
        </p:nvPicPr>
        <p:blipFill>
          <a:blip r:embed="rId3"/>
          <a:stretch>
            <a:fillRect/>
          </a:stretch>
        </p:blipFill>
        <p:spPr>
          <a:xfrm>
            <a:off x="10964865" y="143555"/>
            <a:ext cx="1080000" cy="1080000"/>
          </a:xfrm>
          <a:prstGeom prst="rect">
            <a:avLst/>
          </a:prstGeom>
          <a:ln w="12700">
            <a:solidFill>
              <a:srgbClr val="000000"/>
            </a:solidFill>
          </a:ln>
        </p:spPr>
      </p:pic>
    </p:spTree>
    <p:extLst>
      <p:ext uri="{BB962C8B-B14F-4D97-AF65-F5344CB8AC3E}">
        <p14:creationId xmlns:p14="http://schemas.microsoft.com/office/powerpoint/2010/main" val="34360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5" name="TextBox 4"/>
          <p:cNvSpPr txBox="1"/>
          <p:nvPr userDrawn="1"/>
        </p:nvSpPr>
        <p:spPr>
          <a:xfrm>
            <a:off x="551186" y="548639"/>
            <a:ext cx="4713919"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a:t>
            </a:r>
            <a:r>
              <a:rPr lang="en-GB" sz="3200" dirty="0">
                <a:solidFill>
                  <a:schemeClr val="tx1"/>
                </a:solidFill>
              </a:rPr>
              <a:t>sharing</a:t>
            </a:r>
            <a:r>
              <a:rPr lang="en-GB" sz="3200" dirty="0">
                <a:solidFill>
                  <a:srgbClr val="FFFF00"/>
                </a:solidFill>
              </a:rPr>
              <a:t> </a:t>
            </a:r>
            <a:r>
              <a:rPr lang="en-GB" sz="3200" dirty="0">
                <a:solidFill>
                  <a:schemeClr val="bg1"/>
                </a:solidFill>
              </a:rPr>
              <a:t>into</a:t>
            </a:r>
            <a:r>
              <a:rPr lang="en-GB" sz="3200" dirty="0">
                <a:solidFill>
                  <a:srgbClr val="FFFF00"/>
                </a:solidFill>
              </a:rPr>
              <a:t> </a:t>
            </a:r>
            <a:r>
              <a:rPr lang="en-GB" sz="3200" dirty="0">
                <a:solidFill>
                  <a:schemeClr val="tx1"/>
                </a:solidFill>
              </a:rPr>
              <a:t>action</a:t>
            </a:r>
            <a:r>
              <a:rPr lang="en-GB" sz="3200" dirty="0">
                <a:solidFill>
                  <a:schemeClr val="bg1"/>
                </a:solidFill>
              </a:rPr>
              <a:t>!</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chemeClr val="tx1"/>
                </a:solidFill>
              </a:rPr>
              <a:t>You might like to try:</a:t>
            </a:r>
          </a:p>
        </p:txBody>
      </p:sp>
      <p:pic>
        <p:nvPicPr>
          <p:cNvPr id="8" name="Picture 7"/>
          <p:cNvPicPr>
            <a:picLocks/>
          </p:cNvPicPr>
          <p:nvPr userDrawn="1"/>
        </p:nvPicPr>
        <p:blipFill>
          <a:blip r:embed="rId3"/>
          <a:stretch>
            <a:fillRect/>
          </a:stretch>
        </p:blipFill>
        <p:spPr>
          <a:xfrm>
            <a:off x="10973573" y="170262"/>
            <a:ext cx="1080000" cy="1080000"/>
          </a:xfrm>
          <a:prstGeom prst="rect">
            <a:avLst/>
          </a:prstGeom>
          <a:ln>
            <a:solidFill>
              <a:srgbClr val="000000"/>
            </a:solidFill>
          </a:ln>
        </p:spPr>
      </p:pic>
    </p:spTree>
    <p:extLst>
      <p:ext uri="{BB962C8B-B14F-4D97-AF65-F5344CB8AC3E}">
        <p14:creationId xmlns:p14="http://schemas.microsoft.com/office/powerpoint/2010/main" val="9960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8" name="TextBox 7"/>
          <p:cNvSpPr txBox="1"/>
          <p:nvPr userDrawn="1"/>
        </p:nvSpPr>
        <p:spPr>
          <a:xfrm>
            <a:off x="551186" y="548639"/>
            <a:ext cx="5545301"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encouraging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9" name="Picture 8"/>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264702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10" name="TextBox 9"/>
          <p:cNvSpPr txBox="1"/>
          <p:nvPr userDrawn="1"/>
        </p:nvSpPr>
        <p:spPr>
          <a:xfrm>
            <a:off x="551186" y="548639"/>
            <a:ext cx="4842608"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creating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13624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498934" y="461555"/>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22657" y="5594193"/>
            <a:ext cx="1080000" cy="1080000"/>
          </a:xfrm>
          <a:prstGeom prst="rect">
            <a:avLst/>
          </a:prstGeom>
          <a:ln w="12700">
            <a:solidFill>
              <a:srgbClr val="000000"/>
            </a:solidFill>
          </a:ln>
        </p:spPr>
      </p:pic>
    </p:spTree>
    <p:extLst>
      <p:ext uri="{BB962C8B-B14F-4D97-AF65-F5344CB8AC3E}">
        <p14:creationId xmlns:p14="http://schemas.microsoft.com/office/powerpoint/2010/main" val="253677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8" name="TextBox 7"/>
          <p:cNvSpPr txBox="1"/>
          <p:nvPr userDrawn="1"/>
        </p:nvSpPr>
        <p:spPr>
          <a:xfrm>
            <a:off x="551186" y="548639"/>
            <a:ext cx="5354158"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celebrating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0947934" y="143555"/>
            <a:ext cx="1080000" cy="1080000"/>
          </a:xfrm>
          <a:prstGeom prst="rect">
            <a:avLst/>
          </a:prstGeom>
          <a:ln>
            <a:solidFill>
              <a:srgbClr val="000000"/>
            </a:solidFill>
          </a:ln>
        </p:spPr>
      </p:pic>
    </p:spTree>
    <p:extLst>
      <p:ext uri="{BB962C8B-B14F-4D97-AF65-F5344CB8AC3E}">
        <p14:creationId xmlns:p14="http://schemas.microsoft.com/office/powerpoint/2010/main" val="202778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10" name="TextBox 9"/>
          <p:cNvSpPr txBox="1"/>
          <p:nvPr userDrawn="1"/>
        </p:nvSpPr>
        <p:spPr>
          <a:xfrm>
            <a:off x="551186" y="548639"/>
            <a:ext cx="4631781" cy="584775"/>
          </a:xfrm>
          <a:prstGeom prst="rect">
            <a:avLst/>
          </a:prstGeom>
          <a:noFill/>
        </p:spPr>
        <p:txBody>
          <a:bodyPr wrap="none" rtlCol="0">
            <a:spAutoFit/>
          </a:bodyPr>
          <a:lstStyle/>
          <a:p>
            <a:r>
              <a:rPr lang="en-GB" sz="3200" dirty="0">
                <a:solidFill>
                  <a:schemeClr val="tx1"/>
                </a:solidFill>
              </a:rPr>
              <a:t>Putting</a:t>
            </a:r>
            <a:r>
              <a:rPr lang="en-GB" sz="3200" dirty="0">
                <a:solidFill>
                  <a:srgbClr val="FFFF00"/>
                </a:solidFill>
              </a:rPr>
              <a:t> </a:t>
            </a:r>
            <a:r>
              <a:rPr lang="en-GB" sz="3200" dirty="0">
                <a:solidFill>
                  <a:srgbClr val="0070C0"/>
                </a:solidFill>
              </a:rPr>
              <a:t>resting</a:t>
            </a:r>
            <a:r>
              <a:rPr lang="en-GB" sz="3200" dirty="0">
                <a:solidFill>
                  <a:srgbClr val="FFFF00"/>
                </a:solidFill>
              </a:rPr>
              <a:t> </a:t>
            </a:r>
            <a:r>
              <a:rPr lang="en-GB" sz="3200" dirty="0">
                <a:solidFill>
                  <a:schemeClr val="tx1"/>
                </a:solidFill>
              </a:rPr>
              <a:t>into</a:t>
            </a:r>
            <a:r>
              <a:rPr lang="en-GB" sz="3200" dirty="0">
                <a:solidFill>
                  <a:srgbClr val="FFFF00"/>
                </a:solidFill>
              </a:rPr>
              <a:t> </a:t>
            </a:r>
            <a:r>
              <a:rPr lang="en-GB" sz="3200" dirty="0">
                <a:solidFill>
                  <a:srgbClr val="0070C0"/>
                </a:solidFill>
              </a:rPr>
              <a:t>action</a:t>
            </a:r>
            <a:r>
              <a:rPr lang="en-GB" sz="3200" dirty="0">
                <a:solidFill>
                  <a:schemeClr val="tx1"/>
                </a:solidFill>
              </a:rPr>
              <a:t>!</a:t>
            </a:r>
          </a:p>
        </p:txBody>
      </p:sp>
      <p:sp>
        <p:nvSpPr>
          <p:cNvPr id="11" name="TextBox 10"/>
          <p:cNvSpPr txBox="1"/>
          <p:nvPr userDrawn="1"/>
        </p:nvSpPr>
        <p:spPr>
          <a:xfrm>
            <a:off x="551186" y="1389665"/>
            <a:ext cx="3621504" cy="584775"/>
          </a:xfrm>
          <a:prstGeom prst="rect">
            <a:avLst/>
          </a:prstGeom>
          <a:noFill/>
        </p:spPr>
        <p:txBody>
          <a:bodyPr wrap="none" rtlCol="0">
            <a:spAutoFit/>
          </a:bodyPr>
          <a:lstStyle/>
          <a:p>
            <a:r>
              <a:rPr lang="en-GB" sz="3200" dirty="0">
                <a:solidFill>
                  <a:srgbClr val="0070C0"/>
                </a:solidFill>
              </a:rPr>
              <a:t>You might like to try:</a:t>
            </a:r>
          </a:p>
        </p:txBody>
      </p:sp>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007057" y="143555"/>
            <a:ext cx="1080000" cy="1080000"/>
          </a:xfrm>
          <a:prstGeom prst="rect">
            <a:avLst/>
          </a:prstGeom>
          <a:ln>
            <a:solidFill>
              <a:schemeClr val="tx1"/>
            </a:solidFill>
          </a:ln>
        </p:spPr>
      </p:pic>
    </p:spTree>
    <p:extLst>
      <p:ext uri="{BB962C8B-B14F-4D97-AF65-F5344CB8AC3E}">
        <p14:creationId xmlns:p14="http://schemas.microsoft.com/office/powerpoint/2010/main" val="318332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10" name="TextBox 9"/>
          <p:cNvSpPr txBox="1"/>
          <p:nvPr userDrawn="1"/>
        </p:nvSpPr>
        <p:spPr>
          <a:xfrm>
            <a:off x="551186" y="548639"/>
            <a:ext cx="5068824"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reflecting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1006287" y="170262"/>
            <a:ext cx="1080000" cy="1080000"/>
          </a:xfrm>
          <a:prstGeom prst="rect">
            <a:avLst/>
          </a:prstGeom>
          <a:ln>
            <a:solidFill>
              <a:srgbClr val="000000"/>
            </a:solidFill>
          </a:ln>
        </p:spPr>
      </p:pic>
    </p:spTree>
    <p:extLst>
      <p:ext uri="{BB962C8B-B14F-4D97-AF65-F5344CB8AC3E}">
        <p14:creationId xmlns:p14="http://schemas.microsoft.com/office/powerpoint/2010/main" val="38797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a:stretch>
            <a:fillRect/>
          </a:stretch>
        </p:blipFill>
        <p:spPr>
          <a:xfrm>
            <a:off x="10886487" y="147659"/>
            <a:ext cx="1080000" cy="1080000"/>
          </a:xfrm>
          <a:prstGeom prst="rect">
            <a:avLst/>
          </a:prstGeom>
          <a:ln w="12700">
            <a:solidFill>
              <a:srgbClr val="000000"/>
            </a:solidFill>
          </a:ln>
        </p:spPr>
      </p:pic>
      <p:sp>
        <p:nvSpPr>
          <p:cNvPr id="5" name="Rectangle 4"/>
          <p:cNvSpPr/>
          <p:nvPr userDrawn="1"/>
        </p:nvSpPr>
        <p:spPr>
          <a:xfrm>
            <a:off x="6061167" y="1126649"/>
            <a:ext cx="4469493"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1" name="TextBox 10"/>
          <p:cNvSpPr txBox="1"/>
          <p:nvPr userDrawn="1"/>
        </p:nvSpPr>
        <p:spPr>
          <a:xfrm>
            <a:off x="6061167" y="1906168"/>
            <a:ext cx="6017622"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praying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31951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8" name="Picture 7"/>
          <p:cNvPicPr>
            <a:picLocks/>
          </p:cNvPicPr>
          <p:nvPr userDrawn="1"/>
        </p:nvPicPr>
        <p:blipFill>
          <a:blip r:embed="rId3"/>
          <a:stretch>
            <a:fillRect/>
          </a:stretch>
        </p:blipFill>
        <p:spPr>
          <a:xfrm>
            <a:off x="10886487" y="147659"/>
            <a:ext cx="1080000" cy="1080000"/>
          </a:xfrm>
          <a:prstGeom prst="rect">
            <a:avLst/>
          </a:prstGeom>
          <a:ln>
            <a:solidFill>
              <a:srgbClr val="000000"/>
            </a:solidFill>
          </a:ln>
        </p:spPr>
      </p:pic>
      <p:sp>
        <p:nvSpPr>
          <p:cNvPr id="11" name="Rectangle 10"/>
          <p:cNvSpPr/>
          <p:nvPr userDrawn="1"/>
        </p:nvSpPr>
        <p:spPr>
          <a:xfrm>
            <a:off x="6061168" y="1130554"/>
            <a:ext cx="4600782" cy="584775"/>
          </a:xfrm>
          <a:prstGeom prst="rect">
            <a:avLst/>
          </a:prstGeom>
        </p:spPr>
        <p:txBody>
          <a:bodyPr wrap="square">
            <a:spAutoFit/>
          </a:bodyPr>
          <a:lstStyle/>
          <a:p>
            <a:r>
              <a:rPr lang="en-GB" sz="3200" u="sng" dirty="0">
                <a:solidFill>
                  <a:schemeClr val="tx1"/>
                </a:solidFill>
                <a:latin typeface="Calibri" panose="020F0502020204030204" pitchFamily="34" charset="0"/>
                <a:cs typeface="Calibri" panose="020F0502020204030204" pitchFamily="34" charset="0"/>
              </a:rPr>
              <a:t>The Rhythm of Life Prayer</a:t>
            </a:r>
          </a:p>
        </p:txBody>
      </p:sp>
      <p:sp>
        <p:nvSpPr>
          <p:cNvPr id="12" name="Rectangle 11"/>
          <p:cNvSpPr/>
          <p:nvPr userDrawn="1"/>
        </p:nvSpPr>
        <p:spPr>
          <a:xfrm>
            <a:off x="600635" y="1126649"/>
            <a:ext cx="3518527" cy="584775"/>
          </a:xfrm>
          <a:prstGeom prst="rect">
            <a:avLst/>
          </a:prstGeom>
        </p:spPr>
        <p:txBody>
          <a:bodyPr wrap="none">
            <a:spAutoFit/>
          </a:bodyPr>
          <a:lstStyle/>
          <a:p>
            <a:r>
              <a:rPr lang="en-GB" sz="3200" u="sng" dirty="0">
                <a:solidFill>
                  <a:schemeClr val="tx1"/>
                </a:solidFill>
                <a:latin typeface="Calibri" panose="020F0502020204030204" pitchFamily="34" charset="0"/>
                <a:cs typeface="Calibri" panose="020F0502020204030204" pitchFamily="34" charset="0"/>
              </a:rPr>
              <a:t>A Prayer for the Day</a:t>
            </a:r>
          </a:p>
        </p:txBody>
      </p:sp>
      <p:sp>
        <p:nvSpPr>
          <p:cNvPr id="13"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4"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5" name="TextBox 14"/>
          <p:cNvSpPr txBox="1"/>
          <p:nvPr userDrawn="1"/>
        </p:nvSpPr>
        <p:spPr>
          <a:xfrm>
            <a:off x="6061166" y="1906168"/>
            <a:ext cx="6008913"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sharing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12555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5"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8" name="Rectangle 7"/>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2" name="TextBox 11"/>
          <p:cNvSpPr txBox="1"/>
          <p:nvPr userDrawn="1"/>
        </p:nvSpPr>
        <p:spPr>
          <a:xfrm>
            <a:off x="6061167" y="1906168"/>
            <a:ext cx="6000204"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encouraging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214700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4" name="Picture 3"/>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7" name="Rectangle 6"/>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1" name="TextBox 10"/>
          <p:cNvSpPr txBox="1"/>
          <p:nvPr userDrawn="1"/>
        </p:nvSpPr>
        <p:spPr>
          <a:xfrm>
            <a:off x="6061166" y="1906168"/>
            <a:ext cx="6008913"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creating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63203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8" name="Rectangle 7"/>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0"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2" name="TextBox 11"/>
          <p:cNvSpPr txBox="1"/>
          <p:nvPr userDrawn="1"/>
        </p:nvSpPr>
        <p:spPr>
          <a:xfrm>
            <a:off x="6061167" y="1906168"/>
            <a:ext cx="6026330"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celebrating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31908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886487" y="165078"/>
            <a:ext cx="1080000" cy="1080000"/>
          </a:xfrm>
          <a:prstGeom prst="rect">
            <a:avLst/>
          </a:prstGeom>
          <a:ln>
            <a:solidFill>
              <a:schemeClr val="tx1"/>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a:solidFill>
                  <a:srgbClr val="0070C0"/>
                </a:solidFill>
                <a:latin typeface="Calibri" panose="020F0502020204030204" pitchFamily="34" charset="0"/>
                <a:cs typeface="Calibri" panose="020F0502020204030204" pitchFamily="34" charset="0"/>
              </a:rPr>
              <a:t>The 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0070C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tx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tx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tx1"/>
              </a:solidFill>
              <a:latin typeface="+mn-lt"/>
            </a:endParaRPr>
          </a:p>
        </p:txBody>
      </p:sp>
      <p:sp>
        <p:nvSpPr>
          <p:cNvPr id="13" name="TextBox 12"/>
          <p:cNvSpPr txBox="1"/>
          <p:nvPr userDrawn="1"/>
        </p:nvSpPr>
        <p:spPr>
          <a:xfrm>
            <a:off x="6061166" y="1906168"/>
            <a:ext cx="6008913" cy="4031873"/>
          </a:xfrm>
          <a:prstGeom prst="rect">
            <a:avLst/>
          </a:prstGeom>
          <a:noFill/>
        </p:spPr>
        <p:txBody>
          <a:bodyPr wrap="square" rtlCol="0">
            <a:spAutoFit/>
          </a:bodyPr>
          <a:lstStyle/>
          <a:p>
            <a:r>
              <a:rPr lang="en-GB" sz="3200" dirty="0">
                <a:solidFill>
                  <a:schemeClr val="tx1"/>
                </a:solidFill>
              </a:rPr>
              <a:t>Loving God,</a:t>
            </a:r>
          </a:p>
          <a:p>
            <a:r>
              <a:rPr lang="en-GB" sz="3200" dirty="0">
                <a:solidFill>
                  <a:schemeClr val="tx1"/>
                </a:solidFill>
              </a:rPr>
              <a:t>as we journey through this season,</a:t>
            </a:r>
          </a:p>
          <a:p>
            <a:r>
              <a:rPr lang="en-GB" sz="3200" dirty="0">
                <a:solidFill>
                  <a:schemeClr val="tx1"/>
                </a:solidFill>
              </a:rPr>
              <a:t>help us to practice </a:t>
            </a:r>
          </a:p>
          <a:p>
            <a:r>
              <a:rPr lang="en-GB" sz="3200" dirty="0">
                <a:solidFill>
                  <a:schemeClr val="tx1"/>
                </a:solidFill>
              </a:rPr>
              <a:t>the habit of resting</a:t>
            </a:r>
          </a:p>
          <a:p>
            <a:r>
              <a:rPr lang="en-GB" sz="3200" dirty="0">
                <a:solidFill>
                  <a:schemeClr val="tx1"/>
                </a:solidFill>
              </a:rPr>
              <a:t>so that the rhythm of our lives</a:t>
            </a:r>
          </a:p>
          <a:p>
            <a:r>
              <a:rPr lang="en-GB" sz="3200" dirty="0">
                <a:solidFill>
                  <a:schemeClr val="tx1"/>
                </a:solidFill>
              </a:rPr>
              <a:t>can bring us closer to each other </a:t>
            </a:r>
          </a:p>
          <a:p>
            <a:r>
              <a:rPr lang="en-GB" sz="3200" dirty="0">
                <a:solidFill>
                  <a:schemeClr val="tx1"/>
                </a:solidFill>
              </a:rPr>
              <a:t>and to you.</a:t>
            </a:r>
          </a:p>
          <a:p>
            <a:r>
              <a:rPr lang="en-GB" sz="3200" dirty="0">
                <a:solidFill>
                  <a:schemeClr val="tx1"/>
                </a:solidFill>
              </a:rPr>
              <a:t>Amen</a:t>
            </a:r>
          </a:p>
        </p:txBody>
      </p:sp>
    </p:spTree>
    <p:extLst>
      <p:ext uri="{BB962C8B-B14F-4D97-AF65-F5344CB8AC3E}">
        <p14:creationId xmlns:p14="http://schemas.microsoft.com/office/powerpoint/2010/main" val="11232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991100" y="147659"/>
            <a:ext cx="1080000" cy="1080000"/>
          </a:xfrm>
          <a:prstGeom prst="rect">
            <a:avLst/>
          </a:prstGeom>
          <a:ln>
            <a:solidFill>
              <a:srgbClr val="000000"/>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3" name="TextBox 12"/>
          <p:cNvSpPr txBox="1"/>
          <p:nvPr userDrawn="1"/>
        </p:nvSpPr>
        <p:spPr>
          <a:xfrm>
            <a:off x="6061166" y="1906168"/>
            <a:ext cx="6009933"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reflecting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76989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07644" y="435430"/>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46096" y="5650183"/>
            <a:ext cx="1080000" cy="1080000"/>
          </a:xfrm>
          <a:prstGeom prst="rect">
            <a:avLst/>
          </a:prstGeom>
          <a:ln>
            <a:solidFill>
              <a:srgbClr val="000000"/>
            </a:solidFill>
          </a:ln>
        </p:spPr>
      </p:pic>
    </p:spTree>
    <p:extLst>
      <p:ext uri="{BB962C8B-B14F-4D97-AF65-F5344CB8AC3E}">
        <p14:creationId xmlns:p14="http://schemas.microsoft.com/office/powerpoint/2010/main" val="13490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65421877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254250AD-5494-40E5-8A1F-923D3B709D0B}"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25854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093399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86459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4250AD-5494-40E5-8A1F-923D3B709D0B}"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46515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4250AD-5494-40E5-8A1F-923D3B709D0B}" type="datetimeFigureOut">
              <a:rPr lang="en-GB" smtClean="0"/>
              <a:t>07/02/2021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947349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4250AD-5494-40E5-8A1F-923D3B709D0B}" type="datetimeFigureOut">
              <a:rPr lang="en-GB" smtClean="0"/>
              <a:t>07/02/2021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330664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250AD-5494-40E5-8A1F-923D3B709D0B}" type="datetimeFigureOut">
              <a:rPr lang="en-GB" smtClean="0"/>
              <a:t>07/02/2021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86569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622990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01776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33769" y="487682"/>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30140" y="5570028"/>
            <a:ext cx="1080000" cy="1080000"/>
          </a:xfrm>
          <a:prstGeom prst="rect">
            <a:avLst/>
          </a:prstGeom>
          <a:ln>
            <a:solidFill>
              <a:srgbClr val="000000"/>
            </a:solidFill>
          </a:ln>
        </p:spPr>
      </p:pic>
    </p:spTree>
    <p:extLst>
      <p:ext uri="{BB962C8B-B14F-4D97-AF65-F5344CB8AC3E}">
        <p14:creationId xmlns:p14="http://schemas.microsoft.com/office/powerpoint/2010/main" val="265128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543930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830322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22657" y="5594193"/>
            <a:ext cx="1080000" cy="1080000"/>
          </a:xfrm>
          <a:prstGeom prst="rect">
            <a:avLst/>
          </a:prstGeom>
          <a:ln w="12700">
            <a:solidFill>
              <a:srgbClr val="000000"/>
            </a:solidFill>
          </a:ln>
        </p:spPr>
      </p:pic>
    </p:spTree>
    <p:extLst>
      <p:ext uri="{BB962C8B-B14F-4D97-AF65-F5344CB8AC3E}">
        <p14:creationId xmlns:p14="http://schemas.microsoft.com/office/powerpoint/2010/main" val="75183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8" name="Picture 7"/>
          <p:cNvPicPr>
            <a:picLocks/>
          </p:cNvPicPr>
          <p:nvPr userDrawn="1"/>
        </p:nvPicPr>
        <p:blipFill>
          <a:blip r:embed="rId3"/>
          <a:stretch>
            <a:fillRect/>
          </a:stretch>
        </p:blipFill>
        <p:spPr>
          <a:xfrm>
            <a:off x="10946096" y="5650183"/>
            <a:ext cx="1080000" cy="1080000"/>
          </a:xfrm>
          <a:prstGeom prst="rect">
            <a:avLst/>
          </a:prstGeom>
          <a:ln>
            <a:solidFill>
              <a:srgbClr val="000000"/>
            </a:solidFill>
          </a:ln>
        </p:spPr>
      </p:pic>
    </p:spTree>
    <p:extLst>
      <p:ext uri="{BB962C8B-B14F-4D97-AF65-F5344CB8AC3E}">
        <p14:creationId xmlns:p14="http://schemas.microsoft.com/office/powerpoint/2010/main" val="238136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30140" y="5570028"/>
            <a:ext cx="1080000" cy="1080000"/>
          </a:xfrm>
          <a:prstGeom prst="rect">
            <a:avLst/>
          </a:prstGeom>
          <a:ln>
            <a:solidFill>
              <a:srgbClr val="000000"/>
            </a:solidFill>
          </a:ln>
        </p:spPr>
      </p:pic>
    </p:spTree>
    <p:extLst>
      <p:ext uri="{BB962C8B-B14F-4D97-AF65-F5344CB8AC3E}">
        <p14:creationId xmlns:p14="http://schemas.microsoft.com/office/powerpoint/2010/main" val="250214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4" name="Picture 3"/>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10222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61693" y="5628331"/>
            <a:ext cx="1080000" cy="1080000"/>
          </a:xfrm>
          <a:prstGeom prst="rect">
            <a:avLst/>
          </a:prstGeom>
          <a:ln>
            <a:solidFill>
              <a:srgbClr val="000000"/>
            </a:solidFill>
          </a:ln>
        </p:spPr>
      </p:pic>
    </p:spTree>
    <p:extLst>
      <p:ext uri="{BB962C8B-B14F-4D97-AF65-F5344CB8AC3E}">
        <p14:creationId xmlns:p14="http://schemas.microsoft.com/office/powerpoint/2010/main" val="106940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2" name="Title 1"/>
          <p:cNvSpPr>
            <a:spLocks noGrp="1"/>
          </p:cNvSpPr>
          <p:nvPr>
            <p:ph type="title" hasCustomPrompt="1"/>
          </p:nvPr>
        </p:nvSpPr>
        <p:spPr/>
        <p:txBody>
          <a:bodyPr>
            <a:normAutofit/>
          </a:bodyPr>
          <a:lstStyle>
            <a:lvl1pPr>
              <a:defRPr sz="3200">
                <a:solidFill>
                  <a:srgbClr val="002060"/>
                </a:solidFill>
                <a:latin typeface="+mn-lt"/>
              </a:defRPr>
            </a:lvl1pPr>
          </a:lstStyle>
          <a:p>
            <a:r>
              <a:rPr lang="en-US" dirty="0" smtClean="0"/>
              <a:t>Text</a:t>
            </a:r>
            <a:endParaRPr lang="en-GB" dirty="0"/>
          </a:p>
        </p:txBody>
      </p:sp>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72222" y="5602759"/>
            <a:ext cx="1080000" cy="1080000"/>
          </a:xfrm>
          <a:prstGeom prst="rect">
            <a:avLst/>
          </a:prstGeom>
          <a:ln>
            <a:solidFill>
              <a:schemeClr val="tx1"/>
            </a:solidFill>
          </a:ln>
        </p:spPr>
      </p:pic>
    </p:spTree>
    <p:extLst>
      <p:ext uri="{BB962C8B-B14F-4D97-AF65-F5344CB8AC3E}">
        <p14:creationId xmlns:p14="http://schemas.microsoft.com/office/powerpoint/2010/main" val="417527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62744" y="5601302"/>
            <a:ext cx="1080000" cy="1080000"/>
          </a:xfrm>
          <a:prstGeom prst="rect">
            <a:avLst/>
          </a:prstGeom>
          <a:ln>
            <a:solidFill>
              <a:srgbClr val="000000"/>
            </a:solidFill>
          </a:ln>
        </p:spPr>
      </p:pic>
    </p:spTree>
    <p:extLst>
      <p:ext uri="{BB962C8B-B14F-4D97-AF65-F5344CB8AC3E}">
        <p14:creationId xmlns:p14="http://schemas.microsoft.com/office/powerpoint/2010/main" val="249363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233803314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338383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61693" y="5628331"/>
            <a:ext cx="1080000" cy="1080000"/>
          </a:xfrm>
          <a:prstGeom prst="rect">
            <a:avLst/>
          </a:prstGeom>
          <a:ln>
            <a:solidFill>
              <a:srgbClr val="000000"/>
            </a:solidFill>
          </a:ln>
        </p:spPr>
      </p:pic>
    </p:spTree>
    <p:extLst>
      <p:ext uri="{BB962C8B-B14F-4D97-AF65-F5344CB8AC3E}">
        <p14:creationId xmlns:p14="http://schemas.microsoft.com/office/powerpoint/2010/main" val="16908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25060" y="548641"/>
            <a:ext cx="10796264"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72222" y="5602759"/>
            <a:ext cx="1080000" cy="1080000"/>
          </a:xfrm>
          <a:prstGeom prst="rect">
            <a:avLst/>
          </a:prstGeom>
          <a:ln>
            <a:solidFill>
              <a:schemeClr val="tx1"/>
            </a:solidFill>
          </a:ln>
        </p:spPr>
      </p:pic>
    </p:spTree>
    <p:extLst>
      <p:ext uri="{BB962C8B-B14F-4D97-AF65-F5344CB8AC3E}">
        <p14:creationId xmlns:p14="http://schemas.microsoft.com/office/powerpoint/2010/main" val="337672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52228" y="5601302"/>
            <a:ext cx="1080000" cy="1080000"/>
          </a:xfrm>
          <a:prstGeom prst="rect">
            <a:avLst/>
          </a:prstGeom>
          <a:ln>
            <a:solidFill>
              <a:srgbClr val="000000"/>
            </a:solidFill>
          </a:ln>
        </p:spPr>
      </p:pic>
    </p:spTree>
    <p:extLst>
      <p:ext uri="{BB962C8B-B14F-4D97-AF65-F5344CB8AC3E}">
        <p14:creationId xmlns:p14="http://schemas.microsoft.com/office/powerpoint/2010/main" val="165633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381899" y="1408797"/>
            <a:ext cx="1152271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68309" y="168753"/>
            <a:ext cx="1080000" cy="1080000"/>
          </a:xfrm>
          <a:prstGeom prst="rect">
            <a:avLst/>
          </a:prstGeom>
          <a:ln w="12700">
            <a:solidFill>
              <a:srgbClr val="000000"/>
            </a:solidFill>
          </a:ln>
        </p:spPr>
      </p:pic>
      <p:sp>
        <p:nvSpPr>
          <p:cNvPr id="2" name="Rectangle 1"/>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185490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Opening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70A8-3A89-46B9-AF68-21608693CBF6}" type="datetimeFigureOut">
              <a:rPr lang="en-GB" smtClean="0"/>
              <a:t>07/02/2021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65C49-F22D-44D2-B583-76EE0CBC5EBD}" type="slidenum">
              <a:rPr lang="en-GB" smtClean="0"/>
              <a:t>‹#›</a:t>
            </a:fld>
            <a:endParaRPr lang="en-GB"/>
          </a:p>
        </p:txBody>
      </p:sp>
    </p:spTree>
    <p:extLst>
      <p:ext uri="{BB962C8B-B14F-4D97-AF65-F5344CB8AC3E}">
        <p14:creationId xmlns:p14="http://schemas.microsoft.com/office/powerpoint/2010/main" val="225072530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Content Slides</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51C53-32F0-4BF9-B10A-24C5700C230B}" type="datetimeFigureOut">
              <a:rPr lang="en-GB" smtClean="0"/>
              <a:t>07/02/2021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A6986-F85A-4B16-A6DE-240BAD5C02B3}" type="slidenum">
              <a:rPr lang="en-GB" smtClean="0"/>
              <a:t>‹#›</a:t>
            </a:fld>
            <a:endParaRPr lang="en-GB"/>
          </a:p>
        </p:txBody>
      </p:sp>
    </p:spTree>
    <p:extLst>
      <p:ext uri="{BB962C8B-B14F-4D97-AF65-F5344CB8AC3E}">
        <p14:creationId xmlns:p14="http://schemas.microsoft.com/office/powerpoint/2010/main" val="241220633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Thought for today</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F5639-96EB-4C08-B726-88B431459E91}" type="datetimeFigureOut">
              <a:rPr lang="en-GB" smtClean="0"/>
              <a:t>07/02/2021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04AAF-6C38-436A-9613-7375B08661E0}" type="slidenum">
              <a:rPr lang="en-GB" smtClean="0"/>
              <a:t>‹#›</a:t>
            </a:fld>
            <a:endParaRPr lang="en-GB"/>
          </a:p>
        </p:txBody>
      </p:sp>
    </p:spTree>
    <p:extLst>
      <p:ext uri="{BB962C8B-B14F-4D97-AF65-F5344CB8AC3E}">
        <p14:creationId xmlns:p14="http://schemas.microsoft.com/office/powerpoint/2010/main" val="241880043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Action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CC6D7-32C3-40BC-81FE-6ACF58FC6C6D}" type="datetimeFigureOut">
              <a:rPr lang="en-GB" smtClean="0"/>
              <a:t>07/02/2021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00D01-505F-4A60-8FF8-4367090B9F0B}" type="slidenum">
              <a:rPr lang="en-GB" smtClean="0"/>
              <a:t>‹#›</a:t>
            </a:fld>
            <a:endParaRPr lang="en-GB"/>
          </a:p>
        </p:txBody>
      </p:sp>
    </p:spTree>
    <p:extLst>
      <p:ext uri="{BB962C8B-B14F-4D97-AF65-F5344CB8AC3E}">
        <p14:creationId xmlns:p14="http://schemas.microsoft.com/office/powerpoint/2010/main" val="14020601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Prayer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47BF4-E585-463A-A85A-8ED2375C59D2}" type="datetimeFigureOut">
              <a:rPr lang="en-GB" smtClean="0"/>
              <a:t>07/02/2021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CD434-FC01-406E-A299-280C20C82524}" type="slidenum">
              <a:rPr lang="en-GB" smtClean="0"/>
              <a:t>‹#›</a:t>
            </a:fld>
            <a:endParaRPr lang="en-GB"/>
          </a:p>
        </p:txBody>
      </p:sp>
    </p:spTree>
    <p:extLst>
      <p:ext uri="{BB962C8B-B14F-4D97-AF65-F5344CB8AC3E}">
        <p14:creationId xmlns:p14="http://schemas.microsoft.com/office/powerpoint/2010/main" val="15568172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07886-FD9D-4B2B-86BD-075D0231177E}" type="datetimeFigureOut">
              <a:rPr lang="en-GB" smtClean="0"/>
              <a:t>07/02/2021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5013B-9ED7-4A74-80A1-DBAB3F225D8E}" type="slidenum">
              <a:rPr lang="en-GB" smtClean="0"/>
              <a:t>‹#›</a:t>
            </a:fld>
            <a:endParaRPr lang="en-GB"/>
          </a:p>
        </p:txBody>
      </p:sp>
    </p:spTree>
    <p:extLst>
      <p:ext uri="{BB962C8B-B14F-4D97-AF65-F5344CB8AC3E}">
        <p14:creationId xmlns:p14="http://schemas.microsoft.com/office/powerpoint/2010/main" val="177729404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250AD-5494-40E5-8A1F-923D3B709D0B}" type="datetimeFigureOut">
              <a:rPr lang="en-GB" smtClean="0"/>
              <a:t>07/02/2021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0940-D09B-4A5D-8396-7662EEC4494A}" type="slidenum">
              <a:rPr lang="en-GB" smtClean="0"/>
              <a:t>‹#›</a:t>
            </a:fld>
            <a:endParaRPr lang="en-GB"/>
          </a:p>
        </p:txBody>
      </p:sp>
    </p:spTree>
    <p:extLst>
      <p:ext uri="{BB962C8B-B14F-4D97-AF65-F5344CB8AC3E}">
        <p14:creationId xmlns:p14="http://schemas.microsoft.com/office/powerpoint/2010/main" val="227190044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Content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5D98F-8E32-4E12-97C9-5913C79A3E3B}" type="datetimeFigureOut">
              <a:rPr lang="en-GB" smtClean="0"/>
              <a:t>07/02/2021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FFD4-1150-459A-8230-785B7C204C07}" type="slidenum">
              <a:rPr lang="en-GB" smtClean="0"/>
              <a:t>‹#›</a:t>
            </a:fld>
            <a:endParaRPr lang="en-GB"/>
          </a:p>
        </p:txBody>
      </p:sp>
    </p:spTree>
    <p:extLst>
      <p:ext uri="{BB962C8B-B14F-4D97-AF65-F5344CB8AC3E}">
        <p14:creationId xmlns:p14="http://schemas.microsoft.com/office/powerpoint/2010/main" val="363793129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txStyles>
    <p:titleStyle>
      <a:lvl1pPr algn="l" defTabSz="9144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mailto:simon.sloan@leeds.anglican.org" TargetMode="External"/><Relationship Id="rId7" Type="http://schemas.openxmlformats.org/officeDocument/2006/relationships/hyperlink" Target="mailto:rupert.madeley@leeds.anglican.org" TargetMode="External"/><Relationship Id="rId2" Type="http://schemas.openxmlformats.org/officeDocument/2006/relationships/hyperlink" Target="mailto:simone.bennett@leeds.anglican.org" TargetMode="External"/><Relationship Id="rId1" Type="http://schemas.openxmlformats.org/officeDocument/2006/relationships/slideLayout" Target="../slideLayouts/slideLayout49.xml"/><Relationship Id="rId6" Type="http://schemas.openxmlformats.org/officeDocument/2006/relationships/hyperlink" Target="mailto:lee.talbot@leeds.anglican.org" TargetMode="External"/><Relationship Id="rId5" Type="http://schemas.openxmlformats.org/officeDocument/2006/relationships/hyperlink" Target="mailto:janet.tringham@leeds.anglican.org" TargetMode="External"/><Relationship Id="rId4" Type="http://schemas.openxmlformats.org/officeDocument/2006/relationships/hyperlink" Target="mailto:darren.dudman@leeds.anglica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554" y="1123406"/>
            <a:ext cx="1992853" cy="769441"/>
          </a:xfrm>
          <a:prstGeom prst="rect">
            <a:avLst/>
          </a:prstGeom>
          <a:noFill/>
        </p:spPr>
        <p:txBody>
          <a:bodyPr wrap="none" rtlCol="0">
            <a:spAutoFit/>
          </a:bodyPr>
          <a:lstStyle/>
          <a:p>
            <a:r>
              <a:rPr lang="en-GB" sz="4400" b="1" dirty="0" smtClean="0">
                <a:ln>
                  <a:solidFill>
                    <a:srgbClr val="7030A0"/>
                  </a:solidFill>
                </a:ln>
                <a:solidFill>
                  <a:schemeClr val="bg1"/>
                </a:solidFill>
                <a:latin typeface="Bodoni MT" panose="02070603080606020203" pitchFamily="18" charset="0"/>
              </a:rPr>
              <a:t>Sharing</a:t>
            </a:r>
            <a:endParaRPr lang="en-GB" sz="4400" b="1" dirty="0">
              <a:ln>
                <a:solidFill>
                  <a:srgbClr val="7030A0"/>
                </a:solidFill>
              </a:ln>
              <a:solidFill>
                <a:schemeClr val="bg1"/>
              </a:solidFill>
              <a:latin typeface="Bodoni MT" panose="02070603080606020203" pitchFamily="18" charset="0"/>
            </a:endParaRPr>
          </a:p>
        </p:txBody>
      </p:sp>
    </p:spTree>
    <p:extLst>
      <p:ext uri="{BB962C8B-B14F-4D97-AF65-F5344CB8AC3E}">
        <p14:creationId xmlns:p14="http://schemas.microsoft.com/office/powerpoint/2010/main" val="4210914156"/>
      </p:ext>
    </p:extLst>
  </p:cSld>
  <p:clrMapOvr>
    <a:masterClrMapping/>
  </p:clrMapOvr>
  <mc:AlternateContent xmlns:mc="http://schemas.openxmlformats.org/markup-compatibility/2006" xmlns:p14="http://schemas.microsoft.com/office/powerpoint/2010/main">
    <mc:Choice Requires="p14">
      <p:transition spd="slow" p14:dur="2000" advTm="2643"/>
    </mc:Choice>
    <mc:Fallback xmlns="">
      <p:transition spd="slow" advTm="264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7644" y="435430"/>
            <a:ext cx="8522056" cy="1564820"/>
          </a:xfrm>
        </p:spPr>
        <p:txBody>
          <a:bodyPr>
            <a:normAutofit/>
          </a:bodyPr>
          <a:lstStyle/>
          <a:p>
            <a:r>
              <a:rPr lang="en-GB" dirty="0" smtClean="0"/>
              <a:t>Today our focus is on </a:t>
            </a:r>
            <a:r>
              <a:rPr lang="en-GB" dirty="0" smtClean="0">
                <a:solidFill>
                  <a:schemeClr val="tx1"/>
                </a:solidFill>
              </a:rPr>
              <a:t>sharing</a:t>
            </a:r>
            <a:r>
              <a:rPr lang="en-GB" dirty="0" smtClean="0"/>
              <a:t> and we are thinking about when Jesus was baptised. </a:t>
            </a:r>
          </a:p>
          <a:p>
            <a:endParaRPr lang="en-GB" dirty="0"/>
          </a:p>
          <a:p>
            <a:endParaRPr lang="en-GB" dirty="0"/>
          </a:p>
          <a:p>
            <a:endParaRPr lang="en-GB" dirty="0"/>
          </a:p>
        </p:txBody>
      </p:sp>
      <p:pic>
        <p:nvPicPr>
          <p:cNvPr id="3" name="Picture 2"/>
          <p:cNvPicPr>
            <a:picLocks noChangeAspect="1"/>
          </p:cNvPicPr>
          <p:nvPr/>
        </p:nvPicPr>
        <p:blipFill>
          <a:blip r:embed="rId2"/>
          <a:stretch>
            <a:fillRect/>
          </a:stretch>
        </p:blipFill>
        <p:spPr>
          <a:xfrm>
            <a:off x="311516" y="1562100"/>
            <a:ext cx="3116423" cy="3802925"/>
          </a:xfrm>
          <a:prstGeom prst="rect">
            <a:avLst/>
          </a:prstGeom>
        </p:spPr>
      </p:pic>
      <p:sp>
        <p:nvSpPr>
          <p:cNvPr id="4" name="Rectangle 3"/>
          <p:cNvSpPr/>
          <p:nvPr/>
        </p:nvSpPr>
        <p:spPr>
          <a:xfrm>
            <a:off x="3427939" y="2186289"/>
            <a:ext cx="8096250" cy="3046988"/>
          </a:xfrm>
          <a:prstGeom prst="rect">
            <a:avLst/>
          </a:prstGeom>
        </p:spPr>
        <p:txBody>
          <a:bodyPr wrap="square">
            <a:spAutoFit/>
          </a:bodyPr>
          <a:lstStyle/>
          <a:p>
            <a:r>
              <a:rPr lang="en-GB" sz="3200" dirty="0" smtClean="0"/>
              <a:t>Before we start, consider these questions…</a:t>
            </a:r>
            <a:endParaRPr lang="en-GB" sz="3200" dirty="0"/>
          </a:p>
          <a:p>
            <a:endParaRPr lang="en-GB" sz="3200" dirty="0">
              <a:solidFill>
                <a:schemeClr val="bg1"/>
              </a:solidFill>
            </a:endParaRPr>
          </a:p>
          <a:p>
            <a:r>
              <a:rPr lang="en-GB" sz="3200" dirty="0" smtClean="0">
                <a:solidFill>
                  <a:schemeClr val="bg1"/>
                </a:solidFill>
              </a:rPr>
              <a:t>Have you ever joined a group or organisation? </a:t>
            </a:r>
          </a:p>
          <a:p>
            <a:endParaRPr lang="en-GB" sz="3200" dirty="0">
              <a:solidFill>
                <a:schemeClr val="bg1"/>
              </a:solidFill>
            </a:endParaRPr>
          </a:p>
          <a:p>
            <a:r>
              <a:rPr lang="en-GB" sz="3200" dirty="0" smtClean="0">
                <a:solidFill>
                  <a:schemeClr val="bg1"/>
                </a:solidFill>
              </a:rPr>
              <a:t>Did you have to do anything special as you joined or to show you had joined?</a:t>
            </a:r>
          </a:p>
        </p:txBody>
      </p:sp>
    </p:spTree>
    <p:extLst>
      <p:ext uri="{BB962C8B-B14F-4D97-AF65-F5344CB8AC3E}">
        <p14:creationId xmlns:p14="http://schemas.microsoft.com/office/powerpoint/2010/main" val="2640186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7644" y="435430"/>
            <a:ext cx="11059516" cy="618307"/>
          </a:xfrm>
        </p:spPr>
        <p:txBody>
          <a:bodyPr>
            <a:normAutofit fontScale="25000" lnSpcReduction="20000"/>
          </a:bodyPr>
          <a:lstStyle/>
          <a:p>
            <a:r>
              <a:rPr lang="en-GB" sz="12800" dirty="0" smtClean="0">
                <a:solidFill>
                  <a:schemeClr val="tx1"/>
                </a:solidFill>
              </a:rPr>
              <a:t>Matthew’s gospel tells this part of the story.</a:t>
            </a:r>
          </a:p>
          <a:p>
            <a:endParaRPr lang="en-GB" sz="12800" dirty="0" smtClean="0"/>
          </a:p>
          <a:p>
            <a:r>
              <a:rPr lang="en-GB" sz="12800" b="1" smtClean="0"/>
              <a:t>Matthew - Chapter </a:t>
            </a:r>
            <a:r>
              <a:rPr lang="en-GB" sz="12800" b="1" dirty="0" smtClean="0"/>
              <a:t>3</a:t>
            </a:r>
            <a:endParaRPr lang="en-GB" sz="12800" b="1" dirty="0"/>
          </a:p>
          <a:p>
            <a:endParaRPr lang="en-GB" sz="12800" dirty="0" smtClean="0"/>
          </a:p>
          <a:p>
            <a:endParaRPr lang="en-GB" dirty="0"/>
          </a:p>
        </p:txBody>
      </p:sp>
      <p:sp>
        <p:nvSpPr>
          <p:cNvPr id="3" name="Rectangle 2"/>
          <p:cNvSpPr/>
          <p:nvPr/>
        </p:nvSpPr>
        <p:spPr>
          <a:xfrm>
            <a:off x="507644" y="1947262"/>
            <a:ext cx="10763794" cy="4401205"/>
          </a:xfrm>
          <a:prstGeom prst="rect">
            <a:avLst/>
          </a:prstGeom>
        </p:spPr>
        <p:txBody>
          <a:bodyPr wrap="square">
            <a:spAutoFit/>
          </a:bodyPr>
          <a:lstStyle/>
          <a:p>
            <a:r>
              <a:rPr lang="en-GB" sz="2800" b="1" baseline="30000" dirty="0">
                <a:solidFill>
                  <a:srgbClr val="000000"/>
                </a:solidFill>
                <a:latin typeface="system-ui"/>
              </a:rPr>
              <a:t>13 </a:t>
            </a:r>
            <a:r>
              <a:rPr lang="en-GB" sz="2800" dirty="0">
                <a:solidFill>
                  <a:srgbClr val="000000"/>
                </a:solidFill>
                <a:latin typeface="system-ui"/>
              </a:rPr>
              <a:t>At that time Jesus came from Galilee to the Jordan River. He came to John and wanted John to baptize him. </a:t>
            </a:r>
            <a:r>
              <a:rPr lang="en-GB" sz="2800" b="1" baseline="30000" dirty="0">
                <a:solidFill>
                  <a:srgbClr val="000000"/>
                </a:solidFill>
                <a:latin typeface="system-ui"/>
              </a:rPr>
              <a:t>14 </a:t>
            </a:r>
            <a:r>
              <a:rPr lang="en-GB" sz="2800" dirty="0">
                <a:solidFill>
                  <a:srgbClr val="000000"/>
                </a:solidFill>
                <a:latin typeface="system-ui"/>
              </a:rPr>
              <a:t>But John tried to stop him. John said, </a:t>
            </a:r>
            <a:r>
              <a:rPr lang="en-GB" sz="2800" dirty="0">
                <a:solidFill>
                  <a:schemeClr val="bg1">
                    <a:lumMod val="85000"/>
                  </a:schemeClr>
                </a:solidFill>
                <a:latin typeface="system-ui"/>
              </a:rPr>
              <a:t>“Why do you come to me to be baptized? I should be baptized by you!”</a:t>
            </a:r>
          </a:p>
          <a:p>
            <a:r>
              <a:rPr lang="en-GB" sz="2800" b="1" baseline="30000" dirty="0">
                <a:solidFill>
                  <a:srgbClr val="000000"/>
                </a:solidFill>
                <a:latin typeface="system-ui"/>
              </a:rPr>
              <a:t>15 </a:t>
            </a:r>
            <a:r>
              <a:rPr lang="en-GB" sz="2800" dirty="0">
                <a:solidFill>
                  <a:srgbClr val="000000"/>
                </a:solidFill>
                <a:latin typeface="system-ui"/>
              </a:rPr>
              <a:t>Jesus answered, </a:t>
            </a:r>
            <a:r>
              <a:rPr lang="en-GB" sz="2800" dirty="0">
                <a:solidFill>
                  <a:schemeClr val="bg1"/>
                </a:solidFill>
                <a:latin typeface="system-ui"/>
              </a:rPr>
              <a:t>“Let it be this way for now. We should do all things that are right.”</a:t>
            </a:r>
            <a:r>
              <a:rPr lang="en-GB" sz="2800" dirty="0">
                <a:solidFill>
                  <a:srgbClr val="000000"/>
                </a:solidFill>
                <a:latin typeface="system-ui"/>
              </a:rPr>
              <a:t> So John agreed to baptize Jesus.</a:t>
            </a:r>
          </a:p>
          <a:p>
            <a:r>
              <a:rPr lang="en-GB" sz="2800" b="1" baseline="30000" dirty="0">
                <a:solidFill>
                  <a:srgbClr val="000000"/>
                </a:solidFill>
                <a:latin typeface="system-ui"/>
              </a:rPr>
              <a:t>16 </a:t>
            </a:r>
            <a:r>
              <a:rPr lang="en-GB" sz="2800" dirty="0">
                <a:solidFill>
                  <a:srgbClr val="000000"/>
                </a:solidFill>
                <a:latin typeface="system-ui"/>
              </a:rPr>
              <a:t>Jesus was baptized and came up out of the water. Heaven opened, and he saw God’s Spirit coming down on him like a dove. </a:t>
            </a:r>
            <a:r>
              <a:rPr lang="en-GB" sz="2800" b="1" baseline="30000" dirty="0">
                <a:solidFill>
                  <a:srgbClr val="000000"/>
                </a:solidFill>
                <a:latin typeface="system-ui"/>
              </a:rPr>
              <a:t>17 </a:t>
            </a:r>
            <a:r>
              <a:rPr lang="en-GB" sz="2800" dirty="0">
                <a:solidFill>
                  <a:srgbClr val="000000"/>
                </a:solidFill>
                <a:latin typeface="system-ui"/>
              </a:rPr>
              <a:t>And a voice spoke from heaven. The voice said, </a:t>
            </a:r>
            <a:r>
              <a:rPr lang="en-GB" sz="2800" dirty="0">
                <a:solidFill>
                  <a:schemeClr val="bg1">
                    <a:lumMod val="85000"/>
                  </a:schemeClr>
                </a:solidFill>
                <a:latin typeface="system-ui"/>
              </a:rPr>
              <a:t>“This is my Son and I love him. I am very pleased with him.”</a:t>
            </a:r>
            <a:endParaRPr lang="en-GB" sz="2800" b="0" i="0" dirty="0">
              <a:solidFill>
                <a:schemeClr val="bg1">
                  <a:lumMod val="85000"/>
                </a:schemeClr>
              </a:solidFill>
              <a:effectLst/>
              <a:latin typeface="system-ui"/>
            </a:endParaRPr>
          </a:p>
        </p:txBody>
      </p:sp>
    </p:spTree>
    <p:extLst>
      <p:ext uri="{BB962C8B-B14F-4D97-AF65-F5344CB8AC3E}">
        <p14:creationId xmlns:p14="http://schemas.microsoft.com/office/powerpoint/2010/main" val="1930988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79628" y="5287645"/>
            <a:ext cx="9025629" cy="679268"/>
          </a:xfrm>
        </p:spPr>
        <p:txBody>
          <a:bodyPr>
            <a:noAutofit/>
          </a:bodyPr>
          <a:lstStyle/>
          <a:p>
            <a:r>
              <a:rPr lang="en-GB" dirty="0" smtClean="0"/>
              <a:t>Christians see baptism as a demonstration that they have joined God’s family.</a:t>
            </a:r>
            <a:endParaRPr lang="en-GB" dirty="0"/>
          </a:p>
        </p:txBody>
      </p:sp>
      <p:pic>
        <p:nvPicPr>
          <p:cNvPr id="5" name="Picture 4"/>
          <p:cNvPicPr>
            <a:picLocks noChangeAspect="1"/>
          </p:cNvPicPr>
          <p:nvPr/>
        </p:nvPicPr>
        <p:blipFill rotWithShape="1">
          <a:blip r:embed="rId2"/>
          <a:srcRect l="17834" r="8682"/>
          <a:stretch/>
        </p:blipFill>
        <p:spPr>
          <a:xfrm>
            <a:off x="379628" y="2484387"/>
            <a:ext cx="2960144" cy="2463624"/>
          </a:xfrm>
          <a:prstGeom prst="rect">
            <a:avLst/>
          </a:prstGeom>
        </p:spPr>
      </p:pic>
      <p:pic>
        <p:nvPicPr>
          <p:cNvPr id="6" name="Picture 5"/>
          <p:cNvPicPr>
            <a:picLocks noChangeAspect="1"/>
          </p:cNvPicPr>
          <p:nvPr/>
        </p:nvPicPr>
        <p:blipFill rotWithShape="1">
          <a:blip r:embed="rId3"/>
          <a:srcRect l="14346" r="5666"/>
          <a:stretch/>
        </p:blipFill>
        <p:spPr>
          <a:xfrm>
            <a:off x="9204960" y="2494977"/>
            <a:ext cx="2616153" cy="2453034"/>
          </a:xfrm>
          <a:prstGeom prst="rect">
            <a:avLst/>
          </a:prstGeom>
        </p:spPr>
      </p:pic>
      <p:pic>
        <p:nvPicPr>
          <p:cNvPr id="7" name="Picture 6"/>
          <p:cNvPicPr>
            <a:picLocks noChangeAspect="1"/>
          </p:cNvPicPr>
          <p:nvPr/>
        </p:nvPicPr>
        <p:blipFill rotWithShape="1">
          <a:blip r:embed="rId4"/>
          <a:srcRect l="9283" r="18362"/>
          <a:stretch/>
        </p:blipFill>
        <p:spPr>
          <a:xfrm>
            <a:off x="3422068" y="2696391"/>
            <a:ext cx="2893924" cy="2251620"/>
          </a:xfrm>
          <a:prstGeom prst="rect">
            <a:avLst/>
          </a:prstGeom>
        </p:spPr>
      </p:pic>
      <p:pic>
        <p:nvPicPr>
          <p:cNvPr id="1026" name="Picture 2" descr="http://westhoathly.org.uk/wp-content/uploads/2016/02/fullsizeoutput_8d19.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448" y="2886524"/>
            <a:ext cx="2670752" cy="20614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4800411" y="309221"/>
            <a:ext cx="3752700" cy="2251620"/>
          </a:xfrm>
          <a:prstGeom prst="rect">
            <a:avLst/>
          </a:prstGeom>
        </p:spPr>
      </p:pic>
      <p:pic>
        <p:nvPicPr>
          <p:cNvPr id="9" name="Picture 8"/>
          <p:cNvPicPr>
            <a:picLocks noChangeAspect="1"/>
          </p:cNvPicPr>
          <p:nvPr/>
        </p:nvPicPr>
        <p:blipFill>
          <a:blip r:embed="rId7"/>
          <a:stretch>
            <a:fillRect/>
          </a:stretch>
        </p:blipFill>
        <p:spPr>
          <a:xfrm>
            <a:off x="8630194" y="309221"/>
            <a:ext cx="3190919" cy="2124241"/>
          </a:xfrm>
          <a:prstGeom prst="rect">
            <a:avLst/>
          </a:prstGeom>
        </p:spPr>
      </p:pic>
      <p:sp>
        <p:nvSpPr>
          <p:cNvPr id="10" name="Text Placeholder 1"/>
          <p:cNvSpPr txBox="1">
            <a:spLocks/>
          </p:cNvSpPr>
          <p:nvPr/>
        </p:nvSpPr>
        <p:spPr>
          <a:xfrm>
            <a:off x="379628" y="233673"/>
            <a:ext cx="4343700" cy="15714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smtClean="0"/>
              <a:t>Here are some pictures of Christian baptisms.</a:t>
            </a:r>
          </a:p>
          <a:p>
            <a:r>
              <a:rPr lang="en-GB" dirty="0" smtClean="0">
                <a:solidFill>
                  <a:schemeClr val="tx1"/>
                </a:solidFill>
              </a:rPr>
              <a:t>What do they have in common? </a:t>
            </a:r>
          </a:p>
        </p:txBody>
      </p:sp>
    </p:spTree>
    <p:extLst>
      <p:ext uri="{BB962C8B-B14F-4D97-AF65-F5344CB8AC3E}">
        <p14:creationId xmlns:p14="http://schemas.microsoft.com/office/powerpoint/2010/main" val="125565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7644" y="435430"/>
            <a:ext cx="7321362" cy="5919650"/>
          </a:xfrm>
        </p:spPr>
        <p:txBody>
          <a:bodyPr>
            <a:normAutofit/>
          </a:bodyPr>
          <a:lstStyle/>
          <a:p>
            <a:r>
              <a:rPr lang="en-GB" dirty="0" smtClean="0"/>
              <a:t>In the passage, John the Baptist seems unsure about why Jesus wants to be baptised. John thinks he doesn’t need to.</a:t>
            </a:r>
          </a:p>
          <a:p>
            <a:endParaRPr lang="en-GB" dirty="0"/>
          </a:p>
          <a:p>
            <a:r>
              <a:rPr lang="en-GB" dirty="0" smtClean="0">
                <a:solidFill>
                  <a:schemeClr val="tx1"/>
                </a:solidFill>
              </a:rPr>
              <a:t>Why do you think that John feels that way?</a:t>
            </a:r>
          </a:p>
          <a:p>
            <a:endParaRPr lang="en-GB" dirty="0">
              <a:solidFill>
                <a:schemeClr val="tx1"/>
              </a:solidFill>
            </a:endParaRPr>
          </a:p>
          <a:p>
            <a:r>
              <a:rPr lang="en-GB" dirty="0" smtClean="0">
                <a:solidFill>
                  <a:schemeClr val="tx1"/>
                </a:solidFill>
              </a:rPr>
              <a:t>Can you think of why Jesus might choose to be baptised, even though he doesn’t need to?</a:t>
            </a:r>
            <a:endParaRPr lang="en-GB"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2368" b="96995" l="5000" r="96889">
                        <a14:foregroundMark x1="64667" y1="61293" x2="62889" y2="66029"/>
                        <a14:foregroundMark x1="63556" y1="70219" x2="75333" y2="73133"/>
                        <a14:foregroundMark x1="49556" y1="9927" x2="65333" y2="26503"/>
                        <a14:foregroundMark x1="63111" y1="32696" x2="57333" y2="34517"/>
                        <a14:foregroundMark x1="74222" y1="60747" x2="77333" y2="65665"/>
                      </a14:backgroundRemoval>
                    </a14:imgEffect>
                  </a14:imgLayer>
                </a14:imgProps>
              </a:ext>
            </a:extLst>
          </a:blip>
          <a:stretch>
            <a:fillRect/>
          </a:stretch>
        </p:blipFill>
        <p:spPr>
          <a:xfrm>
            <a:off x="7600950" y="1047914"/>
            <a:ext cx="3848100" cy="4694682"/>
          </a:xfrm>
          <a:prstGeom prst="rect">
            <a:avLst/>
          </a:prstGeom>
        </p:spPr>
      </p:pic>
    </p:spTree>
    <p:extLst>
      <p:ext uri="{BB962C8B-B14F-4D97-AF65-F5344CB8AC3E}">
        <p14:creationId xmlns:p14="http://schemas.microsoft.com/office/powerpoint/2010/main" val="165945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901" y="1390148"/>
            <a:ext cx="10982786" cy="5254492"/>
          </a:xfrm>
        </p:spPr>
        <p:txBody>
          <a:bodyPr>
            <a:normAutofit lnSpcReduction="10000"/>
          </a:bodyPr>
          <a:lstStyle/>
          <a:p>
            <a:r>
              <a:rPr lang="en-GB" dirty="0"/>
              <a:t>B</a:t>
            </a:r>
            <a:r>
              <a:rPr lang="en-GB" dirty="0" smtClean="0"/>
              <a:t>y being baptised, Jesus was showing people that he was ‘walking in their shoes’, that </a:t>
            </a:r>
            <a:r>
              <a:rPr lang="en-GB" dirty="0"/>
              <a:t>h</a:t>
            </a:r>
            <a:r>
              <a:rPr lang="en-GB" dirty="0" smtClean="0"/>
              <a:t>e was sharing in their journey of life. </a:t>
            </a:r>
          </a:p>
          <a:p>
            <a:r>
              <a:rPr lang="en-GB" dirty="0"/>
              <a:t>Christians believe this shows that he isn’t a distant god who doesn’t understand us but, instead, he is one who has lived our experiences, both good and bad.</a:t>
            </a:r>
            <a:endParaRPr lang="en-GB" sz="1200" dirty="0"/>
          </a:p>
          <a:p>
            <a:endParaRPr lang="en-GB" sz="1200" dirty="0" smtClean="0"/>
          </a:p>
          <a:p>
            <a:r>
              <a:rPr lang="en-GB" dirty="0" smtClean="0"/>
              <a:t>Sharing </a:t>
            </a:r>
            <a:r>
              <a:rPr lang="en-GB" smtClean="0"/>
              <a:t>in </a:t>
            </a:r>
            <a:r>
              <a:rPr lang="en-GB" smtClean="0"/>
              <a:t>someone’s </a:t>
            </a:r>
            <a:r>
              <a:rPr lang="en-GB" dirty="0" smtClean="0"/>
              <a:t>experiences can be a very powerful thing. It shows that you understand what they are going through and are willing to join them in their good times and bad times. This can transform situations and bring people together, even creating bonds that can last a lifetime. </a:t>
            </a:r>
          </a:p>
        </p:txBody>
      </p:sp>
    </p:spTree>
    <p:extLst>
      <p:ext uri="{BB962C8B-B14F-4D97-AF65-F5344CB8AC3E}">
        <p14:creationId xmlns:p14="http://schemas.microsoft.com/office/powerpoint/2010/main" val="4122892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8604" y="4981303"/>
            <a:ext cx="10796264" cy="1378312"/>
          </a:xfrm>
        </p:spPr>
        <p:txBody>
          <a:bodyPr>
            <a:normAutofit lnSpcReduction="10000"/>
          </a:bodyPr>
          <a:lstStyle/>
          <a:p>
            <a:pPr marL="457200" indent="-457200">
              <a:buFont typeface="Arial" panose="020B0604020202020204" pitchFamily="34" charset="0"/>
              <a:buChar char="•"/>
            </a:pPr>
            <a:r>
              <a:rPr lang="en-GB" dirty="0" smtClean="0"/>
              <a:t>Check in on a friend to see if they are okay. Listen to them and show them that you are with them in whatever they are facing.</a:t>
            </a:r>
          </a:p>
          <a:p>
            <a:endParaRPr lang="en-GB" dirty="0"/>
          </a:p>
        </p:txBody>
      </p:sp>
      <p:sp>
        <p:nvSpPr>
          <p:cNvPr id="3" name="Text Placeholder 1"/>
          <p:cNvSpPr txBox="1">
            <a:spLocks/>
          </p:cNvSpPr>
          <p:nvPr/>
        </p:nvSpPr>
        <p:spPr>
          <a:xfrm>
            <a:off x="568604" y="2168434"/>
            <a:ext cx="10796264" cy="250806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GB" dirty="0" smtClean="0"/>
              <a:t>Think of ways you can share your time with somebody today, such as asking somebody you don’t normally play with to join in with you.</a:t>
            </a:r>
          </a:p>
          <a:p>
            <a:endParaRPr lang="en-GB" dirty="0" smtClean="0"/>
          </a:p>
          <a:p>
            <a:r>
              <a:rPr lang="en-GB" dirty="0" smtClean="0"/>
              <a:t>or</a:t>
            </a:r>
            <a:endParaRPr lang="en-GB" dirty="0"/>
          </a:p>
        </p:txBody>
      </p:sp>
    </p:spTree>
    <p:extLst>
      <p:ext uri="{BB962C8B-B14F-4D97-AF65-F5344CB8AC3E}">
        <p14:creationId xmlns:p14="http://schemas.microsoft.com/office/powerpoint/2010/main" val="2662629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635" y="1965683"/>
            <a:ext cx="4842222" cy="4382866"/>
          </a:xfrm>
        </p:spPr>
        <p:txBody>
          <a:bodyPr>
            <a:normAutofit/>
          </a:bodyPr>
          <a:lstStyle/>
          <a:p>
            <a:r>
              <a:rPr lang="en-GB" dirty="0"/>
              <a:t>Lord Jesus,​</a:t>
            </a:r>
            <a:br>
              <a:rPr lang="en-GB" dirty="0"/>
            </a:br>
            <a:r>
              <a:rPr lang="en-GB" dirty="0"/>
              <a:t>Thank you </a:t>
            </a:r>
            <a:r>
              <a:rPr lang="en-GB" dirty="0" smtClean="0"/>
              <a:t>that you lived a life like ours, sharing in our human experiences. </a:t>
            </a:r>
            <a:br>
              <a:rPr lang="en-GB" dirty="0" smtClean="0"/>
            </a:br>
            <a:r>
              <a:rPr lang="en-GB" dirty="0" smtClean="0"/>
              <a:t>Help us to find the time to share with others so that we can make their day a better one.</a:t>
            </a:r>
            <a:r>
              <a:rPr lang="en-GB" dirty="0"/>
              <a:t/>
            </a:r>
            <a:br>
              <a:rPr lang="en-GB" dirty="0"/>
            </a:br>
            <a:r>
              <a:rPr lang="en-GB" dirty="0"/>
              <a:t>Amen​</a:t>
            </a:r>
          </a:p>
        </p:txBody>
      </p:sp>
    </p:spTree>
    <p:extLst>
      <p:ext uri="{BB962C8B-B14F-4D97-AF65-F5344CB8AC3E}">
        <p14:creationId xmlns:p14="http://schemas.microsoft.com/office/powerpoint/2010/main" val="3997434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645020" y="4089455"/>
            <a:ext cx="6391470" cy="255454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Arial"/>
                <a:cs typeface="Arial"/>
                <a:sym typeface="Arial"/>
              </a:rPr>
              <a:t>This resource was produced by the Diocese of Leeds Education </a:t>
            </a:r>
            <a:r>
              <a:rPr kumimoji="0" lang="en-GB" sz="1600" b="1" i="0" u="none" strike="noStrike" kern="1200" cap="none" spc="0" normalizeH="0" baseline="0" noProof="0" dirty="0" smtClean="0">
                <a:ln>
                  <a:noFill/>
                </a:ln>
                <a:solidFill>
                  <a:prstClr val="white"/>
                </a:solidFill>
                <a:effectLst/>
                <a:uLnTx/>
                <a:uFillTx/>
                <a:latin typeface="Arial"/>
                <a:cs typeface="Arial"/>
                <a:sym typeface="Arial"/>
              </a:rPr>
              <a:t>Team. For </a:t>
            </a:r>
            <a:r>
              <a:rPr kumimoji="0" lang="en-GB" sz="1600" b="1" i="0" u="none" strike="noStrike" kern="1200" cap="none" spc="0" normalizeH="0" baseline="0" noProof="0" dirty="0">
                <a:ln>
                  <a:noFill/>
                </a:ln>
                <a:solidFill>
                  <a:prstClr val="white"/>
                </a:solidFill>
                <a:effectLst/>
                <a:uLnTx/>
                <a:uFillTx/>
                <a:latin typeface="Arial"/>
                <a:cs typeface="Arial"/>
                <a:sym typeface="Arial"/>
              </a:rPr>
              <a:t>more information about this or future resources,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Arial"/>
                <a:cs typeface="Arial"/>
                <a:sym typeface="Arial"/>
              </a:rPr>
              <a:t>please contact your named adviser:</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600" b="1" i="0" u="none" strike="noStrike" kern="1200" cap="none" spc="0" normalizeH="0" baseline="0" noProof="0" dirty="0">
              <a:ln>
                <a:noFill/>
              </a:ln>
              <a:solidFill>
                <a:prstClr val="white"/>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2"/>
              </a:rPr>
              <a:t>simone.bennett@leeds.anglican.org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3">
                  <a:extLst>
                    <a:ext uri="{A12FA001-AC4F-418D-AE19-62706E023703}">
                      <ahyp:hlinkClr xmlns:lc="http://schemas.openxmlformats.org/drawingml/2006/lockedCanvas" xmlns:ahyp="http://schemas.microsoft.com/office/drawing/2018/hyperlinkcolor" xmlns="" val="tx"/>
                    </a:ext>
                  </a:extLst>
                </a:hlinkClick>
              </a:rPr>
              <a:t>simon.sloan@leeds.anglican.org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4">
                  <a:extLst>
                    <a:ext uri="{A12FA001-AC4F-418D-AE19-62706E023703}">
                      <ahyp:hlinkClr xmlns:lc="http://schemas.openxmlformats.org/drawingml/2006/lockedCanvas" xmlns:ahyp="http://schemas.microsoft.com/office/drawing/2018/hyperlinkcolor" xmlns="" val="tx"/>
                    </a:ext>
                  </a:extLst>
                </a:hlinkClick>
              </a:rPr>
              <a:t>darren.dudman@leeds.anglican.org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5">
                  <a:extLst>
                    <a:ext uri="{A12FA001-AC4F-418D-AE19-62706E023703}">
                      <ahyp:hlinkClr xmlns:lc="http://schemas.openxmlformats.org/drawingml/2006/lockedCanvas" xmlns:ahyp="http://schemas.microsoft.com/office/drawing/2018/hyperlinkcolor" xmlns="" val="tx"/>
                    </a:ext>
                  </a:extLst>
                </a:hlinkClick>
              </a:rPr>
              <a:t>janet.tringham@leeds.anglican.org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6">
                  <a:extLst>
                    <a:ext uri="{A12FA001-AC4F-418D-AE19-62706E023703}">
                      <ahyp:hlinkClr xmlns:lc="http://schemas.openxmlformats.org/drawingml/2006/lockedCanvas" xmlns:ahyp="http://schemas.microsoft.com/office/drawing/2018/hyperlinkcolor" xmlns="" val="tx"/>
                    </a:ext>
                  </a:extLst>
                </a:hlinkClick>
              </a:rPr>
              <a:t>lee.talbot@leeds.anglican.org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7">
                  <a:extLst>
                    <a:ext uri="{A12FA001-AC4F-418D-AE19-62706E023703}">
                      <ahyp:hlinkClr xmlns:lc="http://schemas.openxmlformats.org/drawingml/2006/lockedCanvas" xmlns:ahyp="http://schemas.microsoft.com/office/drawing/2018/hyperlinkcolor" xmlns="" val="tx"/>
                    </a:ext>
                  </a:extLst>
                </a:hlinkClick>
              </a:rPr>
              <a:t>rupert.madeley@leeds.anglican.org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p:txBody>
      </p:sp>
      <p:pic>
        <p:nvPicPr>
          <p:cNvPr id="3" name="Picture 2"/>
          <p:cNvPicPr/>
          <p:nvPr/>
        </p:nvPicPr>
        <p:blipFill>
          <a:blip r:embed="rId8">
            <a:extLst>
              <a:ext uri="{28A0092B-C50C-407E-A947-70E740481C1C}">
                <a14:useLocalDpi xmlns:a14="http://schemas.microsoft.com/office/drawing/2010/main" val="0"/>
              </a:ext>
            </a:extLst>
          </a:blip>
          <a:stretch>
            <a:fillRect/>
          </a:stretch>
        </p:blipFill>
        <p:spPr>
          <a:xfrm>
            <a:off x="239405" y="188707"/>
            <a:ext cx="2208530" cy="1043940"/>
          </a:xfrm>
          <a:prstGeom prst="rect">
            <a:avLst/>
          </a:prstGeom>
        </p:spPr>
      </p:pic>
    </p:spTree>
    <p:extLst>
      <p:ext uri="{BB962C8B-B14F-4D97-AF65-F5344CB8AC3E}">
        <p14:creationId xmlns:p14="http://schemas.microsoft.com/office/powerpoint/2010/main" val="4171289133"/>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90F1FE-9903-477F-A092-77525066CB6C}">
  <ds:schemaRefs>
    <ds:schemaRef ds:uri="http://purl.org/dc/elements/1.1/"/>
    <ds:schemaRef ds:uri="http://schemas.microsoft.com/office/2006/metadata/properties"/>
    <ds:schemaRef ds:uri="48f09416-ac08-49d6-afd3-25b9b32af96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6ed18a8-783b-4a81-89cd-e7f1a6e75ffa"/>
    <ds:schemaRef ds:uri="http://www.w3.org/XML/1998/namespace"/>
    <ds:schemaRef ds:uri="http://purl.org/dc/dcmitype/"/>
  </ds:schemaRefs>
</ds:datastoreItem>
</file>

<file path=customXml/itemProps2.xml><?xml version="1.0" encoding="utf-8"?>
<ds:datastoreItem xmlns:ds="http://schemas.openxmlformats.org/officeDocument/2006/customXml" ds:itemID="{B345EEAE-B92E-4BB5-A3EB-0D3105CEE28F}">
  <ds:schemaRefs>
    <ds:schemaRef ds:uri="http://schemas.microsoft.com/sharepoint/v3/contenttype/forms"/>
  </ds:schemaRefs>
</ds:datastoreItem>
</file>

<file path=customXml/itemProps3.xml><?xml version="1.0" encoding="utf-8"?>
<ds:datastoreItem xmlns:ds="http://schemas.openxmlformats.org/officeDocument/2006/customXml" ds:itemID="{6180D111-0E14-43F4-8C59-837B99560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604</TotalTime>
  <Words>340</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9</vt:i4>
      </vt:variant>
    </vt:vector>
  </HeadingPairs>
  <TitlesOfParts>
    <vt:vector size="22" baseType="lpstr">
      <vt:lpstr>Arial</vt:lpstr>
      <vt:lpstr>Bodoni MT</vt:lpstr>
      <vt:lpstr>Calibri</vt:lpstr>
      <vt:lpstr>Calibri Light</vt:lpstr>
      <vt:lpstr>system-ui</vt:lpstr>
      <vt:lpstr>1_Custom Design</vt:lpstr>
      <vt:lpstr>5_Custom Design</vt:lpstr>
      <vt:lpstr>6_Custom Design</vt:lpstr>
      <vt:lpstr>3_Custom Design</vt:lpstr>
      <vt:lpstr>Custom Design</vt:lpstr>
      <vt:lpstr>4_Custom Design</vt:lpstr>
      <vt:lpstr>2_Custom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Lord Jesus,​ Thank you that you lived a life like ours, sharing in our human experiences.  Help us to find the time to share with others so that we can make their day a better one. Amen​</vt:lpstr>
      <vt:lpstr>PowerPoint Presentation</vt:lpstr>
    </vt:vector>
  </TitlesOfParts>
  <Company>Diocese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Rupert Madeley</dc:creator>
  <cp:lastModifiedBy>Rupert Madeley</cp:lastModifiedBy>
  <cp:revision>54</cp:revision>
  <dcterms:created xsi:type="dcterms:W3CDTF">2021-01-07T12:37:56Z</dcterms:created>
  <dcterms:modified xsi:type="dcterms:W3CDTF">2021-02-07T14:13:09Z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