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308" r:id="rId5"/>
    <p:sldId id="309" r:id="rId6"/>
    <p:sldId id="310" r:id="rId7"/>
    <p:sldId id="328" r:id="rId8"/>
    <p:sldId id="323" r:id="rId9"/>
    <p:sldId id="321" r:id="rId10"/>
    <p:sldId id="324" r:id="rId11"/>
    <p:sldId id="326" r:id="rId12"/>
    <p:sldId id="32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3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2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7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0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8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1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3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1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0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E73F20-55C5-47B6-87D4-FE7D7F079508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B4327A-92D9-4124-9A9F-5FA7712AE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09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12477-8F3E-48A9-8B6C-6374CE261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567" y="1026941"/>
            <a:ext cx="10058400" cy="1427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4000" u="sng" dirty="0">
                <a:latin typeface="Comic Sans MS" panose="030F0702030302020204" pitchFamily="66" charset="0"/>
              </a:rPr>
              <a:t>Learning Objective: </a:t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To understand how to use pronouns in text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99BCE0-7857-4346-ABEA-5F4CDE597018}"/>
              </a:ext>
            </a:extLst>
          </p:cNvPr>
          <p:cNvSpPr txBox="1">
            <a:spLocks/>
          </p:cNvSpPr>
          <p:nvPr/>
        </p:nvSpPr>
        <p:spPr>
          <a:xfrm>
            <a:off x="2133600" y="3570850"/>
            <a:ext cx="10058400" cy="1427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sz="3200" u="sng" dirty="0">
                <a:latin typeface="Comic Sans MS" panose="030F0702030302020204" pitchFamily="66" charset="0"/>
              </a:rPr>
              <a:t>Steps to Success: </a:t>
            </a:r>
            <a:br>
              <a:rPr lang="en-GB" sz="3200" dirty="0">
                <a:latin typeface="Comic Sans MS" panose="030F0702030302020204" pitchFamily="66" charset="0"/>
              </a:rPr>
            </a:br>
            <a:r>
              <a:rPr lang="en-GB" sz="3200" dirty="0">
                <a:latin typeface="Comic Sans MS" panose="030F0702030302020204" pitchFamily="66" charset="0"/>
              </a:rPr>
              <a:t>Pupils can identify and use personal, possessive and relative pronouns in text </a:t>
            </a:r>
          </a:p>
        </p:txBody>
      </p:sp>
    </p:spTree>
    <p:extLst>
      <p:ext uri="{BB962C8B-B14F-4D97-AF65-F5344CB8AC3E}">
        <p14:creationId xmlns:p14="http://schemas.microsoft.com/office/powerpoint/2010/main" val="237516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How many relative pronouns can you find in the paragraph?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4101" y="1739411"/>
            <a:ext cx="9237695" cy="4095749"/>
          </a:xfrm>
          <a:prstGeom prst="roundRect">
            <a:avLst>
              <a:gd name="adj" fmla="val 10932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Hawaii, which is an island in the Pacific Ocean, is a very popular tourist destination. It was created from five separate shield volcanos that erupted and overlapped each other. Some people believe Hawaii was named after a legendary navigator called </a:t>
            </a:r>
            <a:r>
              <a:rPr lang="en-GB" sz="2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Hawai’iloa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who discovered the island. Others think it was named after the legendary realm of </a:t>
            </a:r>
            <a:r>
              <a:rPr lang="en-GB" sz="28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Hawaiki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where Polynesian people are believed to have originated.</a:t>
            </a:r>
          </a:p>
        </p:txBody>
      </p:sp>
    </p:spTree>
    <p:extLst>
      <p:ext uri="{BB962C8B-B14F-4D97-AF65-F5344CB8AC3E}">
        <p14:creationId xmlns:p14="http://schemas.microsoft.com/office/powerpoint/2010/main" val="114894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C98955-416E-480D-9160-8A474F2A7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325" y="1023424"/>
            <a:ext cx="8519350" cy="4811151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588647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30&amp;#39;s British 3 Little Pigs Fairy Tale Vintage Children&amp;#39;s Poster | Three  little pigs, Little pigs, Fairy tales">
            <a:extLst>
              <a:ext uri="{FF2B5EF4-FFF2-40B4-BE49-F238E27FC236}">
                <a16:creationId xmlns:a16="http://schemas.microsoft.com/office/drawing/2014/main" id="{FA6F0C09-E2A4-4823-80C0-A6111F8AA6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62"/>
          <a:stretch/>
        </p:blipFill>
        <p:spPr bwMode="auto">
          <a:xfrm>
            <a:off x="407963" y="221566"/>
            <a:ext cx="6623050" cy="641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168158-BEA1-493C-B3AE-2E916CC042C4}"/>
              </a:ext>
            </a:extLst>
          </p:cNvPr>
          <p:cNvSpPr txBox="1"/>
          <p:nvPr/>
        </p:nvSpPr>
        <p:spPr>
          <a:xfrm>
            <a:off x="7202660" y="221566"/>
            <a:ext cx="47408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Writing task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Can you create a story based on this picture using </a:t>
            </a:r>
            <a:r>
              <a:rPr lang="en-GB" sz="2400" u="sng" dirty="0">
                <a:latin typeface="Comic Sans MS" panose="030F0702030302020204" pitchFamily="66" charset="0"/>
              </a:rPr>
              <a:t>pronouns</a:t>
            </a:r>
            <a:r>
              <a:rPr lang="en-GB" sz="2400" dirty="0">
                <a:latin typeface="Comic Sans MS" panose="030F0702030302020204" pitchFamily="66" charset="0"/>
              </a:rPr>
              <a:t> in your sentences?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Challenge: add relative pronouns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Year 6: add 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381515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A </a:t>
            </a:r>
            <a:r>
              <a:rPr lang="en-GB" sz="2800" b="1" dirty="0">
                <a:latin typeface="Century Gothic" panose="020B0502020202020204" pitchFamily="34" charset="0"/>
              </a:rPr>
              <a:t>pronoun</a:t>
            </a:r>
            <a:r>
              <a:rPr lang="en-GB" sz="2800" dirty="0">
                <a:latin typeface="Century Gothic" panose="020B0502020202020204" pitchFamily="34" charset="0"/>
              </a:rPr>
              <a:t> takes the place of a noun or noun phrase.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It helps us to avoid repetition in our writing.</a:t>
            </a:r>
            <a:endParaRPr lang="en-GB" sz="3600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1533" y="3618490"/>
            <a:ext cx="11048935" cy="1552419"/>
            <a:chOff x="1061251" y="3861299"/>
            <a:chExt cx="10044486" cy="876300"/>
          </a:xfrm>
        </p:grpSpPr>
        <p:sp>
          <p:nvSpPr>
            <p:cNvPr id="4" name="Rounded Rectangle 3"/>
            <p:cNvSpPr/>
            <p:nvPr/>
          </p:nvSpPr>
          <p:spPr>
            <a:xfrm>
              <a:off x="1061251" y="3861299"/>
              <a:ext cx="2746090" cy="8763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he</a:t>
              </a:r>
              <a:r>
                <a:rPr lang="en-GB" sz="3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shouted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0449" y="3861299"/>
              <a:ext cx="2746090" cy="8763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2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they</a:t>
              </a:r>
              <a:r>
                <a:rPr lang="en-GB" sz="3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thought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359647" y="3861299"/>
              <a:ext cx="2746090" cy="8763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it </a:t>
              </a:r>
              <a:r>
                <a:rPr lang="en-GB" sz="3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is</a:t>
              </a:r>
              <a:r>
                <a:rPr lang="en-GB" sz="32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 mine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Caleb has written the paragraph below…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Discuss with your partner how you could improve his work.</a:t>
            </a:r>
          </a:p>
        </p:txBody>
      </p:sp>
      <p:pic>
        <p:nvPicPr>
          <p:cNvPr id="10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t="56149" r="69512" b="25087"/>
          <a:stretch/>
        </p:blipFill>
        <p:spPr bwMode="auto">
          <a:xfrm>
            <a:off x="-28575" y="2644322"/>
            <a:ext cx="2789558" cy="30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637792" y="3038475"/>
            <a:ext cx="6954517" cy="26965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Marlon is my best friend. Marlon and I first met when Marlon and I were in nursery class together. Mine and Marlon’s teacher always says, “Marlon and Caleb are never apart.”</a:t>
            </a:r>
          </a:p>
        </p:txBody>
      </p:sp>
      <p:pic>
        <p:nvPicPr>
          <p:cNvPr id="1026" name="Picture 2" descr="Marlon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2"/>
          <a:stretch>
            <a:fillRect/>
          </a:stretch>
        </p:blipFill>
        <p:spPr bwMode="auto">
          <a:xfrm>
            <a:off x="9545165" y="2792904"/>
            <a:ext cx="2382265" cy="294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There are different types of pronouns.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Some are </a:t>
            </a:r>
            <a:r>
              <a:rPr lang="en-GB" sz="2800" b="1" dirty="0">
                <a:latin typeface="Century Gothic" panose="020B0502020202020204" pitchFamily="34" charset="0"/>
              </a:rPr>
              <a:t>personal pronouns</a:t>
            </a:r>
            <a:r>
              <a:rPr lang="en-GB" sz="2800" dirty="0">
                <a:latin typeface="Century Gothic" panose="020B0502020202020204" pitchFamily="34" charset="0"/>
              </a:rPr>
              <a:t>:</a:t>
            </a:r>
            <a:endParaRPr lang="en-GB" sz="36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06060" y="2662070"/>
            <a:ext cx="9779881" cy="3102591"/>
            <a:chOff x="1039683" y="2938295"/>
            <a:chExt cx="9779881" cy="3102591"/>
          </a:xfrm>
        </p:grpSpPr>
        <p:grpSp>
          <p:nvGrpSpPr>
            <p:cNvPr id="13" name="Group 12"/>
            <p:cNvGrpSpPr/>
            <p:nvPr/>
          </p:nvGrpSpPr>
          <p:grpSpPr>
            <a:xfrm>
              <a:off x="1039683" y="5278886"/>
              <a:ext cx="9779881" cy="762000"/>
              <a:chOff x="1152525" y="3357395"/>
              <a:chExt cx="9779881" cy="762000"/>
            </a:xfrm>
          </p:grpSpPr>
          <p:sp>
            <p:nvSpPr>
              <p:cNvPr id="16" name="Rounded Rectangle 15"/>
              <p:cNvSpPr/>
              <p:nvPr/>
            </p:nvSpPr>
            <p:spPr>
              <a:xfrm rot="20628683">
                <a:off x="1152525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them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869399">
                <a:off x="3737097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it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20628683">
                <a:off x="6321669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we</a:t>
                </a: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869399">
                <a:off x="8906240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they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039683" y="4108590"/>
              <a:ext cx="9779881" cy="762000"/>
              <a:chOff x="1152525" y="3357395"/>
              <a:chExt cx="9779881" cy="762000"/>
            </a:xfrm>
          </p:grpSpPr>
          <p:sp>
            <p:nvSpPr>
              <p:cNvPr id="21" name="Rounded Rectangle 20"/>
              <p:cNvSpPr/>
              <p:nvPr/>
            </p:nvSpPr>
            <p:spPr>
              <a:xfrm rot="20628683">
                <a:off x="1152525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she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869399">
                <a:off x="3737097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him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20628683">
                <a:off x="6321669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her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 rot="869399">
                <a:off x="8906240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us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039683" y="2938295"/>
              <a:ext cx="9779881" cy="762000"/>
              <a:chOff x="1152525" y="3357395"/>
              <a:chExt cx="9779881" cy="762000"/>
            </a:xfrm>
          </p:grpSpPr>
          <p:sp>
            <p:nvSpPr>
              <p:cNvPr id="26" name="Rounded Rectangle 25"/>
              <p:cNvSpPr/>
              <p:nvPr/>
            </p:nvSpPr>
            <p:spPr>
              <a:xfrm rot="20628683">
                <a:off x="1152525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I</a:t>
                </a: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rot="869399">
                <a:off x="3737097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me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 rot="20628683">
                <a:off x="6321669" y="3357395"/>
                <a:ext cx="2026166" cy="762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you</a:t>
                </a: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 rot="869399">
                <a:off x="8906240" y="3357395"/>
                <a:ext cx="2026166" cy="762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767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There are different types of pronouns.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Some are </a:t>
            </a:r>
            <a:r>
              <a:rPr lang="en-GB" sz="2800" b="1" dirty="0">
                <a:latin typeface="Century Gothic" panose="020B0502020202020204" pitchFamily="34" charset="0"/>
              </a:rPr>
              <a:t>possessive pronouns</a:t>
            </a:r>
            <a:r>
              <a:rPr lang="en-GB" sz="2800" dirty="0">
                <a:latin typeface="Century Gothic" panose="020B0502020202020204" pitchFamily="34" charset="0"/>
              </a:rPr>
              <a:t>:</a:t>
            </a:r>
            <a:endParaRPr lang="en-GB" sz="3600" dirty="0">
              <a:latin typeface="Century Gothic" panose="020B0502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54763" y="2919045"/>
            <a:ext cx="10882475" cy="2835495"/>
            <a:chOff x="483313" y="2966670"/>
            <a:chExt cx="10882475" cy="2835495"/>
          </a:xfrm>
        </p:grpSpPr>
        <p:sp>
          <p:nvSpPr>
            <p:cNvPr id="31" name="Oval 30"/>
            <p:cNvSpPr/>
            <p:nvPr/>
          </p:nvSpPr>
          <p:spPr>
            <a:xfrm>
              <a:off x="483313" y="2966670"/>
              <a:ext cx="1781907" cy="178190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mine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2303427" y="4020258"/>
              <a:ext cx="1781907" cy="178190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yours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23541" y="2966670"/>
              <a:ext cx="1781907" cy="178190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his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7763769" y="2966670"/>
              <a:ext cx="1781907" cy="178190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ours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9583881" y="4020258"/>
              <a:ext cx="1781907" cy="178190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theirs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943655" y="4020258"/>
              <a:ext cx="1781907" cy="178190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3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731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973D75-8B2F-499F-A3FB-0E6CC3AA8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675" y="694710"/>
            <a:ext cx="8890650" cy="5262546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70774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20687-F167-47B4-B9DB-8B08A9332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98" y="1280161"/>
            <a:ext cx="10464969" cy="194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8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Let’s learn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relative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pronoun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is a word which refers back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to </a:t>
            </a:r>
            <a:b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noun that has already been mentioned in the sentence.</a:t>
            </a:r>
            <a:endParaRPr lang="en-GB" sz="2800" noProof="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75717" y="3621001"/>
            <a:ext cx="10040567" cy="100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I’m meeting Caleb at the miniature golf course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where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Marlon celebrated his tenth birthday.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75717" y="4869479"/>
            <a:ext cx="10040567" cy="100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Last summer,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when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I travelled to Portugal with my family, I ate seafood for the first time.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75717" y="2372522"/>
            <a:ext cx="10040567" cy="100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The old, abandoned mansion,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which</a:t>
            </a:r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can be found deep inside the forest, has become a tourist attraction.</a:t>
            </a:r>
          </a:p>
        </p:txBody>
      </p:sp>
    </p:spTree>
    <p:extLst>
      <p:ext uri="{BB962C8B-B14F-4D97-AF65-F5344CB8AC3E}">
        <p14:creationId xmlns:p14="http://schemas.microsoft.com/office/powerpoint/2010/main" val="196955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Complete the sentences using these relative pronouns.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dirty="0">
                <a:latin typeface="Century Gothic" panose="020B0502020202020204" pitchFamily="34" charset="0"/>
              </a:rPr>
              <a:t>	</a:t>
            </a:r>
            <a:r>
              <a:rPr lang="en-GB" sz="2800" b="1" dirty="0">
                <a:latin typeface="Century Gothic" panose="020B0502020202020204" pitchFamily="34" charset="0"/>
              </a:rPr>
              <a:t>1. </a:t>
            </a:r>
            <a:r>
              <a:rPr lang="en-GB" sz="2800" dirty="0">
                <a:latin typeface="Century Gothic" panose="020B0502020202020204" pitchFamily="34" charset="0"/>
              </a:rPr>
              <a:t>Across the road, she noticed the man ________ coat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	was torn, limping towards the bus stop.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2800" dirty="0">
                <a:latin typeface="Century Gothic" panose="020B0502020202020204" pitchFamily="34" charset="0"/>
              </a:rPr>
              <a:t>	</a:t>
            </a:r>
            <a:r>
              <a:rPr lang="en-GB" sz="2800" b="1" dirty="0">
                <a:latin typeface="Century Gothic" panose="020B0502020202020204" pitchFamily="34" charset="0"/>
              </a:rPr>
              <a:t>2. </a:t>
            </a:r>
            <a:r>
              <a:rPr lang="en-GB" sz="2800" dirty="0">
                <a:latin typeface="Century Gothic" panose="020B0502020202020204" pitchFamily="34" charset="0"/>
              </a:rPr>
              <a:t>It was the ornament ________ his grandmother had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	passed down to him.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2800" dirty="0">
                <a:latin typeface="Century Gothic" panose="020B0502020202020204" pitchFamily="34" charset="0"/>
              </a:rPr>
              <a:t>	</a:t>
            </a:r>
            <a:r>
              <a:rPr lang="en-GB" sz="2800" b="1" dirty="0">
                <a:latin typeface="Century Gothic" panose="020B0502020202020204" pitchFamily="34" charset="0"/>
              </a:rPr>
              <a:t>3. </a:t>
            </a:r>
            <a:r>
              <a:rPr lang="en-GB" sz="2800" dirty="0">
                <a:latin typeface="Century Gothic" panose="020B0502020202020204" pitchFamily="34" charset="0"/>
              </a:rPr>
              <a:t>Millie lives next door to Mrs Clews ________ is my piano</a:t>
            </a:r>
            <a:br>
              <a:rPr lang="en-GB" sz="2800" dirty="0">
                <a:latin typeface="Century Gothic" panose="020B0502020202020204" pitchFamily="34" charset="0"/>
              </a:rPr>
            </a:br>
            <a:r>
              <a:rPr lang="en-GB" sz="2800" dirty="0">
                <a:latin typeface="Century Gothic" panose="020B0502020202020204" pitchFamily="34" charset="0"/>
              </a:rPr>
              <a:t>	teacher.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44815" y="1942728"/>
            <a:ext cx="1409943" cy="686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that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91029" y="1942728"/>
            <a:ext cx="1409943" cy="686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who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937243" y="1942728"/>
            <a:ext cx="1409943" cy="686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whose</a:t>
            </a:r>
          </a:p>
        </p:txBody>
      </p:sp>
    </p:spTree>
    <p:extLst>
      <p:ext uri="{BB962C8B-B14F-4D97-AF65-F5344CB8AC3E}">
        <p14:creationId xmlns:p14="http://schemas.microsoft.com/office/powerpoint/2010/main" val="7576046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479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Comic Sans MS</vt:lpstr>
      <vt:lpstr>Retrospect</vt:lpstr>
      <vt:lpstr>Learning Objective:  To understand how to use pronouns in text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Objective:  To understand how to use pronouns in text </dc:title>
  <dc:creator>Jenny Field</dc:creator>
  <cp:lastModifiedBy>Jenny Field</cp:lastModifiedBy>
  <cp:revision>1</cp:revision>
  <dcterms:created xsi:type="dcterms:W3CDTF">2021-10-16T19:40:26Z</dcterms:created>
  <dcterms:modified xsi:type="dcterms:W3CDTF">2021-10-16T21:12:30Z</dcterms:modified>
</cp:coreProperties>
</file>