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695" r:id="rId6"/>
    <p:sldMasterId id="2147483674" r:id="rId7"/>
    <p:sldMasterId id="2147483714" r:id="rId8"/>
    <p:sldMasterId id="2147483683" r:id="rId9"/>
  </p:sldMasterIdLst>
  <p:sldIdLst>
    <p:sldId id="256" r:id="rId10"/>
    <p:sldId id="259" r:id="rId11"/>
    <p:sldId id="258" r:id="rId12"/>
    <p:sldId id="260" r:id="rId13"/>
    <p:sldId id="261" r:id="rId14"/>
    <p:sldId id="262"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6BB"/>
    <a:srgbClr val="FF4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9BD56-AC05-28F1-99E4-3EA2520C8D61}" v="57" dt="2021-02-16T14:07:19.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2" d="100"/>
          <a:sy n="82" d="100"/>
        </p:scale>
        <p:origin x="8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23"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rt Madeley" userId="S::rupert.madeley@leeds.anglican.org::cb952b6f-6c90-4941-9404-3970136cbfee" providerId="AD" clId="Web-{0869BD56-AC05-28F1-99E4-3EA2520C8D61}"/>
    <pc:docChg chg="modSld">
      <pc:chgData name="Rupert Madeley" userId="S::rupert.madeley@leeds.anglican.org::cb952b6f-6c90-4941-9404-3970136cbfee" providerId="AD" clId="Web-{0869BD56-AC05-28F1-99E4-3EA2520C8D61}" dt="2021-02-16T14:07:19.670" v="38" actId="20577"/>
      <pc:docMkLst>
        <pc:docMk/>
      </pc:docMkLst>
      <pc:sldChg chg="addSp modSp">
        <pc:chgData name="Rupert Madeley" userId="S::rupert.madeley@leeds.anglican.org::cb952b6f-6c90-4941-9404-3970136cbfee" providerId="AD" clId="Web-{0869BD56-AC05-28F1-99E4-3EA2520C8D61}" dt="2021-02-16T14:07:19.670" v="38" actId="20577"/>
        <pc:sldMkLst>
          <pc:docMk/>
          <pc:sldMk cId="3901313545" sldId="260"/>
        </pc:sldMkLst>
        <pc:spChg chg="mod">
          <ac:chgData name="Rupert Madeley" userId="S::rupert.madeley@leeds.anglican.org::cb952b6f-6c90-4941-9404-3970136cbfee" providerId="AD" clId="Web-{0869BD56-AC05-28F1-99E4-3EA2520C8D61}" dt="2021-02-16T14:07:19.670" v="38" actId="20577"/>
          <ac:spMkLst>
            <pc:docMk/>
            <pc:sldMk cId="3901313545" sldId="260"/>
            <ac:spMk id="3" creationId="{58826B46-7C4A-134D-A0F8-9FD4C89A1AE2}"/>
          </ac:spMkLst>
        </pc:spChg>
        <pc:picChg chg="mod">
          <ac:chgData name="Rupert Madeley" userId="S::rupert.madeley@leeds.anglican.org::cb952b6f-6c90-4941-9404-3970136cbfee" providerId="AD" clId="Web-{0869BD56-AC05-28F1-99E4-3EA2520C8D61}" dt="2021-02-16T14:06:00.639" v="13" actId="14100"/>
          <ac:picMkLst>
            <pc:docMk/>
            <pc:sldMk cId="3901313545" sldId="260"/>
            <ac:picMk id="2" creationId="{00000000-0000-0000-0000-000000000000}"/>
          </ac:picMkLst>
        </pc:picChg>
        <pc:picChg chg="mod">
          <ac:chgData name="Rupert Madeley" userId="S::rupert.madeley@leeds.anglican.org::cb952b6f-6c90-4941-9404-3970136cbfee" providerId="AD" clId="Web-{0869BD56-AC05-28F1-99E4-3EA2520C8D61}" dt="2021-02-16T14:05:56.607" v="12" actId="14100"/>
          <ac:picMkLst>
            <pc:docMk/>
            <pc:sldMk cId="3901313545" sldId="260"/>
            <ac:picMk id="4" creationId="{00000000-0000-0000-0000-000000000000}"/>
          </ac:picMkLst>
        </pc:picChg>
        <pc:picChg chg="mod">
          <ac:chgData name="Rupert Madeley" userId="S::rupert.madeley@leeds.anglican.org::cb952b6f-6c90-4941-9404-3970136cbfee" providerId="AD" clId="Web-{0869BD56-AC05-28F1-99E4-3EA2520C8D61}" dt="2021-02-16T14:05:51.310" v="11" actId="14100"/>
          <ac:picMkLst>
            <pc:docMk/>
            <pc:sldMk cId="3901313545" sldId="260"/>
            <ac:picMk id="5" creationId="{00000000-0000-0000-0000-000000000000}"/>
          </ac:picMkLst>
        </pc:picChg>
        <pc:picChg chg="mod">
          <ac:chgData name="Rupert Madeley" userId="S::rupert.madeley@leeds.anglican.org::cb952b6f-6c90-4941-9404-3970136cbfee" providerId="AD" clId="Web-{0869BD56-AC05-28F1-99E4-3EA2520C8D61}" dt="2021-02-16T14:05:46.029" v="9" actId="14100"/>
          <ac:picMkLst>
            <pc:docMk/>
            <pc:sldMk cId="3901313545" sldId="260"/>
            <ac:picMk id="6" creationId="{00000000-0000-0000-0000-000000000000}"/>
          </ac:picMkLst>
        </pc:picChg>
        <pc:picChg chg="add mod">
          <ac:chgData name="Rupert Madeley" userId="S::rupert.madeley@leeds.anglican.org::cb952b6f-6c90-4941-9404-3970136cbfee" providerId="AD" clId="Web-{0869BD56-AC05-28F1-99E4-3EA2520C8D61}" dt="2021-02-16T14:07:05.748" v="36" actId="14100"/>
          <ac:picMkLst>
            <pc:docMk/>
            <pc:sldMk cId="3901313545" sldId="260"/>
            <ac:picMk id="7" creationId="{109E816C-01AB-4FD5-9598-C85823C0DD08}"/>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a:t>
            </a:r>
            <a:r>
              <a:rPr lang="en-GB" sz="3200" dirty="0">
                <a:solidFill>
                  <a:schemeClr val="tx1"/>
                </a:solidFill>
              </a:rPr>
              <a:t>sharing</a:t>
            </a:r>
            <a:r>
              <a:rPr lang="en-GB" sz="3200" dirty="0">
                <a:solidFill>
                  <a:srgbClr val="FFFF00"/>
                </a:solidFill>
              </a:rPr>
              <a:t> </a:t>
            </a:r>
            <a:r>
              <a:rPr lang="en-GB" sz="3200" dirty="0">
                <a:solidFill>
                  <a:schemeClr val="bg1"/>
                </a:solidFill>
              </a:rPr>
              <a:t>into</a:t>
            </a:r>
            <a:r>
              <a:rPr lang="en-GB" sz="3200" dirty="0">
                <a:solidFill>
                  <a:srgbClr val="FFFF00"/>
                </a:solidFill>
              </a:rPr>
              <a:t> </a:t>
            </a:r>
            <a:r>
              <a:rPr lang="en-GB" sz="3200" dirty="0">
                <a:solidFill>
                  <a:schemeClr val="tx1"/>
                </a:solidFill>
              </a:rPr>
              <a:t>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chemeClr val="tx1"/>
                </a:solidFill>
              </a:rPr>
              <a:t>You might like to try:</a:t>
            </a:r>
          </a:p>
        </p:txBody>
      </p:sp>
      <p:pic>
        <p:nvPicPr>
          <p:cNvPr id="8" name="Picture 7"/>
          <p:cNvPicPr>
            <a:picLocks/>
          </p:cNvPicPr>
          <p:nvPr userDrawn="1"/>
        </p:nvPicPr>
        <p:blipFill>
          <a:blip r:embed="rId3"/>
          <a:stretch>
            <a:fillRect/>
          </a:stretch>
        </p:blipFill>
        <p:spPr>
          <a:xfrm>
            <a:off x="10973573" y="170262"/>
            <a:ext cx="1080000" cy="1080000"/>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encouraging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creating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celebrating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dirty="0">
                <a:solidFill>
                  <a:schemeClr val="tx1"/>
                </a:solidFill>
              </a:rPr>
              <a:t>Putting</a:t>
            </a:r>
            <a:r>
              <a:rPr lang="en-GB" sz="3200" dirty="0">
                <a:solidFill>
                  <a:srgbClr val="FFFF00"/>
                </a:solidFill>
              </a:rPr>
              <a:t> </a:t>
            </a:r>
            <a:r>
              <a:rPr lang="en-GB" sz="3200" dirty="0">
                <a:solidFill>
                  <a:srgbClr val="0070C0"/>
                </a:solidFill>
              </a:rPr>
              <a:t>resting</a:t>
            </a:r>
            <a:r>
              <a:rPr lang="en-GB" sz="3200" dirty="0">
                <a:solidFill>
                  <a:srgbClr val="FFFF00"/>
                </a:solidFill>
              </a:rPr>
              <a:t> </a:t>
            </a:r>
            <a:r>
              <a:rPr lang="en-GB" sz="3200" dirty="0">
                <a:solidFill>
                  <a:schemeClr val="tx1"/>
                </a:solidFill>
              </a:rPr>
              <a:t>into</a:t>
            </a:r>
            <a:r>
              <a:rPr lang="en-GB" sz="3200" dirty="0">
                <a:solidFill>
                  <a:srgbClr val="FFFF00"/>
                </a:solidFill>
              </a:rPr>
              <a:t> </a:t>
            </a:r>
            <a:r>
              <a:rPr lang="en-GB" sz="3200" dirty="0">
                <a:solidFill>
                  <a:srgbClr val="0070C0"/>
                </a:solidFill>
              </a:rPr>
              <a:t>action</a:t>
            </a:r>
            <a:r>
              <a:rPr lang="en-GB" sz="3200" dirty="0">
                <a:solidFill>
                  <a:schemeClr val="tx1"/>
                </a:solidFill>
              </a:rPr>
              <a:t>!</a:t>
            </a: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dirty="0">
                <a:solidFill>
                  <a:srgbClr val="0070C0"/>
                </a:solidFill>
              </a:rPr>
              <a:t>You might like to try:</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reflecting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a:solidFill>
                  <a:schemeClr val="tx1"/>
                </a:solidFill>
                <a:latin typeface="Calibri" panose="020F0502020204030204" pitchFamily="34" charset="0"/>
                <a:cs typeface="Calibri" panose="020F0502020204030204" pitchFamily="34" charset="0"/>
              </a:rPr>
              <a:t>The 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5" name="TextBox 14"/>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a:t>
            </a:r>
            <a:r>
              <a:rPr lang="en-GB" sz="3200" dirty="0" smtClean="0">
                <a:solidFill>
                  <a:schemeClr val="bg1"/>
                </a:solidFill>
              </a:rPr>
              <a:t>s </a:t>
            </a:r>
            <a:r>
              <a:rPr lang="en-GB" sz="3200" dirty="0">
                <a:solidFill>
                  <a:schemeClr val="bg1"/>
                </a:solidFill>
              </a:rPr>
              <a:t>we journey through this season</a:t>
            </a:r>
          </a:p>
          <a:p>
            <a:r>
              <a:rPr lang="en-GB" sz="3200" dirty="0">
                <a:solidFill>
                  <a:schemeClr val="bg1"/>
                </a:solidFill>
              </a:rPr>
              <a:t>h</a:t>
            </a:r>
            <a:r>
              <a:rPr lang="en-GB" sz="3200" dirty="0" smtClean="0">
                <a:solidFill>
                  <a:schemeClr val="bg1"/>
                </a:solidFill>
              </a:rPr>
              <a:t>elp </a:t>
            </a:r>
            <a:r>
              <a:rPr lang="en-GB" sz="3200" dirty="0">
                <a:solidFill>
                  <a:schemeClr val="bg1"/>
                </a:solidFill>
              </a:rPr>
              <a:t>us to practice </a:t>
            </a:r>
          </a:p>
          <a:p>
            <a:r>
              <a:rPr lang="en-GB" sz="3200" dirty="0">
                <a:solidFill>
                  <a:schemeClr val="bg1"/>
                </a:solidFill>
              </a:rPr>
              <a:t>the habit of encouraging</a:t>
            </a:r>
          </a:p>
          <a:p>
            <a:r>
              <a:rPr lang="en-GB" sz="3200" dirty="0">
                <a:solidFill>
                  <a:schemeClr val="bg1"/>
                </a:solidFill>
              </a:rPr>
              <a:t>s</a:t>
            </a:r>
            <a:r>
              <a:rPr lang="en-GB" sz="3200" dirty="0" smtClean="0">
                <a:solidFill>
                  <a:schemeClr val="bg1"/>
                </a:solidFill>
              </a:rPr>
              <a:t>o </a:t>
            </a:r>
            <a:r>
              <a:rPr lang="en-GB" sz="3200" dirty="0">
                <a:solidFill>
                  <a:schemeClr val="bg1"/>
                </a:solidFill>
              </a:rPr>
              <a:t>that the rhythm of our lives</a:t>
            </a:r>
          </a:p>
          <a:p>
            <a:r>
              <a:rPr lang="en-GB" sz="3200" dirty="0">
                <a:solidFill>
                  <a:schemeClr val="bg1"/>
                </a:solidFill>
              </a:rPr>
              <a:t>c</a:t>
            </a:r>
            <a:r>
              <a:rPr lang="en-GB" sz="3200" dirty="0" smtClean="0">
                <a:solidFill>
                  <a:schemeClr val="bg1"/>
                </a:solidFill>
              </a:rPr>
              <a:t>an </a:t>
            </a:r>
            <a:r>
              <a:rPr lang="en-GB" sz="3200" dirty="0">
                <a:solidFill>
                  <a:schemeClr val="bg1"/>
                </a:solidFill>
              </a:rPr>
              <a:t>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0070C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tx1"/>
              </a:solidFill>
              <a:latin typeface="+mn-lt"/>
            </a:endParaRPr>
          </a:p>
        </p:txBody>
      </p:sp>
      <p:sp>
        <p:nvSpPr>
          <p:cNvPr id="13" name="TextBox 12"/>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tx1"/>
                </a:solidFill>
              </a:rPr>
              <a:t>Loving God,</a:t>
            </a:r>
          </a:p>
          <a:p>
            <a:r>
              <a:rPr lang="en-GB" sz="3200" dirty="0">
                <a:solidFill>
                  <a:schemeClr val="tx1"/>
                </a:solidFill>
              </a:rPr>
              <a:t>As we journey through this season</a:t>
            </a:r>
          </a:p>
          <a:p>
            <a:r>
              <a:rPr lang="en-GB" sz="3200" dirty="0">
                <a:solidFill>
                  <a:schemeClr val="tx1"/>
                </a:solidFill>
              </a:rPr>
              <a:t>Help us to practice </a:t>
            </a:r>
          </a:p>
          <a:p>
            <a:r>
              <a:rPr lang="en-GB" sz="3200" dirty="0">
                <a:solidFill>
                  <a:schemeClr val="tx1"/>
                </a:solidFill>
              </a:rPr>
              <a:t>the habit of encouraging</a:t>
            </a:r>
          </a:p>
          <a:p>
            <a:r>
              <a:rPr lang="en-GB" sz="3200" dirty="0">
                <a:solidFill>
                  <a:schemeClr val="tx1"/>
                </a:solidFill>
              </a:rPr>
              <a:t>So that the rhythm of our lives</a:t>
            </a:r>
          </a:p>
          <a:p>
            <a:r>
              <a:rPr lang="en-GB" sz="3200" dirty="0">
                <a:solidFill>
                  <a:schemeClr val="tx1"/>
                </a:solidFill>
              </a:rPr>
              <a:t>Can bring us closer to each other </a:t>
            </a:r>
          </a:p>
          <a:p>
            <a:r>
              <a:rPr lang="en-GB" sz="3200" dirty="0">
                <a:solidFill>
                  <a:schemeClr val="tx1"/>
                </a:solidFill>
              </a:rPr>
              <a:t>and to you.</a:t>
            </a:r>
          </a:p>
          <a:p>
            <a:r>
              <a:rPr lang="en-GB" sz="3200" dirty="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3" name="TextBox 12"/>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339285356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22/02/2021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22/02/2021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22/02/2021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praying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Content Slides</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Action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74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23.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2819811" cy="769441"/>
          </a:xfrm>
          <a:prstGeom prst="rect">
            <a:avLst/>
          </a:prstGeom>
          <a:noFill/>
        </p:spPr>
        <p:txBody>
          <a:bodyPr wrap="none" rtlCol="0">
            <a:spAutoFit/>
          </a:bodyPr>
          <a:lstStyle/>
          <a:p>
            <a:r>
              <a:rPr lang="en-GB" sz="4400" b="1" dirty="0">
                <a:ln>
                  <a:solidFill>
                    <a:srgbClr val="7030A0"/>
                  </a:solidFill>
                </a:ln>
                <a:solidFill>
                  <a:schemeClr val="bg1"/>
                </a:solidFill>
                <a:latin typeface="Bodoni MT" panose="02070603080606020203" pitchFamily="18" charset="0"/>
              </a:rPr>
              <a:t>Celebrating</a:t>
            </a: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5862A8-EF29-E942-9B30-A8E2303284CB}"/>
              </a:ext>
            </a:extLst>
          </p:cNvPr>
          <p:cNvSpPr>
            <a:spLocks noGrp="1"/>
          </p:cNvSpPr>
          <p:nvPr>
            <p:ph type="body" idx="1"/>
          </p:nvPr>
        </p:nvSpPr>
        <p:spPr>
          <a:xfrm>
            <a:off x="472809" y="391886"/>
            <a:ext cx="10796264" cy="1619794"/>
          </a:xfrm>
        </p:spPr>
        <p:txBody>
          <a:bodyPr>
            <a:normAutofit/>
          </a:bodyPr>
          <a:lstStyle/>
          <a:p>
            <a:r>
              <a:rPr lang="en-US" dirty="0"/>
              <a:t>Today, we continue our journey and think carefully about the events which happened following the Resurrection. Our focus is </a:t>
            </a:r>
            <a:r>
              <a:rPr lang="en-US" dirty="0">
                <a:solidFill>
                  <a:srgbClr val="FFFF00"/>
                </a:solidFill>
              </a:rPr>
              <a:t>celebrating</a:t>
            </a:r>
            <a:r>
              <a:rPr lang="en-US" dirty="0"/>
              <a:t>.</a:t>
            </a:r>
          </a:p>
        </p:txBody>
      </p:sp>
      <p:sp>
        <p:nvSpPr>
          <p:cNvPr id="3" name="Text Placeholder 1">
            <a:extLst>
              <a:ext uri="{FF2B5EF4-FFF2-40B4-BE49-F238E27FC236}">
                <a16:creationId xmlns:a16="http://schemas.microsoft.com/office/drawing/2014/main" id="{5308F317-1706-2B43-B382-74F91601EA01}"/>
              </a:ext>
            </a:extLst>
          </p:cNvPr>
          <p:cNvSpPr txBox="1">
            <a:spLocks/>
          </p:cNvSpPr>
          <p:nvPr/>
        </p:nvSpPr>
        <p:spPr>
          <a:xfrm>
            <a:off x="525060" y="2146662"/>
            <a:ext cx="10796264" cy="47897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solidFill>
                  <a:srgbClr val="FFFF00"/>
                </a:solidFill>
              </a:rPr>
              <a:t>Before we start, consider these questions:</a:t>
            </a:r>
          </a:p>
        </p:txBody>
      </p:sp>
      <p:sp>
        <p:nvSpPr>
          <p:cNvPr id="4" name="Text Placeholder 1">
            <a:extLst>
              <a:ext uri="{FF2B5EF4-FFF2-40B4-BE49-F238E27FC236}">
                <a16:creationId xmlns:a16="http://schemas.microsoft.com/office/drawing/2014/main" id="{5A6E2F1B-15C7-4B41-9606-E97C21EEC3C3}"/>
              </a:ext>
            </a:extLst>
          </p:cNvPr>
          <p:cNvSpPr txBox="1">
            <a:spLocks/>
          </p:cNvSpPr>
          <p:nvPr/>
        </p:nvSpPr>
        <p:spPr>
          <a:xfrm>
            <a:off x="507643" y="2760614"/>
            <a:ext cx="10796264" cy="36568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What is the best way of celebrating a special occasion?</a:t>
            </a:r>
          </a:p>
          <a:p>
            <a:pPr marL="457200" indent="-457200">
              <a:buFont typeface="Arial" panose="020B0604020202020204" pitchFamily="34" charset="0"/>
              <a:buChar char="•"/>
            </a:pPr>
            <a:endParaRPr lang="en-GB" dirty="0"/>
          </a:p>
          <a:p>
            <a:r>
              <a:rPr lang="en-GB" dirty="0"/>
              <a:t>Are there any times or occasions when you like to have a quiet moment of celebration?</a:t>
            </a:r>
          </a:p>
          <a:p>
            <a:endParaRPr lang="en-GB" dirty="0"/>
          </a:p>
          <a:p>
            <a:r>
              <a:rPr lang="en-GB" dirty="0"/>
              <a:t>What would life be like without special celebrations?</a:t>
            </a:r>
          </a:p>
        </p:txBody>
      </p:sp>
    </p:spTree>
    <p:extLst>
      <p:ext uri="{BB962C8B-B14F-4D97-AF65-F5344CB8AC3E}">
        <p14:creationId xmlns:p14="http://schemas.microsoft.com/office/powerpoint/2010/main" val="985003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C5954B-6446-5D4B-ADF9-C6062A0D98B6}"/>
              </a:ext>
            </a:extLst>
          </p:cNvPr>
          <p:cNvSpPr txBox="1">
            <a:spLocks/>
          </p:cNvSpPr>
          <p:nvPr/>
        </p:nvSpPr>
        <p:spPr>
          <a:xfrm>
            <a:off x="716281" y="2038531"/>
            <a:ext cx="10515600" cy="33424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baseline="30000" dirty="0">
                <a:solidFill>
                  <a:schemeClr val="bg1"/>
                </a:solidFill>
              </a:rPr>
              <a:t>8 </a:t>
            </a:r>
            <a:r>
              <a:rPr lang="en-GB" sz="3200" b="1" dirty="0">
                <a:solidFill>
                  <a:schemeClr val="bg1"/>
                </a:solidFill>
              </a:rPr>
              <a:t>So the women hurried away from the tomb, afraid yet filled with joy, and ran to tell his disciples. </a:t>
            </a:r>
            <a:r>
              <a:rPr lang="en-GB" sz="3200" b="1" baseline="30000" dirty="0">
                <a:solidFill>
                  <a:schemeClr val="bg1"/>
                </a:solidFill>
              </a:rPr>
              <a:t>9 </a:t>
            </a:r>
            <a:r>
              <a:rPr lang="en-GB" sz="3200" b="1" dirty="0">
                <a:solidFill>
                  <a:schemeClr val="bg1"/>
                </a:solidFill>
              </a:rPr>
              <a:t>Suddenly Jesus met them. </a:t>
            </a:r>
            <a:r>
              <a:rPr lang="en-GB" sz="3200" b="1" dirty="0">
                <a:solidFill>
                  <a:srgbClr val="FFFF00"/>
                </a:solidFill>
              </a:rPr>
              <a:t>“Greetings,”</a:t>
            </a:r>
            <a:r>
              <a:rPr lang="en-GB" sz="3200" b="1" dirty="0">
                <a:solidFill>
                  <a:schemeClr val="bg1"/>
                </a:solidFill>
              </a:rPr>
              <a:t> he said. They came to him, clasped his feet </a:t>
            </a:r>
            <a:r>
              <a:rPr lang="en-GB" sz="3200" b="1">
                <a:solidFill>
                  <a:schemeClr val="bg1"/>
                </a:solidFill>
              </a:rPr>
              <a:t>and </a:t>
            </a:r>
            <a:r>
              <a:rPr lang="en-GB" sz="3200" b="1" smtClean="0">
                <a:solidFill>
                  <a:schemeClr val="bg1"/>
                </a:solidFill>
              </a:rPr>
              <a:t>worshipped </a:t>
            </a:r>
            <a:r>
              <a:rPr lang="en-GB" sz="3200" b="1" dirty="0">
                <a:solidFill>
                  <a:schemeClr val="bg1"/>
                </a:solidFill>
              </a:rPr>
              <a:t>him. </a:t>
            </a:r>
          </a:p>
          <a:p>
            <a:r>
              <a:rPr lang="en-GB" sz="3200" b="1" baseline="30000" dirty="0">
                <a:solidFill>
                  <a:schemeClr val="bg1"/>
                </a:solidFill>
              </a:rPr>
              <a:t>10 </a:t>
            </a:r>
            <a:r>
              <a:rPr lang="en-GB" sz="3200" b="1" dirty="0">
                <a:solidFill>
                  <a:schemeClr val="bg1"/>
                </a:solidFill>
              </a:rPr>
              <a:t>Then Jesus said to them, </a:t>
            </a:r>
            <a:r>
              <a:rPr lang="en-GB" sz="3200" b="1" dirty="0">
                <a:solidFill>
                  <a:srgbClr val="FFFF00"/>
                </a:solidFill>
              </a:rPr>
              <a:t>“Do not be afraid. Go and tell my brothers to go to Galilee; there they will see me.”</a:t>
            </a:r>
          </a:p>
          <a:p>
            <a:r>
              <a:rPr lang="en-GB" sz="3200" b="1" baseline="30000" dirty="0">
                <a:solidFill>
                  <a:schemeClr val="bg1"/>
                </a:solidFill>
              </a:rPr>
              <a:t>11 </a:t>
            </a:r>
            <a:r>
              <a:rPr lang="en-GB" sz="3200" b="1" dirty="0">
                <a:solidFill>
                  <a:schemeClr val="bg1"/>
                </a:solidFill>
              </a:rPr>
              <a:t>While the women were on their way, some of the guards went into the city and reported to the chief priests everything that had happened.</a:t>
            </a:r>
          </a:p>
        </p:txBody>
      </p:sp>
      <p:sp>
        <p:nvSpPr>
          <p:cNvPr id="4" name="Title 1">
            <a:extLst>
              <a:ext uri="{FF2B5EF4-FFF2-40B4-BE49-F238E27FC236}">
                <a16:creationId xmlns:a16="http://schemas.microsoft.com/office/drawing/2014/main" id="{9364686A-DF9F-F443-BD6C-54B7927FCFDE}"/>
              </a:ext>
            </a:extLst>
          </p:cNvPr>
          <p:cNvSpPr txBox="1">
            <a:spLocks/>
          </p:cNvSpPr>
          <p:nvPr/>
        </p:nvSpPr>
        <p:spPr>
          <a:xfrm>
            <a:off x="716281" y="385445"/>
            <a:ext cx="10515600" cy="968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dirty="0"/>
              <a:t>Matthew’s gospel tells us this part of the story. </a:t>
            </a:r>
          </a:p>
        </p:txBody>
      </p:sp>
      <p:sp>
        <p:nvSpPr>
          <p:cNvPr id="5" name="Title 1">
            <a:extLst>
              <a:ext uri="{FF2B5EF4-FFF2-40B4-BE49-F238E27FC236}">
                <a16:creationId xmlns:a16="http://schemas.microsoft.com/office/drawing/2014/main" id="{D9419C59-41A4-B64D-A227-035C75ED41BA}"/>
              </a:ext>
            </a:extLst>
          </p:cNvPr>
          <p:cNvSpPr txBox="1">
            <a:spLocks/>
          </p:cNvSpPr>
          <p:nvPr/>
        </p:nvSpPr>
        <p:spPr>
          <a:xfrm>
            <a:off x="716281" y="1354273"/>
            <a:ext cx="10515600" cy="6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sz="4000" b="1" dirty="0">
                <a:solidFill>
                  <a:srgbClr val="FFFF00"/>
                </a:solidFill>
              </a:rPr>
              <a:t>Matthew - Chapter 28</a:t>
            </a:r>
          </a:p>
        </p:txBody>
      </p:sp>
    </p:spTree>
    <p:extLst>
      <p:ext uri="{BB962C8B-B14F-4D97-AF65-F5344CB8AC3E}">
        <p14:creationId xmlns:p14="http://schemas.microsoft.com/office/powerpoint/2010/main" val="128757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826B46-7C4A-134D-A0F8-9FD4C89A1AE2}"/>
              </a:ext>
            </a:extLst>
          </p:cNvPr>
          <p:cNvSpPr/>
          <p:nvPr/>
        </p:nvSpPr>
        <p:spPr>
          <a:xfrm>
            <a:off x="4266850" y="2845600"/>
            <a:ext cx="6731726" cy="3970318"/>
          </a:xfrm>
          <a:prstGeom prst="rect">
            <a:avLst/>
          </a:prstGeom>
        </p:spPr>
        <p:txBody>
          <a:bodyPr wrap="square" lIns="91440" tIns="45720" rIns="91440" bIns="45720" anchor="t">
            <a:spAutoFit/>
          </a:bodyPr>
          <a:lstStyle/>
          <a:p>
            <a:r>
              <a:rPr lang="en-GB" sz="2800" dirty="0">
                <a:solidFill>
                  <a:schemeClr val="bg1"/>
                </a:solidFill>
              </a:rPr>
              <a:t>How do you like to receive </a:t>
            </a:r>
            <a:endParaRPr lang="en-US">
              <a:solidFill>
                <a:schemeClr val="bg1"/>
              </a:solidFill>
            </a:endParaRPr>
          </a:p>
          <a:p>
            <a:r>
              <a:rPr lang="en-GB" sz="2800" dirty="0">
                <a:solidFill>
                  <a:schemeClr val="bg1"/>
                </a:solidFill>
              </a:rPr>
              <a:t>special news?</a:t>
            </a:r>
            <a:endParaRPr lang="en-GB" dirty="0">
              <a:solidFill>
                <a:schemeClr val="bg1"/>
              </a:solidFill>
            </a:endParaRPr>
          </a:p>
          <a:p>
            <a:pPr marL="457200" indent="-457200">
              <a:buFont typeface="Arial" panose="020B0604020202020204" pitchFamily="34" charset="0"/>
              <a:buChar char="•"/>
            </a:pPr>
            <a:endParaRPr lang="en-GB" sz="2800" dirty="0">
              <a:solidFill>
                <a:schemeClr val="bg1"/>
              </a:solidFill>
            </a:endParaRPr>
          </a:p>
          <a:p>
            <a:r>
              <a:rPr lang="en-GB" sz="2800" dirty="0">
                <a:solidFill>
                  <a:schemeClr val="bg1"/>
                </a:solidFill>
              </a:rPr>
              <a:t>Which of these ways would </a:t>
            </a:r>
          </a:p>
          <a:p>
            <a:r>
              <a:rPr lang="en-GB" sz="2800">
                <a:solidFill>
                  <a:schemeClr val="bg1"/>
                </a:solidFill>
              </a:rPr>
              <a:t>mean the most to you?</a:t>
            </a:r>
            <a:r>
              <a:rPr lang="en-GB" sz="2800" dirty="0">
                <a:solidFill>
                  <a:schemeClr val="bg1"/>
                </a:solidFill>
              </a:rPr>
              <a:t/>
            </a:r>
            <a:br>
              <a:rPr lang="en-GB" sz="2800" dirty="0">
                <a:solidFill>
                  <a:schemeClr val="bg1"/>
                </a:solidFill>
              </a:rPr>
            </a:br>
            <a:endParaRPr lang="en-GB" sz="2800">
              <a:solidFill>
                <a:schemeClr val="bg1"/>
              </a:solidFill>
              <a:cs typeface="Calibri"/>
            </a:endParaRPr>
          </a:p>
          <a:p>
            <a:r>
              <a:rPr lang="en-GB" sz="2800" dirty="0">
                <a:solidFill>
                  <a:schemeClr val="bg1"/>
                </a:solidFill>
              </a:rPr>
              <a:t>How do you think the women would have spread the news if this event happened in 2021?</a:t>
            </a:r>
            <a:endParaRPr lang="en-GB" sz="2800" dirty="0">
              <a:solidFill>
                <a:schemeClr val="bg1"/>
              </a:solidFill>
              <a:cs typeface="Calibri"/>
            </a:endParaRPr>
          </a:p>
        </p:txBody>
      </p:sp>
      <p:pic>
        <p:nvPicPr>
          <p:cNvPr id="2" name="Picture 1"/>
          <p:cNvPicPr>
            <a:picLocks noChangeAspect="1"/>
          </p:cNvPicPr>
          <p:nvPr/>
        </p:nvPicPr>
        <p:blipFill>
          <a:blip r:embed="rId2"/>
          <a:stretch>
            <a:fillRect/>
          </a:stretch>
        </p:blipFill>
        <p:spPr>
          <a:xfrm>
            <a:off x="410993" y="3426777"/>
            <a:ext cx="3602858" cy="3151304"/>
          </a:xfrm>
          <a:prstGeom prst="rect">
            <a:avLst/>
          </a:prstGeom>
        </p:spPr>
      </p:pic>
      <p:pic>
        <p:nvPicPr>
          <p:cNvPr id="4" name="Picture 3"/>
          <p:cNvPicPr>
            <a:picLocks noChangeAspect="1"/>
          </p:cNvPicPr>
          <p:nvPr/>
        </p:nvPicPr>
        <p:blipFill>
          <a:blip r:embed="rId3"/>
          <a:stretch>
            <a:fillRect/>
          </a:stretch>
        </p:blipFill>
        <p:spPr>
          <a:xfrm>
            <a:off x="410992" y="259333"/>
            <a:ext cx="2769809" cy="3095738"/>
          </a:xfrm>
          <a:prstGeom prst="rect">
            <a:avLst/>
          </a:prstGeom>
        </p:spPr>
      </p:pic>
      <p:pic>
        <p:nvPicPr>
          <p:cNvPr id="5" name="Picture 4"/>
          <p:cNvPicPr>
            <a:picLocks noChangeAspect="1"/>
          </p:cNvPicPr>
          <p:nvPr/>
        </p:nvPicPr>
        <p:blipFill>
          <a:blip r:embed="rId4"/>
          <a:stretch>
            <a:fillRect/>
          </a:stretch>
        </p:blipFill>
        <p:spPr>
          <a:xfrm>
            <a:off x="3289735" y="259333"/>
            <a:ext cx="3480983" cy="2421949"/>
          </a:xfrm>
          <a:prstGeom prst="rect">
            <a:avLst/>
          </a:prstGeom>
        </p:spPr>
      </p:pic>
      <p:pic>
        <p:nvPicPr>
          <p:cNvPr id="6" name="Picture 5"/>
          <p:cNvPicPr>
            <a:picLocks noChangeAspect="1"/>
          </p:cNvPicPr>
          <p:nvPr/>
        </p:nvPicPr>
        <p:blipFill>
          <a:blip r:embed="rId5"/>
          <a:stretch>
            <a:fillRect/>
          </a:stretch>
        </p:blipFill>
        <p:spPr>
          <a:xfrm>
            <a:off x="6869213" y="259333"/>
            <a:ext cx="5129032" cy="2424092"/>
          </a:xfrm>
          <a:prstGeom prst="rect">
            <a:avLst/>
          </a:prstGeom>
        </p:spPr>
      </p:pic>
      <p:pic>
        <p:nvPicPr>
          <p:cNvPr id="7" name="Picture 7" descr="A picture containing text, electronics, cellphone&#10;&#10;Description automatically generated">
            <a:extLst>
              <a:ext uri="{FF2B5EF4-FFF2-40B4-BE49-F238E27FC236}">
                <a16:creationId xmlns:a16="http://schemas.microsoft.com/office/drawing/2014/main" id="{109E816C-01AB-4FD5-9598-C85823C0DD08}"/>
              </a:ext>
            </a:extLst>
          </p:cNvPr>
          <p:cNvPicPr>
            <a:picLocks noChangeAspect="1"/>
          </p:cNvPicPr>
          <p:nvPr/>
        </p:nvPicPr>
        <p:blipFill>
          <a:blip r:embed="rId6"/>
          <a:stretch>
            <a:fillRect/>
          </a:stretch>
        </p:blipFill>
        <p:spPr>
          <a:xfrm>
            <a:off x="8544839" y="2846931"/>
            <a:ext cx="3494761" cy="2228850"/>
          </a:xfrm>
          <a:prstGeom prst="rect">
            <a:avLst/>
          </a:prstGeom>
        </p:spPr>
      </p:pic>
    </p:spTree>
    <p:extLst>
      <p:ext uri="{BB962C8B-B14F-4D97-AF65-F5344CB8AC3E}">
        <p14:creationId xmlns:p14="http://schemas.microsoft.com/office/powerpoint/2010/main" val="390131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FEE57F-E1C1-A04B-811E-BE1CFA4365FE}"/>
              </a:ext>
            </a:extLst>
          </p:cNvPr>
          <p:cNvSpPr txBox="1">
            <a:spLocks noGrp="1"/>
          </p:cNvSpPr>
          <p:nvPr>
            <p:ph type="body" idx="1"/>
          </p:nvPr>
        </p:nvSpPr>
        <p:spPr>
          <a:xfrm>
            <a:off x="359145" y="451264"/>
            <a:ext cx="10796264" cy="5629233"/>
          </a:xfrm>
          <a:prstGeom prst="rect">
            <a:avLst/>
          </a:prstGeom>
          <a:noFill/>
        </p:spPr>
        <p:txBody>
          <a:bodyPr wrap="square" rtlCol="0">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r>
              <a:rPr lang="en-GB" sz="3200" dirty="0">
                <a:solidFill>
                  <a:srgbClr val="002060"/>
                </a:solidFill>
                <a:latin typeface="Calibri" panose="020F0502020204030204" pitchFamily="34" charset="0"/>
                <a:cs typeface="Calibri" panose="020F0502020204030204" pitchFamily="34" charset="0"/>
              </a:rPr>
              <a:t/>
            </a:r>
            <a:br>
              <a:rPr lang="en-GB" sz="3200" dirty="0">
                <a:solidFill>
                  <a:srgbClr val="002060"/>
                </a:solidFill>
                <a:latin typeface="Calibri" panose="020F0502020204030204" pitchFamily="34" charset="0"/>
                <a:cs typeface="Calibri" panose="020F0502020204030204" pitchFamily="34" charset="0"/>
              </a:rPr>
            </a:br>
            <a:endParaRPr lang="en-GB" sz="3200" dirty="0">
              <a:solidFill>
                <a:srgbClr val="002060"/>
              </a:solidFill>
              <a:latin typeface="Calibri" panose="020F0502020204030204" pitchFamily="34" charset="0"/>
              <a:cs typeface="Calibri" panose="020F0502020204030204" pitchFamily="34" charset="0"/>
            </a:endParaRPr>
          </a:p>
          <a:p>
            <a:r>
              <a:rPr lang="en-GB" sz="2800" dirty="0"/>
              <a:t>Imagine the scene, with the women rushing to the disciples – knowing that all is not lost, that something wonderful has happened. The women were sharing the celebration; sharing hope. </a:t>
            </a:r>
          </a:p>
          <a:p>
            <a:r>
              <a:rPr lang="en-GB" sz="2800" dirty="0"/>
              <a:t>The women were no doubt scared and confused but also joyful at what they had seen; even more so when they met the risen Jesus himself. They wanted to share that wonderful news, to tell the rest of Jesus’ friends what they had seen. Their hope had been restored and they could now restore the hope of others. </a:t>
            </a:r>
          </a:p>
          <a:p>
            <a:r>
              <a:rPr lang="en-GB" sz="2800" dirty="0">
                <a:solidFill>
                  <a:srgbClr val="FFFF00"/>
                </a:solidFill>
              </a:rPr>
              <a:t>Celebration likes company. When we have great news, we want to share it with others. Celebrating together can lift up everyone and can give us hope for the future</a:t>
            </a:r>
            <a:r>
              <a:rPr lang="en-GB" sz="2800" dirty="0"/>
              <a:t>. </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060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AA53CE-A701-424F-B63D-9289BC565535}"/>
              </a:ext>
            </a:extLst>
          </p:cNvPr>
          <p:cNvSpPr txBox="1">
            <a:spLocks/>
          </p:cNvSpPr>
          <p:nvPr/>
        </p:nvSpPr>
        <p:spPr>
          <a:xfrm>
            <a:off x="477883"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Putting</a:t>
            </a:r>
            <a:r>
              <a:rPr lang="en-GB" dirty="0">
                <a:solidFill>
                  <a:srgbClr val="7030A0"/>
                </a:solidFill>
              </a:rPr>
              <a:t> </a:t>
            </a:r>
            <a:r>
              <a:rPr lang="en-GB" b="1" dirty="0">
                <a:solidFill>
                  <a:srgbClr val="FFFF00"/>
                </a:solidFill>
              </a:rPr>
              <a:t>celebrating</a:t>
            </a:r>
            <a:r>
              <a:rPr lang="en-GB" dirty="0">
                <a:solidFill>
                  <a:srgbClr val="7030A0"/>
                </a:solidFill>
              </a:rPr>
              <a:t> </a:t>
            </a:r>
            <a:r>
              <a:rPr lang="en-GB" dirty="0">
                <a:solidFill>
                  <a:schemeClr val="bg1"/>
                </a:solidFill>
              </a:rPr>
              <a:t>into</a:t>
            </a:r>
            <a:r>
              <a:rPr lang="en-GB" dirty="0">
                <a:solidFill>
                  <a:srgbClr val="7030A0"/>
                </a:solidFill>
              </a:rPr>
              <a:t> </a:t>
            </a:r>
            <a:r>
              <a:rPr lang="en-GB" b="1" dirty="0">
                <a:solidFill>
                  <a:srgbClr val="FFFF00"/>
                </a:solidFill>
              </a:rPr>
              <a:t>action</a:t>
            </a:r>
            <a:r>
              <a:rPr lang="en-GB" dirty="0">
                <a:solidFill>
                  <a:schemeClr val="bg1"/>
                </a:solidFill>
              </a:rPr>
              <a:t>!</a:t>
            </a:r>
          </a:p>
        </p:txBody>
      </p:sp>
      <p:sp>
        <p:nvSpPr>
          <p:cNvPr id="4" name="Title 1">
            <a:extLst>
              <a:ext uri="{FF2B5EF4-FFF2-40B4-BE49-F238E27FC236}">
                <a16:creationId xmlns:a16="http://schemas.microsoft.com/office/drawing/2014/main" id="{C7B88C6E-8234-FC4A-A416-5859505F4675}"/>
              </a:ext>
            </a:extLst>
          </p:cNvPr>
          <p:cNvSpPr txBox="1">
            <a:spLocks/>
          </p:cNvSpPr>
          <p:nvPr/>
        </p:nvSpPr>
        <p:spPr>
          <a:xfrm>
            <a:off x="838200" y="1291953"/>
            <a:ext cx="3968931" cy="797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dirty="0">
                <a:solidFill>
                  <a:srgbClr val="FFFF00"/>
                </a:solidFill>
              </a:rPr>
              <a:t>You might want to try:</a:t>
            </a:r>
          </a:p>
        </p:txBody>
      </p:sp>
      <p:sp>
        <p:nvSpPr>
          <p:cNvPr id="5" name="Rectangle 4">
            <a:extLst>
              <a:ext uri="{FF2B5EF4-FFF2-40B4-BE49-F238E27FC236}">
                <a16:creationId xmlns:a16="http://schemas.microsoft.com/office/drawing/2014/main" id="{9BB2F555-0095-5C41-9DDC-E6E89321C6C9}"/>
              </a:ext>
            </a:extLst>
          </p:cNvPr>
          <p:cNvSpPr/>
          <p:nvPr/>
        </p:nvSpPr>
        <p:spPr>
          <a:xfrm>
            <a:off x="838200" y="2089423"/>
            <a:ext cx="9794966" cy="4401205"/>
          </a:xfrm>
          <a:prstGeom prst="rect">
            <a:avLst/>
          </a:prstGeom>
        </p:spPr>
        <p:txBody>
          <a:bodyPr wrap="square">
            <a:spAutoFit/>
          </a:bodyPr>
          <a:lstStyle/>
          <a:p>
            <a:pPr marL="457200" indent="-457200">
              <a:buFont typeface="Arial" panose="020B0604020202020204" pitchFamily="34" charset="0"/>
              <a:buChar char="•"/>
            </a:pPr>
            <a:r>
              <a:rPr lang="en-GB" sz="3200" dirty="0">
                <a:solidFill>
                  <a:schemeClr val="bg1"/>
                </a:solidFill>
              </a:rPr>
              <a:t>Paint or draw an </a:t>
            </a:r>
            <a:r>
              <a:rPr lang="en-GB" sz="3200" i="1" dirty="0">
                <a:solidFill>
                  <a:schemeClr val="bg1"/>
                </a:solidFill>
                <a:ea typeface="+mj-ea"/>
                <a:cs typeface="+mj-cs"/>
              </a:rPr>
              <a:t>abstract</a:t>
            </a:r>
            <a:r>
              <a:rPr lang="en-GB" sz="3200" i="1" dirty="0">
                <a:solidFill>
                  <a:schemeClr val="bg1"/>
                </a:solidFill>
              </a:rPr>
              <a:t> </a:t>
            </a:r>
            <a:r>
              <a:rPr lang="en-GB" sz="3200" dirty="0">
                <a:solidFill>
                  <a:schemeClr val="bg1"/>
                </a:solidFill>
              </a:rPr>
              <a:t>picture of your favourite ever celebration.  Try to use as many vibrant colours as you can in the image.</a:t>
            </a:r>
          </a:p>
          <a:p>
            <a:pPr marL="285750" indent="-285750">
              <a:buFont typeface="Arial" panose="020B0604020202020204" pitchFamily="34" charset="0"/>
              <a:buChar char="•"/>
            </a:pPr>
            <a:endParaRPr lang="en-GB" sz="1200" dirty="0"/>
          </a:p>
          <a:p>
            <a:r>
              <a:rPr lang="en-GB" sz="3200" b="1" dirty="0">
                <a:solidFill>
                  <a:schemeClr val="bg1"/>
                </a:solidFill>
              </a:rPr>
              <a:t>or</a:t>
            </a:r>
          </a:p>
          <a:p>
            <a:pPr marL="171450" indent="-171450">
              <a:buFont typeface="Arial" panose="020B0604020202020204" pitchFamily="34" charset="0"/>
              <a:buChar char="•"/>
            </a:pPr>
            <a:endParaRPr lang="en-GB" sz="1200" dirty="0"/>
          </a:p>
          <a:p>
            <a:pPr marL="457200" indent="-457200">
              <a:buFont typeface="Arial" panose="020B0604020202020204" pitchFamily="34" charset="0"/>
              <a:buChar char="•"/>
            </a:pPr>
            <a:r>
              <a:rPr lang="en-GB" sz="3200" dirty="0">
                <a:solidFill>
                  <a:schemeClr val="bg1"/>
                </a:solidFill>
              </a:rPr>
              <a:t>Write a list of five </a:t>
            </a:r>
            <a:r>
              <a:rPr lang="en-GB" sz="3200" b="1" u="sng" dirty="0">
                <a:solidFill>
                  <a:schemeClr val="bg1"/>
                </a:solidFill>
              </a:rPr>
              <a:t>inspirational</a:t>
            </a:r>
            <a:r>
              <a:rPr lang="en-GB" sz="3200" dirty="0">
                <a:solidFill>
                  <a:schemeClr val="bg1"/>
                </a:solidFill>
              </a:rPr>
              <a:t> people, whose achievements you would like to celebrate.  Next to their name, write what they achieved and why you chose them.</a:t>
            </a:r>
          </a:p>
        </p:txBody>
      </p:sp>
    </p:spTree>
    <p:extLst>
      <p:ext uri="{BB962C8B-B14F-4D97-AF65-F5344CB8AC3E}">
        <p14:creationId xmlns:p14="http://schemas.microsoft.com/office/powerpoint/2010/main" val="281708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8907-AAB2-754B-8C34-113E20655905}"/>
              </a:ext>
            </a:extLst>
          </p:cNvPr>
          <p:cNvSpPr>
            <a:spLocks noGrp="1"/>
          </p:cNvSpPr>
          <p:nvPr>
            <p:ph type="title"/>
          </p:nvPr>
        </p:nvSpPr>
        <p:spPr/>
        <p:txBody>
          <a:bodyPr>
            <a:normAutofit/>
          </a:bodyPr>
          <a:lstStyle/>
          <a:p>
            <a:r>
              <a:rPr lang="en-GB" dirty="0"/>
              <a:t>Heavenly Father,</a:t>
            </a:r>
            <a:br>
              <a:rPr lang="en-GB" dirty="0"/>
            </a:br>
            <a:r>
              <a:rPr lang="en-GB" dirty="0"/>
              <a:t>Help us to celebrate the wonders we see in your world, as those who saw the risen Jesus did.</a:t>
            </a:r>
            <a:br>
              <a:rPr lang="en-GB" dirty="0"/>
            </a:br>
            <a:r>
              <a:rPr lang="en-GB" dirty="0"/>
              <a:t>Help us see the wonder in his resurrection and the good news that it brings.</a:t>
            </a:r>
            <a:br>
              <a:rPr lang="en-GB" dirty="0"/>
            </a:br>
            <a:r>
              <a:rPr lang="en-US" dirty="0"/>
              <a:t>Amen</a:t>
            </a:r>
          </a:p>
        </p:txBody>
      </p:sp>
    </p:spTree>
    <p:extLst>
      <p:ext uri="{BB962C8B-B14F-4D97-AF65-F5344CB8AC3E}">
        <p14:creationId xmlns:p14="http://schemas.microsoft.com/office/powerpoint/2010/main" val="353369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This resource was produced by the Diocese of Leeds Education Team. For more information about this or future resources,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please contact your named adviser: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1" i="0" u="none" strike="noStrike" kern="1200" cap="none" spc="0" normalizeH="0" baseline="0" noProof="0" dirty="0">
              <a:ln>
                <a:noFill/>
              </a:ln>
              <a:solidFill>
                <a:prstClr val="white"/>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2"/>
              </a:rPr>
              <a:t>simone.bennett@leeds.anglican.org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3">
                  <a:extLst>
                    <a:ext uri="{A12FA001-AC4F-418D-AE19-62706E023703}">
                      <ahyp:hlinkClr xmlns:ahyp="http://schemas.microsoft.com/office/drawing/2018/hyperlinkcolor" xmlns="" val="tx"/>
                    </a:ext>
                  </a:extLst>
                </a:hlinkClick>
              </a:rPr>
              <a:t>simon.sloan@leeds.anglican.org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4">
                  <a:extLst>
                    <a:ext uri="{A12FA001-AC4F-418D-AE19-62706E023703}">
                      <ahyp:hlinkClr xmlns:ahyp="http://schemas.microsoft.com/office/drawing/2018/hyperlinkcolor" xmlns="" val="tx"/>
                    </a:ext>
                  </a:extLst>
                </a:hlinkClick>
              </a:rPr>
              <a:t>darren.dudman@leeds.anglican.org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5">
                  <a:extLst>
                    <a:ext uri="{A12FA001-AC4F-418D-AE19-62706E023703}">
                      <ahyp:hlinkClr xmlns:ahyp="http://schemas.microsoft.com/office/drawing/2018/hyperlinkcolor" xmlns="" val="tx"/>
                    </a:ext>
                  </a:extLst>
                </a:hlinkClick>
              </a:rPr>
              <a:t>janet.tringham@leeds.anglican.org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6">
                  <a:extLst>
                    <a:ext uri="{A12FA001-AC4F-418D-AE19-62706E023703}">
                      <ahyp:hlinkClr xmlns:ahyp="http://schemas.microsoft.com/office/drawing/2018/hyperlinkcolor" xmlns="" val="tx"/>
                    </a:ext>
                  </a:extLst>
                </a:hlinkClick>
              </a:rPr>
              <a:t>lee.talbot@leeds.anglican.org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7">
                  <a:extLst>
                    <a:ext uri="{A12FA001-AC4F-418D-AE19-62706E023703}">
                      <ahyp:hlinkClr xmlns:ahyp="http://schemas.microsoft.com/office/drawing/2018/hyperlinkcolor" xmlns="" val="tx"/>
                    </a:ext>
                  </a:extLst>
                </a:hlinkClick>
              </a:rPr>
              <a:t>rupert.madeley@leeds.anglican.org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325806402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80D111-0E14-43F4-8C59-837B99560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90F1FE-9903-477F-A092-77525066CB6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8f09416-ac08-49d6-afd3-25b9b32af968"/>
    <ds:schemaRef ds:uri="http://schemas.microsoft.com/office/2006/documentManagement/types"/>
    <ds:schemaRef ds:uri="b6ed18a8-783b-4a81-89cd-e7f1a6e75ffa"/>
    <ds:schemaRef ds:uri="http://www.w3.org/XML/1998/namespace"/>
  </ds:schemaRefs>
</ds:datastoreItem>
</file>

<file path=customXml/itemProps3.xml><?xml version="1.0" encoding="utf-8"?>
<ds:datastoreItem xmlns:ds="http://schemas.openxmlformats.org/officeDocument/2006/customXml" ds:itemID="{B345EEAE-B92E-4BB5-A3EB-0D3105CEE2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6306</TotalTime>
  <Words>202</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8</vt:i4>
      </vt:variant>
    </vt:vector>
  </HeadingPairs>
  <TitlesOfParts>
    <vt:vector size="18" baseType="lpstr">
      <vt:lpstr>Arial</vt:lpstr>
      <vt:lpstr>Bodoni MT</vt:lpstr>
      <vt:lpstr>Calibri</vt:lpstr>
      <vt:lpstr>Calibri Light</vt:lpstr>
      <vt:lpstr>1_Custom Design</vt:lpstr>
      <vt:lpstr>5_Custom Design</vt:lpstr>
      <vt:lpstr>3_Custom Design</vt:lpstr>
      <vt:lpstr>Custom Design</vt:lpstr>
      <vt:lpstr>4_Custom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Heavenly Father, Help us to celebrate the wonders we see in your world, as those who saw the risen Jesus did. Help us see the wonder in his resurrection and the good news that it brings. Amen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73</cp:revision>
  <dcterms:created xsi:type="dcterms:W3CDTF">2021-01-07T12:37:56Z</dcterms:created>
  <dcterms:modified xsi:type="dcterms:W3CDTF">2021-02-22T16:41:57Z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