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9" r:id="rId3"/>
    <p:sldId id="257" r:id="rId4"/>
    <p:sldId id="308" r:id="rId5"/>
    <p:sldId id="309" r:id="rId6"/>
    <p:sldId id="310" r:id="rId7"/>
    <p:sldId id="328" r:id="rId8"/>
    <p:sldId id="323" r:id="rId9"/>
    <p:sldId id="321" r:id="rId10"/>
    <p:sldId id="324" r:id="rId11"/>
    <p:sldId id="326" r:id="rId12"/>
    <p:sldId id="32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3F20-55C5-47B6-87D4-FE7D7F079508}" type="datetimeFigureOut">
              <a:rPr lang="en-GB" smtClean="0"/>
              <a:t>16/10/2021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4327A-92D9-4124-9A9F-5FA7712AE432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6139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3F20-55C5-47B6-87D4-FE7D7F079508}" type="datetimeFigureOut">
              <a:rPr lang="en-GB" smtClean="0"/>
              <a:t>16/10/2021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4327A-92D9-4124-9A9F-5FA7712AE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827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3F20-55C5-47B6-87D4-FE7D7F079508}" type="datetimeFigureOut">
              <a:rPr lang="en-GB" smtClean="0"/>
              <a:t>16/10/2021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4327A-92D9-4124-9A9F-5FA7712AE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770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3F20-55C5-47B6-87D4-FE7D7F079508}" type="datetimeFigureOut">
              <a:rPr lang="en-GB" smtClean="0"/>
              <a:t>16/10/2021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4327A-92D9-4124-9A9F-5FA7712AE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42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3F20-55C5-47B6-87D4-FE7D7F079508}" type="datetimeFigureOut">
              <a:rPr lang="en-GB" smtClean="0"/>
              <a:t>16/10/2021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4327A-92D9-4124-9A9F-5FA7712AE432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5008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3F20-55C5-47B6-87D4-FE7D7F079508}" type="datetimeFigureOut">
              <a:rPr lang="en-GB" smtClean="0"/>
              <a:t>16/10/2021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4327A-92D9-4124-9A9F-5FA7712AE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480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3F20-55C5-47B6-87D4-FE7D7F079508}" type="datetimeFigureOut">
              <a:rPr lang="en-GB" smtClean="0"/>
              <a:t>16/10/2021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4327A-92D9-4124-9A9F-5FA7712AE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511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3F20-55C5-47B6-87D4-FE7D7F079508}" type="datetimeFigureOut">
              <a:rPr lang="en-GB" smtClean="0"/>
              <a:t>16/10/2021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4327A-92D9-4124-9A9F-5FA7712AE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730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3F20-55C5-47B6-87D4-FE7D7F079508}" type="datetimeFigureOut">
              <a:rPr lang="en-GB" smtClean="0"/>
              <a:t>16/10/2021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4327A-92D9-4124-9A9F-5FA7712AE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535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5E73F20-55C5-47B6-87D4-FE7D7F079508}" type="datetimeFigureOut">
              <a:rPr lang="en-GB" smtClean="0"/>
              <a:t>16/10/2021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9B4327A-92D9-4124-9A9F-5FA7712AE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013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3F20-55C5-47B6-87D4-FE7D7F079508}" type="datetimeFigureOut">
              <a:rPr lang="en-GB" smtClean="0"/>
              <a:t>16/10/2021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4327A-92D9-4124-9A9F-5FA7712AE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3609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5E73F20-55C5-47B6-87D4-FE7D7F079508}" type="datetimeFigureOut">
              <a:rPr lang="en-GB" smtClean="0"/>
              <a:t>16/10/2021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9B4327A-92D9-4124-9A9F-5FA7712AE432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8091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12477-8F3E-48A9-8B6C-6374CE2615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2567" y="1026941"/>
            <a:ext cx="10058400" cy="142716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GB" sz="4000" u="sng" dirty="0">
                <a:latin typeface="Comic Sans MS" panose="030F0702030302020204" pitchFamily="66" charset="0"/>
              </a:rPr>
              <a:t>Learning Objective: 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To understand how to use pronouns in text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099BCE0-7857-4346-ABEA-5F4CDE597018}"/>
              </a:ext>
            </a:extLst>
          </p:cNvPr>
          <p:cNvSpPr txBox="1">
            <a:spLocks/>
          </p:cNvSpPr>
          <p:nvPr/>
        </p:nvSpPr>
        <p:spPr>
          <a:xfrm>
            <a:off x="2133600" y="3570850"/>
            <a:ext cx="10058400" cy="14271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GB" sz="3200" u="sng" dirty="0">
                <a:latin typeface="Comic Sans MS" panose="030F0702030302020204" pitchFamily="66" charset="0"/>
              </a:rPr>
              <a:t>Steps to Success: </a:t>
            </a:r>
            <a:br>
              <a:rPr lang="en-GB" sz="3200" dirty="0">
                <a:latin typeface="Comic Sans MS" panose="030F0702030302020204" pitchFamily="66" charset="0"/>
              </a:rPr>
            </a:br>
            <a:r>
              <a:rPr lang="en-GB" sz="3200" dirty="0">
                <a:latin typeface="Comic Sans MS" panose="030F0702030302020204" pitchFamily="66" charset="0"/>
              </a:rPr>
              <a:t>Pupils can identify and use personal, possessive and relative pronouns in text </a:t>
            </a:r>
          </a:p>
        </p:txBody>
      </p:sp>
    </p:spTree>
    <p:extLst>
      <p:ext uri="{BB962C8B-B14F-4D97-AF65-F5344CB8AC3E}">
        <p14:creationId xmlns:p14="http://schemas.microsoft.com/office/powerpoint/2010/main" val="23751695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Diagonal Corners Rounded 5">
            <a:extLst>
              <a:ext uri="{FF2B5EF4-FFF2-40B4-BE49-F238E27FC236}">
                <a16:creationId xmlns:a16="http://schemas.microsoft.com/office/drawing/2014/main" id="{5FB8E59A-7B57-4B99-8CC4-21BC88A6182A}"/>
              </a:ext>
            </a:extLst>
          </p:cNvPr>
          <p:cNvSpPr/>
          <p:nvPr/>
        </p:nvSpPr>
        <p:spPr>
          <a:xfrm>
            <a:off x="1463960" y="307439"/>
            <a:ext cx="9272338" cy="728516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Let’s talk</a:t>
            </a:r>
            <a:endParaRPr lang="en-GB" sz="5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9" name="Picture 2" descr="https://www.deepeningunderstanding.co.uk/wp-content/uploads/2016/11/DU-logo.png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53" y="6110429"/>
            <a:ext cx="763965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">
            <a:extLst>
              <a:ext uri="{FF2B5EF4-FFF2-40B4-BE49-F238E27FC236}">
                <a16:creationId xmlns:a16="http://schemas.microsoft.com/office/drawing/2014/main" id="{80DE48FF-7871-4CC4-9B74-EB4C8BDDAF0C}"/>
              </a:ext>
            </a:extLst>
          </p:cNvPr>
          <p:cNvSpPr txBox="1"/>
          <p:nvPr/>
        </p:nvSpPr>
        <p:spPr>
          <a:xfrm>
            <a:off x="3807341" y="6358092"/>
            <a:ext cx="4614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©Deepening Understanding LTD 2020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344B2F3-D856-4E90-8D1C-32DED7887054}"/>
              </a:ext>
            </a:extLst>
          </p:cNvPr>
          <p:cNvSpPr/>
          <p:nvPr/>
        </p:nvSpPr>
        <p:spPr>
          <a:xfrm>
            <a:off x="0" y="1202177"/>
            <a:ext cx="12192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latin typeface="Century Gothic" panose="020B0502020202020204" pitchFamily="34" charset="0"/>
              </a:rPr>
              <a:t>How many relative pronouns can you find in the paragraph?</a:t>
            </a:r>
          </a:p>
          <a:p>
            <a:pPr algn="ctr"/>
            <a:endParaRPr lang="en-GB" sz="2800" dirty="0">
              <a:latin typeface="Century Gothic" panose="020B0502020202020204" pitchFamily="34" charset="0"/>
            </a:endParaRPr>
          </a:p>
          <a:p>
            <a:endParaRPr lang="en-GB" sz="2800" dirty="0">
              <a:latin typeface="Century Gothic" panose="020B0502020202020204" pitchFamily="34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674101" y="1739411"/>
            <a:ext cx="9237695" cy="4095749"/>
          </a:xfrm>
          <a:prstGeom prst="roundRect">
            <a:avLst>
              <a:gd name="adj" fmla="val 10932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>
                <a:solidFill>
                  <a:schemeClr val="tx1"/>
                </a:solidFill>
                <a:latin typeface="Century Gothic" panose="020B0502020202020204" pitchFamily="34" charset="0"/>
              </a:rPr>
              <a:t>Hawaii, which is an island in the Pacific Ocean, is a very popular tourist destination. It was created from five separate shield volcanos that erupted and overlapped each other. Some people believe Hawaii was named after a legendary navigator called </a:t>
            </a:r>
            <a:r>
              <a:rPr lang="en-GB" sz="28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Hawai’iloa</a:t>
            </a:r>
            <a:r>
              <a:rPr lang="en-GB" sz="2800" dirty="0">
                <a:solidFill>
                  <a:schemeClr val="tx1"/>
                </a:solidFill>
                <a:latin typeface="Century Gothic" panose="020B0502020202020204" pitchFamily="34" charset="0"/>
              </a:rPr>
              <a:t> who discovered the island. Others think it was named after the legendary realm of </a:t>
            </a:r>
            <a:r>
              <a:rPr lang="en-GB" sz="28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Hawaiki</a:t>
            </a:r>
            <a:r>
              <a:rPr lang="en-GB" sz="2800" dirty="0">
                <a:solidFill>
                  <a:schemeClr val="tx1"/>
                </a:solidFill>
                <a:latin typeface="Century Gothic" panose="020B0502020202020204" pitchFamily="34" charset="0"/>
              </a:rPr>
              <a:t> where Polynesian people are believed to have originated.</a:t>
            </a:r>
          </a:p>
        </p:txBody>
      </p:sp>
    </p:spTree>
    <p:extLst>
      <p:ext uri="{BB962C8B-B14F-4D97-AF65-F5344CB8AC3E}">
        <p14:creationId xmlns:p14="http://schemas.microsoft.com/office/powerpoint/2010/main" val="1148940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4C98955-416E-480D-9160-8A474F2A76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6325" y="1023424"/>
            <a:ext cx="8519350" cy="4811151"/>
          </a:xfrm>
          <a:prstGeom prst="rect">
            <a:avLst/>
          </a:prstGeom>
          <a:ln w="38100">
            <a:solidFill>
              <a:srgbClr val="FFC000"/>
            </a:solidFill>
          </a:ln>
        </p:spPr>
      </p:pic>
    </p:spTree>
    <p:extLst>
      <p:ext uri="{BB962C8B-B14F-4D97-AF65-F5344CB8AC3E}">
        <p14:creationId xmlns:p14="http://schemas.microsoft.com/office/powerpoint/2010/main" val="1588647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930&amp;#39;s British 3 Little Pigs Fairy Tale Vintage Children&amp;#39;s Poster | Three  little pigs, Little pigs, Fairy tales">
            <a:extLst>
              <a:ext uri="{FF2B5EF4-FFF2-40B4-BE49-F238E27FC236}">
                <a16:creationId xmlns:a16="http://schemas.microsoft.com/office/drawing/2014/main" id="{FA6F0C09-E2A4-4823-80C0-A6111F8AA66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62"/>
          <a:stretch/>
        </p:blipFill>
        <p:spPr bwMode="auto">
          <a:xfrm>
            <a:off x="407963" y="221566"/>
            <a:ext cx="6623050" cy="6414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5168158-BEA1-493C-B3AE-2E916CC042C4}"/>
              </a:ext>
            </a:extLst>
          </p:cNvPr>
          <p:cNvSpPr txBox="1"/>
          <p:nvPr/>
        </p:nvSpPr>
        <p:spPr>
          <a:xfrm>
            <a:off x="7202660" y="221566"/>
            <a:ext cx="47408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latin typeface="Comic Sans MS" panose="030F0702030302020204" pitchFamily="66" charset="0"/>
              </a:rPr>
              <a:t>Writing task 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Can you create a story based on this picture using </a:t>
            </a:r>
            <a:r>
              <a:rPr lang="en-GB" sz="2400" u="sng" dirty="0">
                <a:latin typeface="Comic Sans MS" panose="030F0702030302020204" pitchFamily="66" charset="0"/>
              </a:rPr>
              <a:t>pronouns</a:t>
            </a:r>
            <a:r>
              <a:rPr lang="en-GB" sz="2400" dirty="0">
                <a:latin typeface="Comic Sans MS" panose="030F0702030302020204" pitchFamily="66" charset="0"/>
              </a:rPr>
              <a:t> in your sentences? 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Challenge: add relative pronouns 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Year 6: add relative clauses</a:t>
            </a:r>
          </a:p>
        </p:txBody>
      </p:sp>
    </p:spTree>
    <p:extLst>
      <p:ext uri="{BB962C8B-B14F-4D97-AF65-F5344CB8AC3E}">
        <p14:creationId xmlns:p14="http://schemas.microsoft.com/office/powerpoint/2010/main" val="3815153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Diagonal Corners Rounded 5">
            <a:extLst>
              <a:ext uri="{FF2B5EF4-FFF2-40B4-BE49-F238E27FC236}">
                <a16:creationId xmlns:a16="http://schemas.microsoft.com/office/drawing/2014/main" id="{5FB8E59A-7B57-4B99-8CC4-21BC88A6182A}"/>
              </a:ext>
            </a:extLst>
          </p:cNvPr>
          <p:cNvSpPr/>
          <p:nvPr/>
        </p:nvSpPr>
        <p:spPr>
          <a:xfrm>
            <a:off x="1463960" y="307439"/>
            <a:ext cx="9272338" cy="728516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Let’s revisit what we should know…</a:t>
            </a:r>
            <a:endParaRPr lang="en-GB" sz="5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9" name="Picture 2" descr="https://www.deepeningunderstanding.co.uk/wp-content/uploads/2016/11/DU-logo.png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53" y="6110429"/>
            <a:ext cx="763965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">
            <a:extLst>
              <a:ext uri="{FF2B5EF4-FFF2-40B4-BE49-F238E27FC236}">
                <a16:creationId xmlns:a16="http://schemas.microsoft.com/office/drawing/2014/main" id="{80DE48FF-7871-4CC4-9B74-EB4C8BDDAF0C}"/>
              </a:ext>
            </a:extLst>
          </p:cNvPr>
          <p:cNvSpPr txBox="1"/>
          <p:nvPr/>
        </p:nvSpPr>
        <p:spPr>
          <a:xfrm>
            <a:off x="3807341" y="6358092"/>
            <a:ext cx="4614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©Deepening Understanding LTD 2020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344B2F3-D856-4E90-8D1C-32DED7887054}"/>
              </a:ext>
            </a:extLst>
          </p:cNvPr>
          <p:cNvSpPr/>
          <p:nvPr/>
        </p:nvSpPr>
        <p:spPr>
          <a:xfrm>
            <a:off x="0" y="1202177"/>
            <a:ext cx="12192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latin typeface="Century Gothic" panose="020B0502020202020204" pitchFamily="34" charset="0"/>
              </a:rPr>
              <a:t>A </a:t>
            </a:r>
            <a:r>
              <a:rPr lang="en-GB" sz="2800" b="1" dirty="0">
                <a:latin typeface="Century Gothic" panose="020B0502020202020204" pitchFamily="34" charset="0"/>
              </a:rPr>
              <a:t>pronoun</a:t>
            </a:r>
            <a:r>
              <a:rPr lang="en-GB" sz="2800" dirty="0">
                <a:latin typeface="Century Gothic" panose="020B0502020202020204" pitchFamily="34" charset="0"/>
              </a:rPr>
              <a:t> takes the place of a noun or noun phrase.</a:t>
            </a:r>
          </a:p>
          <a:p>
            <a:pPr algn="ctr"/>
            <a:endParaRPr lang="en-GB" sz="2800" dirty="0">
              <a:latin typeface="Century Gothic" panose="020B0502020202020204" pitchFamily="34" charset="0"/>
            </a:endParaRPr>
          </a:p>
          <a:p>
            <a:pPr algn="ctr"/>
            <a:r>
              <a:rPr lang="en-GB" sz="2800" dirty="0">
                <a:latin typeface="Century Gothic" panose="020B0502020202020204" pitchFamily="34" charset="0"/>
              </a:rPr>
              <a:t>It helps us to avoid repetition in our writing.</a:t>
            </a:r>
            <a:endParaRPr lang="en-GB" sz="3600" dirty="0">
              <a:latin typeface="Century Gothic" panose="020B050202020202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71533" y="3618490"/>
            <a:ext cx="11048935" cy="1552419"/>
            <a:chOff x="1061251" y="3861299"/>
            <a:chExt cx="10044486" cy="876300"/>
          </a:xfrm>
        </p:grpSpPr>
        <p:sp>
          <p:nvSpPr>
            <p:cNvPr id="4" name="Rounded Rectangle 3"/>
            <p:cNvSpPr/>
            <p:nvPr/>
          </p:nvSpPr>
          <p:spPr>
            <a:xfrm>
              <a:off x="1061251" y="3861299"/>
              <a:ext cx="2746090" cy="876300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285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2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he</a:t>
              </a:r>
              <a:r>
                <a:rPr lang="en-GB" sz="32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 shouted</a:t>
              </a: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4710449" y="3861299"/>
              <a:ext cx="2746090" cy="876300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285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32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they</a:t>
              </a:r>
              <a:r>
                <a:rPr lang="en-GB" sz="32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 thought</a:t>
              </a: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8359647" y="3861299"/>
              <a:ext cx="2746090" cy="876300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285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2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it </a:t>
              </a:r>
              <a:r>
                <a:rPr lang="en-GB" sz="32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is</a:t>
              </a:r>
              <a:r>
                <a:rPr lang="en-GB" sz="32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 mine</a:t>
              </a:r>
              <a:endParaRPr lang="en-GB" sz="32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92879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Diagonal Corners Rounded 5">
            <a:extLst>
              <a:ext uri="{FF2B5EF4-FFF2-40B4-BE49-F238E27FC236}">
                <a16:creationId xmlns:a16="http://schemas.microsoft.com/office/drawing/2014/main" id="{5FB8E59A-7B57-4B99-8CC4-21BC88A6182A}"/>
              </a:ext>
            </a:extLst>
          </p:cNvPr>
          <p:cNvSpPr/>
          <p:nvPr/>
        </p:nvSpPr>
        <p:spPr>
          <a:xfrm>
            <a:off x="1463960" y="307439"/>
            <a:ext cx="9272338" cy="728516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Let’s do this!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6A3981F-4871-4AE4-A793-E45B90BF02AE}"/>
              </a:ext>
            </a:extLst>
          </p:cNvPr>
          <p:cNvSpPr/>
          <p:nvPr/>
        </p:nvSpPr>
        <p:spPr>
          <a:xfrm>
            <a:off x="-6529" y="6186303"/>
            <a:ext cx="12192000" cy="59420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en-GB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en-GB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en-GB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en-GB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en-GB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en-GB" dirty="0"/>
          </a:p>
        </p:txBody>
      </p:sp>
      <p:pic>
        <p:nvPicPr>
          <p:cNvPr id="9" name="Picture 2" descr="https://www.deepeningunderstanding.co.uk/wp-content/uploads/2016/11/DU-logo.png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53" y="6110429"/>
            <a:ext cx="763965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">
            <a:extLst>
              <a:ext uri="{FF2B5EF4-FFF2-40B4-BE49-F238E27FC236}">
                <a16:creationId xmlns:a16="http://schemas.microsoft.com/office/drawing/2014/main" id="{80DE48FF-7871-4CC4-9B74-EB4C8BDDAF0C}"/>
              </a:ext>
            </a:extLst>
          </p:cNvPr>
          <p:cNvSpPr txBox="1"/>
          <p:nvPr/>
        </p:nvSpPr>
        <p:spPr>
          <a:xfrm>
            <a:off x="3807341" y="6358092"/>
            <a:ext cx="4614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©Deepening Understanding LTD 2020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344B2F3-D856-4E90-8D1C-32DED7887054}"/>
              </a:ext>
            </a:extLst>
          </p:cNvPr>
          <p:cNvSpPr/>
          <p:nvPr/>
        </p:nvSpPr>
        <p:spPr>
          <a:xfrm>
            <a:off x="0" y="1202177"/>
            <a:ext cx="12192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latin typeface="Century Gothic" panose="020B0502020202020204" pitchFamily="34" charset="0"/>
              </a:rPr>
              <a:t>Caleb has written the paragraph below…</a:t>
            </a:r>
          </a:p>
          <a:p>
            <a:pPr algn="ctr"/>
            <a:endParaRPr lang="en-GB" sz="2800" dirty="0">
              <a:latin typeface="Century Gothic" panose="020B0502020202020204" pitchFamily="34" charset="0"/>
            </a:endParaRPr>
          </a:p>
          <a:p>
            <a:pPr algn="ctr"/>
            <a:r>
              <a:rPr lang="en-GB" sz="2800" dirty="0">
                <a:latin typeface="Century Gothic" panose="020B0502020202020204" pitchFamily="34" charset="0"/>
              </a:rPr>
              <a:t>Discuss with your partner how you could improve his work.</a:t>
            </a:r>
          </a:p>
        </p:txBody>
      </p:sp>
      <p:pic>
        <p:nvPicPr>
          <p:cNvPr id="10" name="Picture 3" descr="27145461_468214916908565_128156848_o">
            <a:extLst>
              <a:ext uri="{FF2B5EF4-FFF2-40B4-BE49-F238E27FC236}">
                <a16:creationId xmlns:a16="http://schemas.microsoft.com/office/drawing/2014/main" id="{27EAEF8D-9E36-4715-8503-9B6DCD9DB6C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4" t="56149" r="69512" b="25087"/>
          <a:stretch/>
        </p:blipFill>
        <p:spPr bwMode="auto">
          <a:xfrm>
            <a:off x="-28575" y="2644322"/>
            <a:ext cx="2789558" cy="3039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2" name="Rounded Rectangle 11"/>
          <p:cNvSpPr/>
          <p:nvPr/>
        </p:nvSpPr>
        <p:spPr>
          <a:xfrm>
            <a:off x="2637792" y="3038475"/>
            <a:ext cx="6954517" cy="269652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>
                <a:solidFill>
                  <a:schemeClr val="tx1"/>
                </a:solidFill>
                <a:latin typeface="Century Gothic" panose="020B0502020202020204" pitchFamily="34" charset="0"/>
              </a:rPr>
              <a:t>Marlon is my best friend. Marlon and I first met when Marlon and I were in nursery class together. Mine and Marlon’s teacher always says, “Marlon and Caleb are never apart.”</a:t>
            </a:r>
          </a:p>
        </p:txBody>
      </p:sp>
      <p:pic>
        <p:nvPicPr>
          <p:cNvPr id="1026" name="Picture 2" descr="Marlon"/>
          <p:cNvPicPr>
            <a:picLocks noChangeAspect="1" noChangeArrowheads="1"/>
          </p:cNvPicPr>
          <p:nvPr/>
        </p:nvPicPr>
        <p:blipFill>
          <a:blip r:embed="rId4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712"/>
          <a:stretch>
            <a:fillRect/>
          </a:stretch>
        </p:blipFill>
        <p:spPr bwMode="auto">
          <a:xfrm>
            <a:off x="9545165" y="2792904"/>
            <a:ext cx="2382265" cy="2942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4418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Diagonal Corners Rounded 5">
            <a:extLst>
              <a:ext uri="{FF2B5EF4-FFF2-40B4-BE49-F238E27FC236}">
                <a16:creationId xmlns:a16="http://schemas.microsoft.com/office/drawing/2014/main" id="{5FB8E59A-7B57-4B99-8CC4-21BC88A6182A}"/>
              </a:ext>
            </a:extLst>
          </p:cNvPr>
          <p:cNvSpPr/>
          <p:nvPr/>
        </p:nvSpPr>
        <p:spPr>
          <a:xfrm>
            <a:off x="1463960" y="307439"/>
            <a:ext cx="9272338" cy="728516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Let’s revisit what we should know…</a:t>
            </a:r>
            <a:endParaRPr lang="en-GB" sz="5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9" name="Picture 2" descr="https://www.deepeningunderstanding.co.uk/wp-content/uploads/2016/11/DU-logo.png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53" y="6110429"/>
            <a:ext cx="763965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">
            <a:extLst>
              <a:ext uri="{FF2B5EF4-FFF2-40B4-BE49-F238E27FC236}">
                <a16:creationId xmlns:a16="http://schemas.microsoft.com/office/drawing/2014/main" id="{80DE48FF-7871-4CC4-9B74-EB4C8BDDAF0C}"/>
              </a:ext>
            </a:extLst>
          </p:cNvPr>
          <p:cNvSpPr txBox="1"/>
          <p:nvPr/>
        </p:nvSpPr>
        <p:spPr>
          <a:xfrm>
            <a:off x="3807341" y="6358092"/>
            <a:ext cx="4614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©Deepening Understanding LTD 2020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344B2F3-D856-4E90-8D1C-32DED7887054}"/>
              </a:ext>
            </a:extLst>
          </p:cNvPr>
          <p:cNvSpPr/>
          <p:nvPr/>
        </p:nvSpPr>
        <p:spPr>
          <a:xfrm>
            <a:off x="0" y="1202177"/>
            <a:ext cx="121920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latin typeface="Century Gothic" panose="020B0502020202020204" pitchFamily="34" charset="0"/>
              </a:rPr>
              <a:t>There are different types of pronouns.</a:t>
            </a:r>
          </a:p>
          <a:p>
            <a:pPr algn="ctr"/>
            <a:endParaRPr lang="en-GB" sz="1400" dirty="0">
              <a:latin typeface="Century Gothic" panose="020B0502020202020204" pitchFamily="34" charset="0"/>
            </a:endParaRPr>
          </a:p>
          <a:p>
            <a:pPr algn="ctr"/>
            <a:r>
              <a:rPr lang="en-GB" sz="2800" dirty="0">
                <a:latin typeface="Century Gothic" panose="020B0502020202020204" pitchFamily="34" charset="0"/>
              </a:rPr>
              <a:t>Some are </a:t>
            </a:r>
            <a:r>
              <a:rPr lang="en-GB" sz="2800" b="1" dirty="0">
                <a:latin typeface="Century Gothic" panose="020B0502020202020204" pitchFamily="34" charset="0"/>
              </a:rPr>
              <a:t>personal pronouns</a:t>
            </a:r>
            <a:r>
              <a:rPr lang="en-GB" sz="2800" dirty="0">
                <a:latin typeface="Century Gothic" panose="020B0502020202020204" pitchFamily="34" charset="0"/>
              </a:rPr>
              <a:t>:</a:t>
            </a:r>
            <a:endParaRPr lang="en-GB" sz="3600" dirty="0">
              <a:latin typeface="Century Gothic" panose="020B050202020202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206060" y="2662070"/>
            <a:ext cx="9779881" cy="3102591"/>
            <a:chOff x="1039683" y="2938295"/>
            <a:chExt cx="9779881" cy="3102591"/>
          </a:xfrm>
        </p:grpSpPr>
        <p:grpSp>
          <p:nvGrpSpPr>
            <p:cNvPr id="13" name="Group 12"/>
            <p:cNvGrpSpPr/>
            <p:nvPr/>
          </p:nvGrpSpPr>
          <p:grpSpPr>
            <a:xfrm>
              <a:off x="1039683" y="5278886"/>
              <a:ext cx="9779881" cy="762000"/>
              <a:chOff x="1152525" y="3357395"/>
              <a:chExt cx="9779881" cy="762000"/>
            </a:xfrm>
          </p:grpSpPr>
          <p:sp>
            <p:nvSpPr>
              <p:cNvPr id="16" name="Rounded Rectangle 15"/>
              <p:cNvSpPr/>
              <p:nvPr/>
            </p:nvSpPr>
            <p:spPr>
              <a:xfrm rot="20628683">
                <a:off x="1152525" y="3357395"/>
                <a:ext cx="2026166" cy="762000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28575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them</a:t>
                </a:r>
              </a:p>
            </p:txBody>
          </p:sp>
          <p:sp>
            <p:nvSpPr>
              <p:cNvPr id="17" name="Rounded Rectangle 16"/>
              <p:cNvSpPr/>
              <p:nvPr/>
            </p:nvSpPr>
            <p:spPr>
              <a:xfrm rot="869399">
                <a:off x="3737097" y="3357395"/>
                <a:ext cx="2026166" cy="762000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28575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it</a:t>
                </a:r>
              </a:p>
            </p:txBody>
          </p:sp>
          <p:sp>
            <p:nvSpPr>
              <p:cNvPr id="18" name="Rounded Rectangle 17"/>
              <p:cNvSpPr/>
              <p:nvPr/>
            </p:nvSpPr>
            <p:spPr>
              <a:xfrm rot="20628683">
                <a:off x="6321669" y="3357395"/>
                <a:ext cx="2026166" cy="762000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28575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we</a:t>
                </a:r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 rot="869399">
                <a:off x="8906240" y="3357395"/>
                <a:ext cx="2026166" cy="762000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28575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they</a:t>
                </a: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1039683" y="4108590"/>
              <a:ext cx="9779881" cy="762000"/>
              <a:chOff x="1152525" y="3357395"/>
              <a:chExt cx="9779881" cy="762000"/>
            </a:xfrm>
          </p:grpSpPr>
          <p:sp>
            <p:nvSpPr>
              <p:cNvPr id="21" name="Rounded Rectangle 20"/>
              <p:cNvSpPr/>
              <p:nvPr/>
            </p:nvSpPr>
            <p:spPr>
              <a:xfrm rot="20628683">
                <a:off x="1152525" y="3357395"/>
                <a:ext cx="2026166" cy="762000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28575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she</a:t>
                </a:r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 rot="869399">
                <a:off x="3737097" y="3357395"/>
                <a:ext cx="2026166" cy="762000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28575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him</a:t>
                </a:r>
              </a:p>
            </p:txBody>
          </p:sp>
          <p:sp>
            <p:nvSpPr>
              <p:cNvPr id="23" name="Rounded Rectangle 22"/>
              <p:cNvSpPr/>
              <p:nvPr/>
            </p:nvSpPr>
            <p:spPr>
              <a:xfrm rot="20628683">
                <a:off x="6321669" y="3357395"/>
                <a:ext cx="2026166" cy="762000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28575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her</a:t>
                </a:r>
              </a:p>
            </p:txBody>
          </p:sp>
          <p:sp>
            <p:nvSpPr>
              <p:cNvPr id="24" name="Rounded Rectangle 23"/>
              <p:cNvSpPr/>
              <p:nvPr/>
            </p:nvSpPr>
            <p:spPr>
              <a:xfrm rot="869399">
                <a:off x="8906240" y="3357395"/>
                <a:ext cx="2026166" cy="762000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28575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us</a:t>
                </a:r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1039683" y="2938295"/>
              <a:ext cx="9779881" cy="762000"/>
              <a:chOff x="1152525" y="3357395"/>
              <a:chExt cx="9779881" cy="762000"/>
            </a:xfrm>
          </p:grpSpPr>
          <p:sp>
            <p:nvSpPr>
              <p:cNvPr id="26" name="Rounded Rectangle 25"/>
              <p:cNvSpPr/>
              <p:nvPr/>
            </p:nvSpPr>
            <p:spPr>
              <a:xfrm rot="20628683">
                <a:off x="1152525" y="3357395"/>
                <a:ext cx="2026166" cy="762000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28575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I</a:t>
                </a:r>
              </a:p>
            </p:txBody>
          </p:sp>
          <p:sp>
            <p:nvSpPr>
              <p:cNvPr id="27" name="Rounded Rectangle 26"/>
              <p:cNvSpPr/>
              <p:nvPr/>
            </p:nvSpPr>
            <p:spPr>
              <a:xfrm rot="869399">
                <a:off x="3737097" y="3357395"/>
                <a:ext cx="2026166" cy="762000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28575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me</a:t>
                </a:r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 rot="20628683">
                <a:off x="6321669" y="3357395"/>
                <a:ext cx="2026166" cy="762000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28575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you</a:t>
                </a:r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 rot="869399">
                <a:off x="8906240" y="3357395"/>
                <a:ext cx="2026166" cy="762000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28575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he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27673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Diagonal Corners Rounded 5">
            <a:extLst>
              <a:ext uri="{FF2B5EF4-FFF2-40B4-BE49-F238E27FC236}">
                <a16:creationId xmlns:a16="http://schemas.microsoft.com/office/drawing/2014/main" id="{5FB8E59A-7B57-4B99-8CC4-21BC88A6182A}"/>
              </a:ext>
            </a:extLst>
          </p:cNvPr>
          <p:cNvSpPr/>
          <p:nvPr/>
        </p:nvSpPr>
        <p:spPr>
          <a:xfrm>
            <a:off x="1463960" y="307439"/>
            <a:ext cx="9272338" cy="728516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Let’s revisit what we should know…</a:t>
            </a:r>
            <a:endParaRPr lang="en-GB" sz="5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9" name="Picture 2" descr="https://www.deepeningunderstanding.co.uk/wp-content/uploads/2016/11/DU-logo.png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53" y="6110429"/>
            <a:ext cx="763965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">
            <a:extLst>
              <a:ext uri="{FF2B5EF4-FFF2-40B4-BE49-F238E27FC236}">
                <a16:creationId xmlns:a16="http://schemas.microsoft.com/office/drawing/2014/main" id="{80DE48FF-7871-4CC4-9B74-EB4C8BDDAF0C}"/>
              </a:ext>
            </a:extLst>
          </p:cNvPr>
          <p:cNvSpPr txBox="1"/>
          <p:nvPr/>
        </p:nvSpPr>
        <p:spPr>
          <a:xfrm>
            <a:off x="3807341" y="6358092"/>
            <a:ext cx="4614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©Deepening Understanding LTD 2020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344B2F3-D856-4E90-8D1C-32DED7887054}"/>
              </a:ext>
            </a:extLst>
          </p:cNvPr>
          <p:cNvSpPr/>
          <p:nvPr/>
        </p:nvSpPr>
        <p:spPr>
          <a:xfrm>
            <a:off x="0" y="1202177"/>
            <a:ext cx="121920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latin typeface="Century Gothic" panose="020B0502020202020204" pitchFamily="34" charset="0"/>
              </a:rPr>
              <a:t>There are different types of pronouns.</a:t>
            </a:r>
          </a:p>
          <a:p>
            <a:pPr algn="ctr"/>
            <a:endParaRPr lang="en-GB" sz="1400" dirty="0">
              <a:latin typeface="Century Gothic" panose="020B0502020202020204" pitchFamily="34" charset="0"/>
            </a:endParaRPr>
          </a:p>
          <a:p>
            <a:pPr algn="ctr"/>
            <a:r>
              <a:rPr lang="en-GB" sz="2800" dirty="0">
                <a:latin typeface="Century Gothic" panose="020B0502020202020204" pitchFamily="34" charset="0"/>
              </a:rPr>
              <a:t>Some are </a:t>
            </a:r>
            <a:r>
              <a:rPr lang="en-GB" sz="2800" b="1" dirty="0">
                <a:latin typeface="Century Gothic" panose="020B0502020202020204" pitchFamily="34" charset="0"/>
              </a:rPr>
              <a:t>possessive pronouns</a:t>
            </a:r>
            <a:r>
              <a:rPr lang="en-GB" sz="2800" dirty="0">
                <a:latin typeface="Century Gothic" panose="020B0502020202020204" pitchFamily="34" charset="0"/>
              </a:rPr>
              <a:t>:</a:t>
            </a:r>
            <a:endParaRPr lang="en-GB" sz="3600" dirty="0">
              <a:latin typeface="Century Gothic" panose="020B0502020202020204" pitchFamily="34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654763" y="2919045"/>
            <a:ext cx="10882475" cy="2835495"/>
            <a:chOff x="483313" y="2966670"/>
            <a:chExt cx="10882475" cy="2835495"/>
          </a:xfrm>
        </p:grpSpPr>
        <p:sp>
          <p:nvSpPr>
            <p:cNvPr id="31" name="Oval 30"/>
            <p:cNvSpPr/>
            <p:nvPr/>
          </p:nvSpPr>
          <p:spPr>
            <a:xfrm>
              <a:off x="483313" y="2966670"/>
              <a:ext cx="1781907" cy="1781907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285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30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mine</a:t>
              </a:r>
            </a:p>
          </p:txBody>
        </p:sp>
        <p:sp>
          <p:nvSpPr>
            <p:cNvPr id="32" name="Oval 31"/>
            <p:cNvSpPr/>
            <p:nvPr/>
          </p:nvSpPr>
          <p:spPr>
            <a:xfrm>
              <a:off x="2303427" y="4020258"/>
              <a:ext cx="1781907" cy="178190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30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yours</a:t>
              </a:r>
            </a:p>
          </p:txBody>
        </p:sp>
        <p:sp>
          <p:nvSpPr>
            <p:cNvPr id="33" name="Oval 32"/>
            <p:cNvSpPr/>
            <p:nvPr/>
          </p:nvSpPr>
          <p:spPr>
            <a:xfrm>
              <a:off x="4123541" y="2966670"/>
              <a:ext cx="1781907" cy="1781907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285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30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his</a:t>
              </a:r>
            </a:p>
          </p:txBody>
        </p:sp>
        <p:sp>
          <p:nvSpPr>
            <p:cNvPr id="34" name="Oval 33"/>
            <p:cNvSpPr/>
            <p:nvPr/>
          </p:nvSpPr>
          <p:spPr>
            <a:xfrm>
              <a:off x="7763769" y="2966670"/>
              <a:ext cx="1781907" cy="1781907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285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30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ours</a:t>
              </a:r>
            </a:p>
          </p:txBody>
        </p:sp>
        <p:sp>
          <p:nvSpPr>
            <p:cNvPr id="35" name="Oval 34"/>
            <p:cNvSpPr/>
            <p:nvPr/>
          </p:nvSpPr>
          <p:spPr>
            <a:xfrm>
              <a:off x="9583881" y="4020258"/>
              <a:ext cx="1781907" cy="178190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30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theirs</a:t>
              </a:r>
            </a:p>
          </p:txBody>
        </p:sp>
        <p:sp>
          <p:nvSpPr>
            <p:cNvPr id="36" name="Oval 35"/>
            <p:cNvSpPr/>
            <p:nvPr/>
          </p:nvSpPr>
          <p:spPr>
            <a:xfrm>
              <a:off x="5943655" y="4020258"/>
              <a:ext cx="1781907" cy="178190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30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hers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27311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2973D75-8B2F-499F-A3FB-0E6CC3AA8A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0675" y="694710"/>
            <a:ext cx="8890650" cy="5262546"/>
          </a:xfrm>
          <a:prstGeom prst="rect">
            <a:avLst/>
          </a:prstGeom>
          <a:ln w="57150">
            <a:solidFill>
              <a:srgbClr val="FFC000"/>
            </a:solidFill>
          </a:ln>
        </p:spPr>
      </p:pic>
    </p:spTree>
    <p:extLst>
      <p:ext uri="{BB962C8B-B14F-4D97-AF65-F5344CB8AC3E}">
        <p14:creationId xmlns:p14="http://schemas.microsoft.com/office/powerpoint/2010/main" val="2707745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9D20687-F167-47B4-B9DB-8B08A93325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598" y="1280161"/>
            <a:ext cx="10464969" cy="1946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882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Diagonal Corners Rounded 5">
            <a:extLst>
              <a:ext uri="{FF2B5EF4-FFF2-40B4-BE49-F238E27FC236}">
                <a16:creationId xmlns:a16="http://schemas.microsoft.com/office/drawing/2014/main" id="{5FB8E59A-7B57-4B99-8CC4-21BC88A6182A}"/>
              </a:ext>
            </a:extLst>
          </p:cNvPr>
          <p:cNvSpPr/>
          <p:nvPr/>
        </p:nvSpPr>
        <p:spPr>
          <a:xfrm>
            <a:off x="1463960" y="307439"/>
            <a:ext cx="9272338" cy="728516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Let’s learn</a:t>
            </a:r>
            <a:endParaRPr kumimoji="0" lang="en-GB" sz="5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" name="Picture 2" descr="https://www.deepeningunderstanding.co.uk/wp-content/uploads/2016/11/DU-logo.png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53" y="6110429"/>
            <a:ext cx="763965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">
            <a:extLst>
              <a:ext uri="{FF2B5EF4-FFF2-40B4-BE49-F238E27FC236}">
                <a16:creationId xmlns:a16="http://schemas.microsoft.com/office/drawing/2014/main" id="{80DE48FF-7871-4CC4-9B74-EB4C8BDDAF0C}"/>
              </a:ext>
            </a:extLst>
          </p:cNvPr>
          <p:cNvSpPr txBox="1"/>
          <p:nvPr/>
        </p:nvSpPr>
        <p:spPr>
          <a:xfrm>
            <a:off x="3807341" y="6358092"/>
            <a:ext cx="4614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©Deepening Understanding LTD 2020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344B2F3-D856-4E90-8D1C-32DED7887054}"/>
              </a:ext>
            </a:extLst>
          </p:cNvPr>
          <p:cNvSpPr/>
          <p:nvPr/>
        </p:nvSpPr>
        <p:spPr>
          <a:xfrm>
            <a:off x="0" y="1202177"/>
            <a:ext cx="1219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A 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relative</a:t>
            </a:r>
            <a:r>
              <a:rPr kumimoji="0" lang="en-GB" sz="28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pronoun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is a word which refers back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to </a:t>
            </a:r>
            <a:b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</a:b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a noun that has already been mentioned in the sentence.</a:t>
            </a:r>
            <a:endParaRPr lang="en-GB" sz="2800" noProof="0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075717" y="3621001"/>
            <a:ext cx="10040567" cy="10080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>
                <a:solidFill>
                  <a:schemeClr val="tx1"/>
                </a:solidFill>
                <a:latin typeface="Century Gothic" panose="020B0502020202020204" pitchFamily="34" charset="0"/>
              </a:rPr>
              <a:t>I’m meeting Caleb at the miniature golf course </a:t>
            </a:r>
            <a:r>
              <a:rPr lang="en-GB" sz="2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where</a:t>
            </a:r>
            <a:r>
              <a:rPr lang="en-GB" sz="2800" dirty="0">
                <a:solidFill>
                  <a:schemeClr val="tx1"/>
                </a:solidFill>
                <a:latin typeface="Century Gothic" panose="020B0502020202020204" pitchFamily="34" charset="0"/>
              </a:rPr>
              <a:t> Marlon celebrated his tenth birthday.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1075717" y="4869479"/>
            <a:ext cx="10040567" cy="10080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>
                <a:solidFill>
                  <a:schemeClr val="tx1"/>
                </a:solidFill>
                <a:latin typeface="Century Gothic" panose="020B0502020202020204" pitchFamily="34" charset="0"/>
              </a:rPr>
              <a:t>Last summer, </a:t>
            </a:r>
            <a:r>
              <a:rPr lang="en-GB" sz="2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when</a:t>
            </a:r>
            <a:r>
              <a:rPr lang="en-GB" sz="2800" dirty="0">
                <a:solidFill>
                  <a:schemeClr val="tx1"/>
                </a:solidFill>
                <a:latin typeface="Century Gothic" panose="020B0502020202020204" pitchFamily="34" charset="0"/>
              </a:rPr>
              <a:t> I travelled to Portugal with my family, I ate seafood for the first time.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1075717" y="2372522"/>
            <a:ext cx="10040567" cy="10080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>
                <a:solidFill>
                  <a:schemeClr val="tx1"/>
                </a:solidFill>
                <a:latin typeface="Century Gothic" panose="020B0502020202020204" pitchFamily="34" charset="0"/>
              </a:rPr>
              <a:t>The old, abandoned mansion, </a:t>
            </a:r>
            <a:r>
              <a:rPr lang="en-GB" sz="2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which</a:t>
            </a:r>
            <a:r>
              <a:rPr lang="en-GB" sz="2800" dirty="0">
                <a:solidFill>
                  <a:schemeClr val="tx1"/>
                </a:solidFill>
                <a:latin typeface="Century Gothic" panose="020B0502020202020204" pitchFamily="34" charset="0"/>
              </a:rPr>
              <a:t> can be found deep inside the forest, has become a tourist attraction.</a:t>
            </a:r>
          </a:p>
        </p:txBody>
      </p:sp>
    </p:spTree>
    <p:extLst>
      <p:ext uri="{BB962C8B-B14F-4D97-AF65-F5344CB8AC3E}">
        <p14:creationId xmlns:p14="http://schemas.microsoft.com/office/powerpoint/2010/main" val="1969557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Diagonal Corners Rounded 5">
            <a:extLst>
              <a:ext uri="{FF2B5EF4-FFF2-40B4-BE49-F238E27FC236}">
                <a16:creationId xmlns:a16="http://schemas.microsoft.com/office/drawing/2014/main" id="{5FB8E59A-7B57-4B99-8CC4-21BC88A6182A}"/>
              </a:ext>
            </a:extLst>
          </p:cNvPr>
          <p:cNvSpPr/>
          <p:nvPr/>
        </p:nvSpPr>
        <p:spPr>
          <a:xfrm>
            <a:off x="1463960" y="307439"/>
            <a:ext cx="9272338" cy="728516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Let’s talk</a:t>
            </a:r>
            <a:endParaRPr lang="en-GB" sz="5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TextBox 1">
            <a:extLst>
              <a:ext uri="{FF2B5EF4-FFF2-40B4-BE49-F238E27FC236}">
                <a16:creationId xmlns:a16="http://schemas.microsoft.com/office/drawing/2014/main" id="{80DE48FF-7871-4CC4-9B74-EB4C8BDDAF0C}"/>
              </a:ext>
            </a:extLst>
          </p:cNvPr>
          <p:cNvSpPr txBox="1"/>
          <p:nvPr/>
        </p:nvSpPr>
        <p:spPr>
          <a:xfrm>
            <a:off x="3807341" y="6358092"/>
            <a:ext cx="4614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©Deepening Understanding LTD 2020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344B2F3-D856-4E90-8D1C-32DED7887054}"/>
              </a:ext>
            </a:extLst>
          </p:cNvPr>
          <p:cNvSpPr/>
          <p:nvPr/>
        </p:nvSpPr>
        <p:spPr>
          <a:xfrm>
            <a:off x="0" y="1202177"/>
            <a:ext cx="1219200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latin typeface="Century Gothic" panose="020B0502020202020204" pitchFamily="34" charset="0"/>
              </a:rPr>
              <a:t>Complete the sentences using these relative pronouns.</a:t>
            </a:r>
          </a:p>
          <a:p>
            <a:pPr algn="ctr"/>
            <a:endParaRPr lang="en-GB" sz="2800" dirty="0">
              <a:latin typeface="Century Gothic" panose="020B0502020202020204" pitchFamily="34" charset="0"/>
            </a:endParaRPr>
          </a:p>
          <a:p>
            <a:pPr algn="ctr"/>
            <a:endParaRPr lang="en-GB" sz="2800" dirty="0">
              <a:latin typeface="Century Gothic" panose="020B0502020202020204" pitchFamily="34" charset="0"/>
            </a:endParaRPr>
          </a:p>
          <a:p>
            <a:pPr algn="ctr"/>
            <a:endParaRPr lang="en-GB" sz="2800" dirty="0">
              <a:latin typeface="Century Gothic" panose="020B0502020202020204" pitchFamily="34" charset="0"/>
            </a:endParaRPr>
          </a:p>
          <a:p>
            <a:r>
              <a:rPr lang="en-GB" sz="2800" dirty="0">
                <a:latin typeface="Century Gothic" panose="020B0502020202020204" pitchFamily="34" charset="0"/>
              </a:rPr>
              <a:t>	</a:t>
            </a:r>
            <a:r>
              <a:rPr lang="en-GB" sz="2800" b="1" dirty="0">
                <a:latin typeface="Century Gothic" panose="020B0502020202020204" pitchFamily="34" charset="0"/>
              </a:rPr>
              <a:t>1. </a:t>
            </a:r>
            <a:r>
              <a:rPr lang="en-GB" sz="2800" dirty="0">
                <a:latin typeface="Century Gothic" panose="020B0502020202020204" pitchFamily="34" charset="0"/>
              </a:rPr>
              <a:t>Across the road, she noticed the man ________ coat</a:t>
            </a:r>
            <a:br>
              <a:rPr lang="en-GB" sz="2800" dirty="0">
                <a:latin typeface="Century Gothic" panose="020B0502020202020204" pitchFamily="34" charset="0"/>
              </a:rPr>
            </a:br>
            <a:r>
              <a:rPr lang="en-GB" sz="2800" dirty="0">
                <a:latin typeface="Century Gothic" panose="020B0502020202020204" pitchFamily="34" charset="0"/>
              </a:rPr>
              <a:t>	was torn, limping towards the bus stop.</a:t>
            </a:r>
          </a:p>
          <a:p>
            <a:endParaRPr lang="en-GB" dirty="0">
              <a:latin typeface="Century Gothic" panose="020B0502020202020204" pitchFamily="34" charset="0"/>
            </a:endParaRPr>
          </a:p>
          <a:p>
            <a:r>
              <a:rPr lang="en-GB" sz="2800" dirty="0">
                <a:latin typeface="Century Gothic" panose="020B0502020202020204" pitchFamily="34" charset="0"/>
              </a:rPr>
              <a:t>	</a:t>
            </a:r>
            <a:r>
              <a:rPr lang="en-GB" sz="2800" b="1" dirty="0">
                <a:latin typeface="Century Gothic" panose="020B0502020202020204" pitchFamily="34" charset="0"/>
              </a:rPr>
              <a:t>2. </a:t>
            </a:r>
            <a:r>
              <a:rPr lang="en-GB" sz="2800" dirty="0">
                <a:latin typeface="Century Gothic" panose="020B0502020202020204" pitchFamily="34" charset="0"/>
              </a:rPr>
              <a:t>It was the ornament ________ his grandmother had</a:t>
            </a:r>
            <a:br>
              <a:rPr lang="en-GB" sz="2800" dirty="0">
                <a:latin typeface="Century Gothic" panose="020B0502020202020204" pitchFamily="34" charset="0"/>
              </a:rPr>
            </a:br>
            <a:r>
              <a:rPr lang="en-GB" sz="2800" dirty="0">
                <a:latin typeface="Century Gothic" panose="020B0502020202020204" pitchFamily="34" charset="0"/>
              </a:rPr>
              <a:t>	passed down to him.</a:t>
            </a:r>
          </a:p>
          <a:p>
            <a:endParaRPr lang="en-GB" dirty="0">
              <a:latin typeface="Century Gothic" panose="020B0502020202020204" pitchFamily="34" charset="0"/>
            </a:endParaRPr>
          </a:p>
          <a:p>
            <a:r>
              <a:rPr lang="en-GB" sz="2800" dirty="0">
                <a:latin typeface="Century Gothic" panose="020B0502020202020204" pitchFamily="34" charset="0"/>
              </a:rPr>
              <a:t>	</a:t>
            </a:r>
            <a:r>
              <a:rPr lang="en-GB" sz="2800" b="1" dirty="0">
                <a:latin typeface="Century Gothic" panose="020B0502020202020204" pitchFamily="34" charset="0"/>
              </a:rPr>
              <a:t>3. </a:t>
            </a:r>
            <a:r>
              <a:rPr lang="en-GB" sz="2800" dirty="0">
                <a:latin typeface="Century Gothic" panose="020B0502020202020204" pitchFamily="34" charset="0"/>
              </a:rPr>
              <a:t>Millie lives next door to Mrs Clews ________ is my piano</a:t>
            </a:r>
            <a:br>
              <a:rPr lang="en-GB" sz="2800" dirty="0">
                <a:latin typeface="Century Gothic" panose="020B0502020202020204" pitchFamily="34" charset="0"/>
              </a:rPr>
            </a:br>
            <a:r>
              <a:rPr lang="en-GB" sz="2800" dirty="0">
                <a:latin typeface="Century Gothic" panose="020B0502020202020204" pitchFamily="34" charset="0"/>
              </a:rPr>
              <a:t>	teacher.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844815" y="1942728"/>
            <a:ext cx="1409943" cy="68661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entury Gothic" panose="020B0502020202020204" pitchFamily="34" charset="0"/>
              </a:rPr>
              <a:t>that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5391029" y="1942728"/>
            <a:ext cx="1409943" cy="68661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entury Gothic" panose="020B0502020202020204" pitchFamily="34" charset="0"/>
              </a:rPr>
              <a:t>who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7937243" y="1942728"/>
            <a:ext cx="1409943" cy="68661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entury Gothic" panose="020B0502020202020204" pitchFamily="34" charset="0"/>
              </a:rPr>
              <a:t>whose</a:t>
            </a:r>
          </a:p>
        </p:txBody>
      </p:sp>
    </p:spTree>
    <p:extLst>
      <p:ext uri="{BB962C8B-B14F-4D97-AF65-F5344CB8AC3E}">
        <p14:creationId xmlns:p14="http://schemas.microsoft.com/office/powerpoint/2010/main" val="75760466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92</TotalTime>
  <Words>479</Words>
  <Application>Microsoft Office PowerPoint</Application>
  <PresentationFormat>Widescreen</PresentationFormat>
  <Paragraphs>81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Century Gothic</vt:lpstr>
      <vt:lpstr>Comic Sans MS</vt:lpstr>
      <vt:lpstr>Retrospect</vt:lpstr>
      <vt:lpstr>Learning Objective:  To understand how to use pronouns in text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Objective:  To understand how to use pronouns in text </dc:title>
  <dc:creator>Jenny Field</dc:creator>
  <cp:lastModifiedBy>Jenny Field</cp:lastModifiedBy>
  <cp:revision>1</cp:revision>
  <dcterms:created xsi:type="dcterms:W3CDTF">2021-10-16T19:40:26Z</dcterms:created>
  <dcterms:modified xsi:type="dcterms:W3CDTF">2021-10-16T21:12:30Z</dcterms:modified>
</cp:coreProperties>
</file>