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Lst>
  <p:sldIdLst>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799F4F-B418-E8D8-2C03-3B9DC83AB019}" v="40" dt="2021-02-16T12:54:13.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pert Madeley" userId="S::rupert.madeley@leeds.anglican.org::cb952b6f-6c90-4941-9404-3970136cbfee" providerId="AD" clId="Web-{23799F4F-B418-E8D8-2C03-3B9DC83AB019}"/>
    <pc:docChg chg="modSld">
      <pc:chgData name="Rupert Madeley" userId="S::rupert.madeley@leeds.anglican.org::cb952b6f-6c90-4941-9404-3970136cbfee" providerId="AD" clId="Web-{23799F4F-B418-E8D8-2C03-3B9DC83AB019}" dt="2021-02-16T12:54:13.760" v="19" actId="20577"/>
      <pc:docMkLst>
        <pc:docMk/>
      </pc:docMkLst>
      <pc:sldChg chg="modSp">
        <pc:chgData name="Rupert Madeley" userId="S::rupert.madeley@leeds.anglican.org::cb952b6f-6c90-4941-9404-3970136cbfee" providerId="AD" clId="Web-{23799F4F-B418-E8D8-2C03-3B9DC83AB019}" dt="2021-02-16T12:54:13.760" v="19" actId="20577"/>
        <pc:sldMkLst>
          <pc:docMk/>
          <pc:sldMk cId="1804457665" sldId="258"/>
        </pc:sldMkLst>
        <pc:spChg chg="mod">
          <ac:chgData name="Rupert Madeley" userId="S::rupert.madeley@leeds.anglican.org::cb952b6f-6c90-4941-9404-3970136cbfee" providerId="AD" clId="Web-{23799F4F-B418-E8D8-2C03-3B9DC83AB019}" dt="2021-02-16T12:54:13.760" v="19" actId="20577"/>
          <ac:spMkLst>
            <pc:docMk/>
            <pc:sldMk cId="1804457665" sldId="258"/>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0" i="0" u="none" strike="noStrike" kern="1200" cap="none" spc="0" normalizeH="0" baseline="0" noProof="0" smtClean="0">
                <a:ln>
                  <a:noFill/>
                </a:ln>
                <a:solidFill>
                  <a:prstClr val="white">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22/02/2021</a:t>
            </a:fld>
            <a:endParaRPr kumimoji="0" lang="en-GB" sz="1000" b="0" i="0" u="none" strike="noStrike" kern="1200" cap="none" spc="0" normalizeH="0" baseline="0" noProof="0">
              <a:ln>
                <a:noFill/>
              </a:ln>
              <a:solidFill>
                <a:prstClr val="white">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alpha val="60000"/>
                </a:prstClr>
              </a:solidFill>
              <a:effectLst/>
              <a:uLnTx/>
              <a:uFillTx/>
              <a:latin typeface="Century Gothic" panose="020B0502020202020204"/>
              <a:ea typeface="+mn-ea"/>
              <a:cs typeface="+mn-cs"/>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60704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629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94092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04378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6844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52607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a:xfrm>
            <a:off x="561111" y="6391838"/>
            <a:ext cx="3644282" cy="3048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90645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60039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72986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BEBA8EAE-BF5A-486C-A8C5-ECC9F3942E4B}">
                <a14:imgProps xmlns:a14="http://schemas.microsoft.com/office/drawing/2010/main">
                  <a14:imgLayer r:embed="rId3">
                    <a14:imgEffect>
                      <a14:colorTemperature colorTemp="9998"/>
                    </a14:imgEffect>
                    <a14:imgEffect>
                      <a14:saturation sat="286000"/>
                    </a14:imgEffect>
                  </a14:imgLayer>
                </a14:imgProps>
              </a:ext>
              <a:ext uri="{28A0092B-C50C-407E-A947-70E740481C1C}">
                <a14:useLocalDpi xmlns:a14="http://schemas.microsoft.com/office/drawing/2010/main" val="0"/>
              </a:ext>
            </a:extLst>
          </a:blip>
          <a:stretch>
            <a:fillRect/>
          </a:stretch>
        </p:blipFill>
        <p:spPr>
          <a:xfrm>
            <a:off x="974" y="0"/>
            <a:ext cx="12191026" cy="6858548"/>
          </a:xfrm>
          <a:prstGeom prst="rect">
            <a:avLst/>
          </a:prstGeom>
          <a:blipFill>
            <a:blip r:embed="rId4"/>
            <a:tile tx="0" ty="0" sx="100000" sy="100000" flip="none" algn="tl"/>
          </a:blipFill>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spTree>
    <p:extLst>
      <p:ext uri="{BB962C8B-B14F-4D97-AF65-F5344CB8AC3E}">
        <p14:creationId xmlns:p14="http://schemas.microsoft.com/office/powerpoint/2010/main" val="804260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94444" cy="6858001"/>
          </a:xfrm>
          <a:prstGeom prst="rect">
            <a:avLst/>
          </a:prstGeom>
        </p:spPr>
      </p:pic>
      <p:sp>
        <p:nvSpPr>
          <p:cNvPr id="8" name="TextBox 7"/>
          <p:cNvSpPr txBox="1"/>
          <p:nvPr userDrawn="1"/>
        </p:nvSpPr>
        <p:spPr>
          <a:xfrm>
            <a:off x="442469" y="262276"/>
            <a:ext cx="987058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3175">
                  <a:solidFill>
                    <a:srgbClr val="7030A0"/>
                  </a:solidFill>
                </a:ln>
                <a:solidFill>
                  <a:prstClr val="white"/>
                </a:solidFill>
                <a:effectLst/>
                <a:uLnTx/>
                <a:uFillTx/>
                <a:latin typeface="Bodoni MT" panose="02070603080606020203" pitchFamily="18" charset="0"/>
                <a:ea typeface="+mn-ea"/>
                <a:cs typeface="+mn-cs"/>
              </a:rPr>
              <a:t>The Rhythm of Life Lent Journey</a:t>
            </a:r>
          </a:p>
        </p:txBody>
      </p:sp>
    </p:spTree>
    <p:extLst>
      <p:ext uri="{BB962C8B-B14F-4D97-AF65-F5344CB8AC3E}">
        <p14:creationId xmlns:p14="http://schemas.microsoft.com/office/powerpoint/2010/main" val="178258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8034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94444" cy="6858001"/>
          </a:xfrm>
          <a:prstGeom prst="rect">
            <a:avLst/>
          </a:prstGeom>
        </p:spPr>
      </p:pic>
      <p:sp>
        <p:nvSpPr>
          <p:cNvPr id="8" name="TextBox 7"/>
          <p:cNvSpPr txBox="1"/>
          <p:nvPr userDrawn="1"/>
        </p:nvSpPr>
        <p:spPr>
          <a:xfrm>
            <a:off x="442469" y="262276"/>
            <a:ext cx="987058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3175">
                  <a:solidFill>
                    <a:srgbClr val="7030A0"/>
                  </a:solidFill>
                </a:ln>
                <a:solidFill>
                  <a:prstClr val="white"/>
                </a:solidFill>
                <a:effectLst/>
                <a:uLnTx/>
                <a:uFillTx/>
                <a:latin typeface="Bodoni MT" panose="02070603080606020203" pitchFamily="18" charset="0"/>
                <a:ea typeface="+mn-ea"/>
                <a:cs typeface="+mn-cs"/>
              </a:rPr>
              <a:t>The Rhythm of Life Lent Journey</a:t>
            </a:r>
          </a:p>
        </p:txBody>
      </p:sp>
    </p:spTree>
    <p:extLst>
      <p:ext uri="{BB962C8B-B14F-4D97-AF65-F5344CB8AC3E}">
        <p14:creationId xmlns:p14="http://schemas.microsoft.com/office/powerpoint/2010/main" val="1969471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28219934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4" name="Picture 3"/>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7" name="Rectangle 6"/>
          <p:cNvSpPr/>
          <p:nvPr userDrawn="1"/>
        </p:nvSpPr>
        <p:spPr>
          <a:xfrm>
            <a:off x="6826192" y="1147309"/>
            <a:ext cx="460078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The Rhythm of Life Prayer</a:t>
            </a:r>
          </a:p>
        </p:txBody>
      </p:sp>
      <p:sp>
        <p:nvSpPr>
          <p:cNvPr id="8" name="Rectangle 7"/>
          <p:cNvSpPr/>
          <p:nvPr userDrawn="1"/>
        </p:nvSpPr>
        <p:spPr>
          <a:xfrm>
            <a:off x="600635" y="1126649"/>
            <a:ext cx="351852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If you would like to, you can join in saying these prayers.</a:t>
            </a:r>
            <a:endParaRPr kumimoji="0" lang="en-GB" sz="32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11" name="TextBox 10"/>
          <p:cNvSpPr txBox="1"/>
          <p:nvPr userDrawn="1"/>
        </p:nvSpPr>
        <p:spPr>
          <a:xfrm>
            <a:off x="6810103" y="1906168"/>
            <a:ext cx="525997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Loving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as we journey through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this season,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help us to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habit of creating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 that the rhythm of our lives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can bring us closer to each other and to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Amen</a:t>
            </a:r>
          </a:p>
        </p:txBody>
      </p:sp>
    </p:spTree>
    <p:extLst>
      <p:ext uri="{BB962C8B-B14F-4D97-AF65-F5344CB8AC3E}">
        <p14:creationId xmlns:p14="http://schemas.microsoft.com/office/powerpoint/2010/main" val="325952779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a:t>Text</a:t>
            </a:r>
            <a:endParaRPr lang="en-GB" dirty="0"/>
          </a:p>
        </p:txBody>
      </p:sp>
      <p:pic>
        <p:nvPicPr>
          <p:cNvPr id="7" name="Picture 6"/>
          <p:cNvPicPr>
            <a:picLocks/>
          </p:cNvPicPr>
          <p:nvPr userDrawn="1"/>
        </p:nvPicPr>
        <p:blipFill>
          <a:blip r:embed="rId3"/>
          <a:stretch>
            <a:fillRect/>
          </a:stretch>
        </p:blipFill>
        <p:spPr>
          <a:xfrm>
            <a:off x="10922657" y="5594193"/>
            <a:ext cx="1080000" cy="1080000"/>
          </a:xfrm>
          <a:prstGeom prst="rect">
            <a:avLst/>
          </a:prstGeom>
          <a:ln w="12700">
            <a:solidFill>
              <a:srgbClr val="000000"/>
            </a:solidFill>
          </a:ln>
        </p:spPr>
      </p:pic>
    </p:spTree>
    <p:extLst>
      <p:ext uri="{BB962C8B-B14F-4D97-AF65-F5344CB8AC3E}">
        <p14:creationId xmlns:p14="http://schemas.microsoft.com/office/powerpoint/2010/main" val="68480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a:t>Text</a:t>
            </a:r>
            <a:endParaRPr lang="en-GB" dirty="0"/>
          </a:p>
        </p:txBody>
      </p:sp>
      <p:pic>
        <p:nvPicPr>
          <p:cNvPr id="8" name="Picture 7"/>
          <p:cNvPicPr>
            <a:picLocks/>
          </p:cNvPicPr>
          <p:nvPr userDrawn="1"/>
        </p:nvPicPr>
        <p:blipFill>
          <a:blip r:embed="rId3"/>
          <a:stretch>
            <a:fillRect/>
          </a:stretch>
        </p:blipFill>
        <p:spPr>
          <a:xfrm>
            <a:off x="10946096" y="5650183"/>
            <a:ext cx="1080000" cy="1080000"/>
          </a:xfrm>
          <a:prstGeom prst="rect">
            <a:avLst/>
          </a:prstGeom>
          <a:ln>
            <a:solidFill>
              <a:srgbClr val="000000"/>
            </a:solidFill>
          </a:ln>
        </p:spPr>
      </p:pic>
    </p:spTree>
    <p:extLst>
      <p:ext uri="{BB962C8B-B14F-4D97-AF65-F5344CB8AC3E}">
        <p14:creationId xmlns:p14="http://schemas.microsoft.com/office/powerpoint/2010/main" val="15035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a:t>Text</a:t>
            </a:r>
            <a:endParaRPr lang="en-GB" dirty="0"/>
          </a:p>
        </p:txBody>
      </p:sp>
      <p:pic>
        <p:nvPicPr>
          <p:cNvPr id="7" name="Picture 6"/>
          <p:cNvPicPr>
            <a:picLocks/>
          </p:cNvPicPr>
          <p:nvPr userDrawn="1"/>
        </p:nvPicPr>
        <p:blipFill>
          <a:blip r:embed="rId3"/>
          <a:stretch>
            <a:fillRect/>
          </a:stretch>
        </p:blipFill>
        <p:spPr>
          <a:xfrm>
            <a:off x="10930140" y="5570028"/>
            <a:ext cx="1080000" cy="1080000"/>
          </a:xfrm>
          <a:prstGeom prst="rect">
            <a:avLst/>
          </a:prstGeom>
          <a:ln>
            <a:solidFill>
              <a:srgbClr val="000000"/>
            </a:solidFill>
          </a:ln>
        </p:spPr>
      </p:pic>
    </p:spTree>
    <p:extLst>
      <p:ext uri="{BB962C8B-B14F-4D97-AF65-F5344CB8AC3E}">
        <p14:creationId xmlns:p14="http://schemas.microsoft.com/office/powerpoint/2010/main" val="245694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a:t>Text</a:t>
            </a:r>
            <a:endParaRPr lang="en-GB" dirty="0"/>
          </a:p>
        </p:txBody>
      </p:sp>
      <p:pic>
        <p:nvPicPr>
          <p:cNvPr id="4" name="Picture 3"/>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94355254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a:t>Text</a:t>
            </a:r>
            <a:endParaRPr lang="en-GB" dirty="0"/>
          </a:p>
        </p:txBody>
      </p:sp>
      <p:pic>
        <p:nvPicPr>
          <p:cNvPr id="7" name="Picture 6"/>
          <p:cNvPicPr>
            <a:picLocks/>
          </p:cNvPicPr>
          <p:nvPr userDrawn="1"/>
        </p:nvPicPr>
        <p:blipFill>
          <a:blip r:embed="rId3"/>
          <a:stretch>
            <a:fillRect/>
          </a:stretch>
        </p:blipFill>
        <p:spPr>
          <a:xfrm>
            <a:off x="10961693" y="5628331"/>
            <a:ext cx="1080000" cy="1080000"/>
          </a:xfrm>
          <a:prstGeom prst="rect">
            <a:avLst/>
          </a:prstGeom>
          <a:ln>
            <a:solidFill>
              <a:srgbClr val="000000"/>
            </a:solidFill>
          </a:ln>
        </p:spPr>
      </p:pic>
    </p:spTree>
    <p:extLst>
      <p:ext uri="{BB962C8B-B14F-4D97-AF65-F5344CB8AC3E}">
        <p14:creationId xmlns:p14="http://schemas.microsoft.com/office/powerpoint/2010/main" val="385519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2" name="Title 1"/>
          <p:cNvSpPr>
            <a:spLocks noGrp="1"/>
          </p:cNvSpPr>
          <p:nvPr>
            <p:ph type="title" hasCustomPrompt="1"/>
          </p:nvPr>
        </p:nvSpPr>
        <p:spPr/>
        <p:txBody>
          <a:bodyPr>
            <a:normAutofit/>
          </a:bodyPr>
          <a:lstStyle>
            <a:lvl1pPr>
              <a:defRPr sz="3200">
                <a:solidFill>
                  <a:srgbClr val="002060"/>
                </a:solidFill>
                <a:latin typeface="+mn-lt"/>
              </a:defRPr>
            </a:lvl1pPr>
          </a:lstStyle>
          <a:p>
            <a:r>
              <a:rPr lang="en-US" dirty="0"/>
              <a:t>Text</a:t>
            </a:r>
            <a:endParaRPr lang="en-GB" dirty="0"/>
          </a:p>
        </p:txBody>
      </p:sp>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72222" y="5602759"/>
            <a:ext cx="1080000" cy="1080000"/>
          </a:xfrm>
          <a:prstGeom prst="rect">
            <a:avLst/>
          </a:prstGeom>
          <a:ln>
            <a:solidFill>
              <a:schemeClr val="tx1"/>
            </a:solidFill>
          </a:ln>
        </p:spPr>
      </p:pic>
    </p:spTree>
    <p:extLst>
      <p:ext uri="{BB962C8B-B14F-4D97-AF65-F5344CB8AC3E}">
        <p14:creationId xmlns:p14="http://schemas.microsoft.com/office/powerpoint/2010/main" val="73024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a:t>Text</a:t>
            </a:r>
            <a:endParaRPr lang="en-GB" dirty="0"/>
          </a:p>
        </p:txBody>
      </p:sp>
      <p:pic>
        <p:nvPicPr>
          <p:cNvPr id="7" name="Picture 6"/>
          <p:cNvPicPr>
            <a:picLocks/>
          </p:cNvPicPr>
          <p:nvPr userDrawn="1"/>
        </p:nvPicPr>
        <p:blipFill>
          <a:blip r:embed="rId3"/>
          <a:stretch>
            <a:fillRect/>
          </a:stretch>
        </p:blipFill>
        <p:spPr>
          <a:xfrm>
            <a:off x="10962744" y="5601302"/>
            <a:ext cx="1080000" cy="1080000"/>
          </a:xfrm>
          <a:prstGeom prst="rect">
            <a:avLst/>
          </a:prstGeom>
          <a:ln>
            <a:solidFill>
              <a:srgbClr val="000000"/>
            </a:solidFill>
          </a:ln>
        </p:spPr>
      </p:pic>
    </p:spTree>
    <p:extLst>
      <p:ext uri="{BB962C8B-B14F-4D97-AF65-F5344CB8AC3E}">
        <p14:creationId xmlns:p14="http://schemas.microsoft.com/office/powerpoint/2010/main" val="420985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14728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297133172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9429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7704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16348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80133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70491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4793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98578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Content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5D98F-8E32-4E12-97C9-5913C79A3E3B}"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FFD4-1150-459A-8230-785B7C204C07}" type="slidenum">
              <a:rPr lang="en-GB" smtClean="0"/>
              <a:t>‹#›</a:t>
            </a:fld>
            <a:endParaRPr lang="en-GB"/>
          </a:p>
        </p:txBody>
      </p:sp>
    </p:spTree>
    <p:extLst>
      <p:ext uri="{BB962C8B-B14F-4D97-AF65-F5344CB8AC3E}">
        <p14:creationId xmlns:p14="http://schemas.microsoft.com/office/powerpoint/2010/main" val="330461086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l" defTabSz="9144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0.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20.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www.gardentomb.com/"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1.xml"/><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mailto:simon.sloan@leeds.anglican.org" TargetMode="External"/><Relationship Id="rId7" Type="http://schemas.openxmlformats.org/officeDocument/2006/relationships/hyperlink" Target="mailto:rupert.madeley@leeds.anglican.org" TargetMode="External"/><Relationship Id="rId2" Type="http://schemas.openxmlformats.org/officeDocument/2006/relationships/hyperlink" Target="mailto:simone.bennett@leeds.anglican.org" TargetMode="External"/><Relationship Id="rId1" Type="http://schemas.openxmlformats.org/officeDocument/2006/relationships/slideLayout" Target="../slideLayouts/slideLayout30.xml"/><Relationship Id="rId6" Type="http://schemas.openxmlformats.org/officeDocument/2006/relationships/hyperlink" Target="mailto:lee.talbot@leeds.anglican.org" TargetMode="External"/><Relationship Id="rId5" Type="http://schemas.openxmlformats.org/officeDocument/2006/relationships/hyperlink" Target="mailto:janet.tringham@leeds.anglican.org" TargetMode="External"/><Relationship Id="rId4" Type="http://schemas.openxmlformats.org/officeDocument/2006/relationships/hyperlink" Target="mailto:darren.dudman@leeds.anglica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554" y="1123406"/>
            <a:ext cx="213872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solidFill>
                    <a:srgbClr val="7030A0"/>
                  </a:solidFill>
                </a:ln>
                <a:solidFill>
                  <a:prstClr val="white"/>
                </a:solidFill>
                <a:effectLst/>
                <a:uLnTx/>
                <a:uFillTx/>
                <a:latin typeface="Bodoni MT" panose="02070603080606020203" pitchFamily="18" charset="0"/>
                <a:ea typeface="+mn-ea"/>
                <a:cs typeface="+mn-cs"/>
              </a:rPr>
              <a:t>Creating</a:t>
            </a:r>
          </a:p>
        </p:txBody>
      </p:sp>
    </p:spTree>
    <p:extLst>
      <p:ext uri="{BB962C8B-B14F-4D97-AF65-F5344CB8AC3E}">
        <p14:creationId xmlns:p14="http://schemas.microsoft.com/office/powerpoint/2010/main" val="713138205"/>
      </p:ext>
    </p:extLst>
  </p:cSld>
  <p:clrMapOvr>
    <a:masterClrMapping/>
  </p:clrMapOvr>
  <mc:AlternateContent xmlns:mc="http://schemas.openxmlformats.org/markup-compatibility/2006" xmlns:p14="http://schemas.microsoft.com/office/powerpoint/2010/main">
    <mc:Choice Requires="p14">
      <p:transition spd="slow" p14:dur="2000" advTm="2643"/>
    </mc:Choice>
    <mc:Fallback xmlns="">
      <p:transition spd="slow" advTm="264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792318" y="515389"/>
            <a:ext cx="7712497" cy="5669280"/>
          </a:xfrm>
        </p:spPr>
        <p:txBody>
          <a:bodyPr vert="horz" lIns="91440" tIns="45720" rIns="91440" bIns="45720" rtlCol="0" anchor="t">
            <a:normAutofit fontScale="92500" lnSpcReduction="10000"/>
          </a:bodyPr>
          <a:lstStyle/>
          <a:p>
            <a:r>
              <a:rPr lang="en-GB" dirty="0">
                <a:solidFill>
                  <a:srgbClr val="FFFF00"/>
                </a:solidFill>
                <a:latin typeface="Calibri" panose="020F0502020204030204" pitchFamily="34" charset="0"/>
                <a:cs typeface="Calibri" panose="020F0502020204030204" pitchFamily="34" charset="0"/>
              </a:rPr>
              <a:t>Have you ever been so totally amazed by something, that you wonder if it could be true at all?</a:t>
            </a:r>
            <a:endParaRPr lang="en-GB" sz="1300" dirty="0">
              <a:solidFill>
                <a:srgbClr val="FFFF00"/>
              </a:solidFill>
              <a:latin typeface="Calibri" panose="020F0502020204030204" pitchFamily="34" charset="0"/>
              <a:cs typeface="Calibri" panose="020F0502020204030204" pitchFamily="34" charset="0"/>
            </a:endParaRPr>
          </a:p>
          <a:p>
            <a:endParaRPr lang="en-GB" sz="1300" dirty="0">
              <a:latin typeface="Calibri" panose="020F0502020204030204" pitchFamily="34" charset="0"/>
              <a:cs typeface="Calibri" panose="020F0502020204030204" pitchFamily="34" charset="0"/>
            </a:endParaRPr>
          </a:p>
          <a:p>
            <a:r>
              <a:rPr lang="en-GB" dirty="0">
                <a:latin typeface="Calibri"/>
                <a:cs typeface="Calibri"/>
              </a:rPr>
              <a:t>There are some things that can’t be explained – some people might call them miracles. Can you think of any ‘everyday miracles’? Miracle stories in the Bible or other holy books?</a:t>
            </a:r>
            <a:endParaRPr lang="en-GB" sz="1300" dirty="0">
              <a:latin typeface="Calibri"/>
              <a:cs typeface="Calibri"/>
            </a:endParaRPr>
          </a:p>
          <a:p>
            <a:r>
              <a:rPr lang="en-GB" sz="1300" dirty="0">
                <a:latin typeface="Calibri" panose="020F0502020204030204" pitchFamily="34" charset="0"/>
                <a:cs typeface="Calibri" panose="020F0502020204030204" pitchFamily="34" charset="0"/>
              </a:rPr>
              <a:t/>
            </a:r>
            <a:br>
              <a:rPr lang="en-GB" sz="1300" dirty="0">
                <a:latin typeface="Calibri" panose="020F0502020204030204" pitchFamily="34" charset="0"/>
                <a:cs typeface="Calibri" panose="020F0502020204030204" pitchFamily="34" charset="0"/>
              </a:rPr>
            </a:br>
            <a:r>
              <a:rPr lang="en-GB" dirty="0">
                <a:solidFill>
                  <a:srgbClr val="FFFF00"/>
                </a:solidFill>
                <a:latin typeface="Calibri"/>
                <a:cs typeface="Calibri"/>
              </a:rPr>
              <a:t>As we move towards the end of the Easter story, on the third day after his death on the cross, Jesus certainly had a surprise for his followers…do you know what it was?</a:t>
            </a:r>
          </a:p>
        </p:txBody>
      </p:sp>
      <p:pic>
        <p:nvPicPr>
          <p:cNvPr id="3074" name="Picture 2" descr="Image result for mirac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177017"/>
            <a:ext cx="2878182" cy="4084213"/>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66720" y="645160"/>
            <a:ext cx="406400" cy="406400"/>
          </a:xfrm>
          <a:prstGeom prst="rect">
            <a:avLst/>
          </a:prstGeom>
        </p:spPr>
      </p:pic>
    </p:spTree>
    <p:extLst>
      <p:ext uri="{BB962C8B-B14F-4D97-AF65-F5344CB8AC3E}">
        <p14:creationId xmlns:p14="http://schemas.microsoft.com/office/powerpoint/2010/main" val="1804457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9655"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5722" y="292485"/>
            <a:ext cx="10796264" cy="1213178"/>
          </a:xfrm>
        </p:spPr>
        <p:txBody>
          <a:bodyPr>
            <a:normAutofit fontScale="92500"/>
          </a:bodyPr>
          <a:lstStyle/>
          <a:p>
            <a:r>
              <a:rPr lang="en-GB" b="1" dirty="0">
                <a:solidFill>
                  <a:srgbClr val="00B0F0"/>
                </a:solidFill>
              </a:rPr>
              <a:t>Jesus comes back to life! This is called The Resurrection. </a:t>
            </a:r>
          </a:p>
          <a:p>
            <a:r>
              <a:rPr lang="en-GB" b="1" dirty="0">
                <a:solidFill>
                  <a:srgbClr val="00B0F0"/>
                </a:solidFill>
              </a:rPr>
              <a:t>We can read about it in Matthew’s gospel</a:t>
            </a:r>
          </a:p>
        </p:txBody>
      </p:sp>
      <p:sp>
        <p:nvSpPr>
          <p:cNvPr id="3" name="Rectangle 2"/>
          <p:cNvSpPr/>
          <p:nvPr/>
        </p:nvSpPr>
        <p:spPr>
          <a:xfrm>
            <a:off x="385722" y="2259993"/>
            <a:ext cx="11222803" cy="40318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ystem-ui"/>
                <a:ea typeface="+mn-ea"/>
                <a:cs typeface="+mn-cs"/>
              </a:rPr>
              <a:t>At dawn on the first day of the week, Mary Magdalene and another woman named Mary went to look at the tomb.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ystem-ui"/>
                <a:ea typeface="+mn-ea"/>
                <a:cs typeface="+mn-cs"/>
              </a:rPr>
              <a:t>At that time there was a strong earthquake. An angel of the Lord rolled the stone away from the entrance. He was shining as bright as lightning. His clothes were white as snow. The soldiers guarding the tomb were very frightened of the angel.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30000" noProof="0" dirty="0">
              <a:ln>
                <a:noFill/>
              </a:ln>
              <a:solidFill>
                <a:prstClr val="white"/>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ystem-ui"/>
                <a:ea typeface="+mn-ea"/>
                <a:cs typeface="+mn-cs"/>
              </a:rPr>
              <a:t>The angel said to the women, </a:t>
            </a:r>
            <a:r>
              <a:rPr kumimoji="0" lang="en-GB" sz="2400" b="0" i="0" u="none" strike="noStrike" kern="1200" cap="none" spc="0" normalizeH="0" baseline="0" noProof="0" dirty="0">
                <a:ln>
                  <a:noFill/>
                </a:ln>
                <a:solidFill>
                  <a:srgbClr val="FFFF00"/>
                </a:solidFill>
                <a:effectLst/>
                <a:uLnTx/>
                <a:uFillTx/>
                <a:latin typeface="system-ui"/>
                <a:ea typeface="+mn-ea"/>
                <a:cs typeface="+mn-cs"/>
              </a:rPr>
              <a:t>“Don’t be afraid. I know that you are looking for Jesus, the one who was killed on the cross. But he is not here. He has risen from death as he said he would. Come and see the place where his body was. And go quickly and tell his followers. Say to them: ‘Jesus has risen from death. He is going into Galilee. He will be there before you. You will see him there”</a:t>
            </a:r>
            <a:endParaRPr kumimoji="0" lang="en-GB" sz="2400" b="0" i="0" u="none" strike="noStrike" kern="1200" cap="none" spc="0" normalizeH="0" baseline="0" noProof="0" dirty="0">
              <a:ln>
                <a:noFill/>
              </a:ln>
              <a:solidFill>
                <a:prstClr val="white"/>
              </a:solidFill>
              <a:effectLst/>
              <a:uLnTx/>
              <a:uFillTx/>
              <a:latin typeface="system-ui"/>
              <a:ea typeface="+mn-ea"/>
              <a:cs typeface="+mn-cs"/>
            </a:endParaRPr>
          </a:p>
        </p:txBody>
      </p:sp>
      <p:sp>
        <p:nvSpPr>
          <p:cNvPr id="6" name="Rectangle 5"/>
          <p:cNvSpPr/>
          <p:nvPr/>
        </p:nvSpPr>
        <p:spPr>
          <a:xfrm>
            <a:off x="9463532" y="1548286"/>
            <a:ext cx="255429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Click this symbol if you’d like to listen too.</a:t>
            </a:r>
            <a:endPar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3815" y="1982136"/>
            <a:ext cx="406400" cy="406400"/>
          </a:xfrm>
          <a:prstGeom prst="rect">
            <a:avLst/>
          </a:prstGeom>
        </p:spPr>
      </p:pic>
      <p:sp>
        <p:nvSpPr>
          <p:cNvPr id="4" name="TextBox 3"/>
          <p:cNvSpPr txBox="1"/>
          <p:nvPr/>
        </p:nvSpPr>
        <p:spPr>
          <a:xfrm>
            <a:off x="385722" y="1579063"/>
            <a:ext cx="3921715" cy="584775"/>
          </a:xfrm>
          <a:prstGeom prst="rect">
            <a:avLst/>
          </a:prstGeom>
          <a:noFill/>
        </p:spPr>
        <p:txBody>
          <a:bodyPr wrap="none" rtlCol="0">
            <a:spAutoFit/>
          </a:bodyPr>
          <a:lstStyle/>
          <a:p>
            <a:r>
              <a:rPr lang="en-GB" sz="3200" b="1" dirty="0">
                <a:solidFill>
                  <a:srgbClr val="FFFF00"/>
                </a:solidFill>
                <a:latin typeface="Calibri" panose="020F0502020204030204" pitchFamily="34" charset="0"/>
                <a:cs typeface="Calibri" panose="020F0502020204030204" pitchFamily="34" charset="0"/>
              </a:rPr>
              <a:t>Matthew - Chapter 28</a:t>
            </a:r>
          </a:p>
        </p:txBody>
      </p:sp>
    </p:spTree>
    <p:extLst>
      <p:ext uri="{BB962C8B-B14F-4D97-AF65-F5344CB8AC3E}">
        <p14:creationId xmlns:p14="http://schemas.microsoft.com/office/powerpoint/2010/main" val="12358732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161"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2842" y="310606"/>
            <a:ext cx="11101065" cy="679268"/>
          </a:xfrm>
        </p:spPr>
        <p:txBody>
          <a:bodyPr>
            <a:noAutofit/>
          </a:bodyPr>
          <a:lstStyle/>
          <a:p>
            <a:r>
              <a:rPr lang="en-GB" sz="2800" dirty="0">
                <a:latin typeface="Calibri" panose="020F0502020204030204" pitchFamily="34" charset="0"/>
                <a:cs typeface="Calibri" panose="020F0502020204030204" pitchFamily="34" charset="0"/>
              </a:rPr>
              <a:t>These pictures are of the </a:t>
            </a:r>
            <a:r>
              <a:rPr lang="en-GB" sz="2800" dirty="0">
                <a:solidFill>
                  <a:srgbClr val="FFFF00"/>
                </a:solidFill>
                <a:latin typeface="Calibri" panose="020F0502020204030204" pitchFamily="34" charset="0"/>
                <a:cs typeface="Calibri" panose="020F0502020204030204" pitchFamily="34" charset="0"/>
              </a:rPr>
              <a:t>Garden Tomb in Jerusalem</a:t>
            </a:r>
            <a:r>
              <a:rPr lang="en-GB" sz="2800" dirty="0">
                <a:latin typeface="Calibri" panose="020F0502020204030204" pitchFamily="34" charset="0"/>
                <a:cs typeface="Calibri" panose="020F0502020204030204" pitchFamily="34" charset="0"/>
              </a:rPr>
              <a:t>. Many Christians believe that this is the place we heard about in the reading today…</a:t>
            </a:r>
          </a:p>
        </p:txBody>
      </p:sp>
      <p:pic>
        <p:nvPicPr>
          <p:cNvPr id="1028" name="Picture 4" descr="Image result for the garden to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42" y="1391920"/>
            <a:ext cx="337366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842" y="4267200"/>
            <a:ext cx="3373667" cy="2174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46137" y="1393904"/>
            <a:ext cx="8249920"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Every year thousands of Christians visit. Why do you think they want to do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Lots of people who visit are not Christians. Why do you think they might want to go? How might their experience be different?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There are other places that some people believe could be the location of the tomb of Jesus. Do you think it matters who is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Are there places that are important to you or that help you to remember special times or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You can find out more about the Garden tomb at </a:t>
            </a:r>
            <a:r>
              <a:rPr kumimoji="0" lang="en-GB" sz="23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hlinkClick r:id="rId6"/>
              </a:rPr>
              <a:t>www.gardentomb.com</a:t>
            </a:r>
            <a:endParaRPr kumimoji="0" lang="en-GB" sz="23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97507" y="447040"/>
            <a:ext cx="406400" cy="406400"/>
          </a:xfrm>
          <a:prstGeom prst="rect">
            <a:avLst/>
          </a:prstGeom>
        </p:spPr>
      </p:pic>
    </p:spTree>
    <p:extLst>
      <p:ext uri="{BB962C8B-B14F-4D97-AF65-F5344CB8AC3E}">
        <p14:creationId xmlns:p14="http://schemas.microsoft.com/office/powerpoint/2010/main" val="3232027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42"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7643" y="433572"/>
            <a:ext cx="11301180" cy="5987548"/>
          </a:xfrm>
        </p:spPr>
        <p:txBody>
          <a:bodyPr>
            <a:normAutofit fontScale="92500" lnSpcReduction="20000"/>
          </a:bodyPr>
          <a:lstStyle/>
          <a:p>
            <a:r>
              <a:rPr lang="en-GB" b="1" dirty="0" smtClean="0">
                <a:solidFill>
                  <a:srgbClr val="FFFF00"/>
                </a:solidFill>
                <a:latin typeface="Calibri" panose="020F0502020204030204" pitchFamily="34" charset="0"/>
                <a:cs typeface="Calibri" panose="020F0502020204030204" pitchFamily="34" charset="0"/>
              </a:rPr>
              <a:t>A thought for today…             </a:t>
            </a:r>
            <a:r>
              <a:rPr lang="en-GB" sz="1700" b="1" dirty="0">
                <a:solidFill>
                  <a:srgbClr val="FFFF00"/>
                </a:solidFill>
                <a:latin typeface="Calibri" panose="020F0502020204030204" pitchFamily="34" charset="0"/>
                <a:cs typeface="Calibri" panose="020F0502020204030204" pitchFamily="34" charset="0"/>
              </a:rPr>
              <a:t>Click this symbol if you’d like to listen too.</a:t>
            </a:r>
            <a:endParaRPr lang="en-GB" b="1" dirty="0">
              <a:solidFill>
                <a:srgbClr val="FFFF00"/>
              </a:solidFill>
              <a:latin typeface="Calibri" panose="020F0502020204030204" pitchFamily="34" charset="0"/>
              <a:cs typeface="Calibri" panose="020F0502020204030204" pitchFamily="34" charset="0"/>
            </a:endParaRPr>
          </a:p>
          <a:p>
            <a:r>
              <a:rPr lang="en-GB" sz="3000" dirty="0">
                <a:latin typeface="Calibri" panose="020F0502020204030204" pitchFamily="34" charset="0"/>
                <a:cs typeface="Calibri" panose="020F0502020204030204" pitchFamily="34" charset="0"/>
              </a:rPr>
              <a:t>It can be difficult to accept events that we don’t understand. Jesus’ resurrection was something completely new and those closest to him didn’t know what to think!</a:t>
            </a:r>
          </a:p>
          <a:p>
            <a:r>
              <a:rPr lang="en-GB" sz="3000" dirty="0">
                <a:latin typeface="Calibri" panose="020F0502020204030204" pitchFamily="34" charset="0"/>
                <a:cs typeface="Calibri" panose="020F0502020204030204" pitchFamily="34" charset="0"/>
              </a:rPr>
              <a:t>Christians believe you don’t have to understand everything. On Easter Sunday God was showing his amazing power, even over death. By dying and rising again Jesus was creating a chance for God and his people to begin all over again, with all the bad things put right.</a:t>
            </a:r>
          </a:p>
          <a:p>
            <a:r>
              <a:rPr lang="en-GB" sz="3000" dirty="0">
                <a:solidFill>
                  <a:srgbClr val="FFFF00"/>
                </a:solidFill>
                <a:latin typeface="Calibri" panose="020F0502020204030204" pitchFamily="34" charset="0"/>
                <a:cs typeface="Calibri" panose="020F0502020204030204" pitchFamily="34" charset="0"/>
              </a:rPr>
              <a:t>There are times when we find it hard to get things wrong or we don’t know how to make something right. We can forget that every day </a:t>
            </a:r>
            <a:r>
              <a:rPr lang="en-GB" sz="3000" dirty="0" smtClean="0">
                <a:solidFill>
                  <a:srgbClr val="FFFF00"/>
                </a:solidFill>
                <a:latin typeface="Calibri" panose="020F0502020204030204" pitchFamily="34" charset="0"/>
                <a:cs typeface="Calibri" panose="020F0502020204030204" pitchFamily="34" charset="0"/>
              </a:rPr>
              <a:t>is </a:t>
            </a:r>
            <a:r>
              <a:rPr lang="en-GB" sz="3000" dirty="0">
                <a:solidFill>
                  <a:srgbClr val="FFFF00"/>
                </a:solidFill>
                <a:latin typeface="Calibri" panose="020F0502020204030204" pitchFamily="34" charset="0"/>
                <a:cs typeface="Calibri" panose="020F0502020204030204" pitchFamily="34" charset="0"/>
              </a:rPr>
              <a:t>a new start, maybe even several times a day!</a:t>
            </a:r>
          </a:p>
          <a:p>
            <a:r>
              <a:rPr lang="en-GB" sz="3000" dirty="0">
                <a:solidFill>
                  <a:srgbClr val="FFFF00"/>
                </a:solidFill>
                <a:latin typeface="Calibri" panose="020F0502020204030204" pitchFamily="34" charset="0"/>
                <a:cs typeface="Calibri" panose="020F0502020204030204" pitchFamily="34" charset="0"/>
              </a:rPr>
              <a:t>Yet, when we keep going, sometimes unexpected things can happen and just like God’s new start with his people, we might create new ways to do things – some that are even better than the ones we had before. </a:t>
            </a:r>
          </a:p>
          <a:p>
            <a:r>
              <a:rPr lang="en-GB" sz="3000" dirty="0">
                <a:solidFill>
                  <a:srgbClr val="FFFF00"/>
                </a:solidFill>
                <a:latin typeface="Calibri" panose="020F0502020204030204" pitchFamily="34" charset="0"/>
                <a:cs typeface="Calibri" panose="020F0502020204030204" pitchFamily="34" charset="0"/>
              </a:rPr>
              <a:t>Every day can be a miracle.</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62820" y="433572"/>
            <a:ext cx="406400" cy="406400"/>
          </a:xfrm>
          <a:prstGeom prst="rect">
            <a:avLst/>
          </a:prstGeom>
          <a:solidFill>
            <a:schemeClr val="bg1"/>
          </a:solidFill>
        </p:spPr>
      </p:pic>
    </p:spTree>
    <p:extLst>
      <p:ext uri="{BB962C8B-B14F-4D97-AF65-F5344CB8AC3E}">
        <p14:creationId xmlns:p14="http://schemas.microsoft.com/office/powerpoint/2010/main" val="40029016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03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7643" y="487680"/>
            <a:ext cx="10796264" cy="4043679"/>
          </a:xfrm>
        </p:spPr>
        <p:txBody>
          <a:bodyPr>
            <a:normAutofit lnSpcReduction="10000"/>
          </a:bodyPr>
          <a:lstStyle/>
          <a:p>
            <a:r>
              <a:rPr lang="en-GB" sz="3500" dirty="0">
                <a:latin typeface="Calibri" panose="020F0502020204030204" pitchFamily="34" charset="0"/>
                <a:cs typeface="Calibri" panose="020F0502020204030204" pitchFamily="34" charset="0"/>
              </a:rPr>
              <a:t>Putting </a:t>
            </a:r>
            <a:r>
              <a:rPr lang="en-GB" sz="3500" dirty="0">
                <a:solidFill>
                  <a:srgbClr val="FFFF00"/>
                </a:solidFill>
                <a:latin typeface="Calibri" panose="020F0502020204030204" pitchFamily="34" charset="0"/>
                <a:cs typeface="Calibri" panose="020F0502020204030204" pitchFamily="34" charset="0"/>
              </a:rPr>
              <a:t>creating</a:t>
            </a:r>
            <a:r>
              <a:rPr lang="en-GB" sz="3500" dirty="0">
                <a:latin typeface="Calibri" panose="020F0502020204030204" pitchFamily="34" charset="0"/>
                <a:cs typeface="Calibri" panose="020F0502020204030204" pitchFamily="34" charset="0"/>
              </a:rPr>
              <a:t> into </a:t>
            </a:r>
            <a:r>
              <a:rPr lang="en-GB" sz="3500" dirty="0">
                <a:solidFill>
                  <a:srgbClr val="FFFF00"/>
                </a:solidFill>
                <a:latin typeface="Calibri" panose="020F0502020204030204" pitchFamily="34" charset="0"/>
                <a:cs typeface="Calibri" panose="020F0502020204030204" pitchFamily="34" charset="0"/>
              </a:rPr>
              <a:t>action!</a:t>
            </a:r>
            <a:endParaRPr lang="en-GB" sz="1300" dirty="0">
              <a:latin typeface="Calibri" panose="020F0502020204030204" pitchFamily="34" charset="0"/>
              <a:cs typeface="Calibri" panose="020F0502020204030204" pitchFamily="34" charset="0"/>
            </a:endParaRPr>
          </a:p>
          <a:p>
            <a:endParaRPr lang="en-GB" sz="1300" dirty="0"/>
          </a:p>
          <a:p>
            <a:pPr marL="457200" indent="-457200">
              <a:buClr>
                <a:schemeClr val="bg1"/>
              </a:buClr>
              <a:buFont typeface="Arial" panose="020B0604020202020204" pitchFamily="34" charset="0"/>
              <a:buChar char="•"/>
            </a:pPr>
            <a:r>
              <a:rPr lang="en-GB" dirty="0">
                <a:latin typeface="Calibri" panose="020F0502020204030204" pitchFamily="34" charset="0"/>
                <a:cs typeface="Calibri" panose="020F0502020204030204" pitchFamily="34" charset="0"/>
              </a:rPr>
              <a:t>Find something that you can mend or recycle to use in a new way today – it might be a friendship, clothes or something you can make to use at home.</a:t>
            </a:r>
          </a:p>
          <a:p>
            <a:pPr>
              <a:buClr>
                <a:schemeClr val="bg1"/>
              </a:buClr>
            </a:pPr>
            <a:r>
              <a:rPr lang="en-GB" dirty="0">
                <a:latin typeface="Calibri" panose="020F0502020204030204" pitchFamily="34" charset="0"/>
                <a:cs typeface="Calibri" panose="020F0502020204030204" pitchFamily="34" charset="0"/>
              </a:rPr>
              <a:t>or</a:t>
            </a:r>
          </a:p>
          <a:p>
            <a:pPr marL="457200" indent="-457200">
              <a:buClr>
                <a:schemeClr val="bg1"/>
              </a:buClr>
              <a:buFont typeface="Arial" panose="020B0604020202020204" pitchFamily="34" charset="0"/>
              <a:buChar char="•"/>
            </a:pPr>
            <a:r>
              <a:rPr lang="en-GB" dirty="0">
                <a:latin typeface="Calibri" panose="020F0502020204030204" pitchFamily="34" charset="0"/>
                <a:cs typeface="Calibri" panose="020F0502020204030204" pitchFamily="34" charset="0"/>
              </a:rPr>
              <a:t>Create an Easter Garden to remember the story we have heard. There are lots of ways you can do it!</a:t>
            </a:r>
          </a:p>
          <a:p>
            <a:endParaRPr lang="en-GB" dirty="0"/>
          </a:p>
          <a:p>
            <a:endParaRPr lang="en-GB" dirty="0"/>
          </a:p>
        </p:txBody>
      </p:sp>
      <p:pic>
        <p:nvPicPr>
          <p:cNvPr id="2050" name="Picture 2" descr="Image result for easter gar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 y="4856481"/>
            <a:ext cx="207391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easter gar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1" y="4856480"/>
            <a:ext cx="2073910" cy="16270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easter gar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856480"/>
            <a:ext cx="2141978" cy="16852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easter gar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8240" y="4856480"/>
            <a:ext cx="2044064" cy="1620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1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218" y="1887306"/>
            <a:ext cx="6035296" cy="4970694"/>
          </a:xfrm>
        </p:spPr>
        <p:txBody>
          <a:bodyPr>
            <a:noAutofit/>
          </a:bodyPr>
          <a:lstStyle/>
          <a:p>
            <a:r>
              <a:rPr lang="en-GB" dirty="0">
                <a:latin typeface="Calibri" panose="020F0502020204030204" pitchFamily="34" charset="0"/>
                <a:cs typeface="Calibri" panose="020F0502020204030204" pitchFamily="34" charset="0"/>
              </a:rPr>
              <a:t>Heavenly Father,</a:t>
            </a:r>
            <a:br>
              <a:rPr lang="en-GB" dirty="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as </a:t>
            </a:r>
            <a:r>
              <a:rPr lang="en-GB" dirty="0">
                <a:latin typeface="Calibri" panose="020F0502020204030204" pitchFamily="34" charset="0"/>
                <a:cs typeface="Calibri" panose="020F0502020204030204" pitchFamily="34" charset="0"/>
              </a:rPr>
              <a:t>we remember the resurrection, </a:t>
            </a:r>
            <a:br>
              <a:rPr lang="en-GB" dirty="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we </a:t>
            </a:r>
            <a:r>
              <a:rPr lang="en-GB" dirty="0">
                <a:latin typeface="Calibri" panose="020F0502020204030204" pitchFamily="34" charset="0"/>
                <a:cs typeface="Calibri" panose="020F0502020204030204" pitchFamily="34" charset="0"/>
              </a:rPr>
              <a:t>give thanks for the gift of unexpected </a:t>
            </a:r>
            <a:r>
              <a:rPr lang="en-GB" smtClean="0">
                <a:latin typeface="Calibri" panose="020F0502020204030204" pitchFamily="34" charset="0"/>
                <a:cs typeface="Calibri" panose="020F0502020204030204" pitchFamily="34" charset="0"/>
              </a:rPr>
              <a:t>things,</a:t>
            </a:r>
            <a:r>
              <a:rPr lang="en-GB">
                <a:latin typeface="Calibri" panose="020F0502020204030204" pitchFamily="34" charset="0"/>
                <a:cs typeface="Calibri" panose="020F0502020204030204" pitchFamily="34" charset="0"/>
              </a:rPr>
              <a:t> </a:t>
            </a:r>
            <a:r>
              <a:rPr lang="en-GB" smtClean="0">
                <a:latin typeface="Calibri" panose="020F0502020204030204" pitchFamily="34" charset="0"/>
                <a:cs typeface="Calibri" panose="020F0502020204030204" pitchFamily="34" charset="0"/>
              </a:rPr>
              <a:t>for </a:t>
            </a:r>
            <a:r>
              <a:rPr lang="en-GB" dirty="0">
                <a:latin typeface="Calibri" panose="020F0502020204030204" pitchFamily="34" charset="0"/>
                <a:cs typeface="Calibri" panose="020F0502020204030204" pitchFamily="34" charset="0"/>
              </a:rPr>
              <a:t>special times and special </a:t>
            </a:r>
            <a:r>
              <a:rPr lang="en-GB" dirty="0" smtClean="0">
                <a:latin typeface="Calibri" panose="020F0502020204030204" pitchFamily="34" charset="0"/>
                <a:cs typeface="Calibri" panose="020F0502020204030204" pitchFamily="34" charset="0"/>
              </a:rPr>
              <a:t>places.</a:t>
            </a:r>
            <a:r>
              <a:rPr lang="en-GB" dirty="0">
                <a:latin typeface="Calibri" panose="020F0502020204030204" pitchFamily="34" charset="0"/>
                <a:cs typeface="Calibri" panose="020F0502020204030204" pitchFamily="34" charset="0"/>
              </a:rPr>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Help us to live each day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being open to the possibility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of a miracle.</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Amen</a:t>
            </a:r>
          </a:p>
        </p:txBody>
      </p:sp>
    </p:spTree>
    <p:extLst>
      <p:ext uri="{BB962C8B-B14F-4D97-AF65-F5344CB8AC3E}">
        <p14:creationId xmlns:p14="http://schemas.microsoft.com/office/powerpoint/2010/main" val="470436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645020" y="4089455"/>
            <a:ext cx="6391470" cy="255454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Arial"/>
                <a:cs typeface="Arial"/>
                <a:sym typeface="Arial"/>
              </a:rPr>
              <a:t>This resource was produced by the Diocese of Leeds Education Team. For more information about this or future resources,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Arial"/>
                <a:cs typeface="Arial"/>
                <a:sym typeface="Arial"/>
              </a:rPr>
              <a:t>please contact your named adviser:</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600" b="1" i="0" u="none" strike="noStrike" kern="1200" cap="none" spc="0" normalizeH="0" baseline="0" noProof="0" dirty="0">
              <a:ln>
                <a:noFill/>
              </a:ln>
              <a:solidFill>
                <a:prstClr val="white"/>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2"/>
              </a:rPr>
              <a:t>simone.bennett@leeds.anglican.org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3">
                  <a:extLst>
                    <a:ext uri="{A12FA001-AC4F-418D-AE19-62706E023703}">
                      <ahyp:hlinkClr xmlns:ahyp="http://schemas.microsoft.com/office/drawing/2018/hyperlinkcolor" xmlns="" val="tx"/>
                    </a:ext>
                  </a:extLst>
                </a:hlinkClick>
              </a:rPr>
              <a:t>simon.sloan@leeds.anglican.org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4">
                  <a:extLst>
                    <a:ext uri="{A12FA001-AC4F-418D-AE19-62706E023703}">
                      <ahyp:hlinkClr xmlns:ahyp="http://schemas.microsoft.com/office/drawing/2018/hyperlinkcolor" xmlns="" val="tx"/>
                    </a:ext>
                  </a:extLst>
                </a:hlinkClick>
              </a:rPr>
              <a:t>darren.dudman@leeds.anglican.org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5">
                  <a:extLst>
                    <a:ext uri="{A12FA001-AC4F-418D-AE19-62706E023703}">
                      <ahyp:hlinkClr xmlns:ahyp="http://schemas.microsoft.com/office/drawing/2018/hyperlinkcolor" xmlns="" val="tx"/>
                    </a:ext>
                  </a:extLst>
                </a:hlinkClick>
              </a:rPr>
              <a:t>janet.tringham@leeds.anglican.org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6">
                  <a:extLst>
                    <a:ext uri="{A12FA001-AC4F-418D-AE19-62706E023703}">
                      <ahyp:hlinkClr xmlns:ahyp="http://schemas.microsoft.com/office/drawing/2018/hyperlinkcolor" xmlns="" val="tx"/>
                    </a:ext>
                  </a:extLst>
                </a:hlinkClick>
              </a:rPr>
              <a:t>lee.talbot@leeds.anglican.org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7">
                  <a:extLst>
                    <a:ext uri="{A12FA001-AC4F-418D-AE19-62706E023703}">
                      <ahyp:hlinkClr xmlns:ahyp="http://schemas.microsoft.com/office/drawing/2018/hyperlinkcolor" xmlns="" val="tx"/>
                    </a:ext>
                  </a:extLst>
                </a:hlinkClick>
              </a:rPr>
              <a:t>rupert.madeley@leeds.anglican.org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p:txBody>
      </p:sp>
      <p:pic>
        <p:nvPicPr>
          <p:cNvPr id="3" name="Picture 2"/>
          <p:cNvPicPr/>
          <p:nvPr/>
        </p:nvPicPr>
        <p:blipFill>
          <a:blip r:embed="rId8">
            <a:extLst>
              <a:ext uri="{28A0092B-C50C-407E-A947-70E740481C1C}">
                <a14:useLocalDpi xmlns:a14="http://schemas.microsoft.com/office/drawing/2010/main" val="0"/>
              </a:ext>
            </a:extLst>
          </a:blip>
          <a:stretch>
            <a:fillRect/>
          </a:stretch>
        </p:blipFill>
        <p:spPr>
          <a:xfrm>
            <a:off x="239405" y="188707"/>
            <a:ext cx="2208530" cy="1043940"/>
          </a:xfrm>
          <a:prstGeom prst="rect">
            <a:avLst/>
          </a:prstGeom>
        </p:spPr>
      </p:pic>
    </p:spTree>
    <p:extLst>
      <p:ext uri="{BB962C8B-B14F-4D97-AF65-F5344CB8AC3E}">
        <p14:creationId xmlns:p14="http://schemas.microsoft.com/office/powerpoint/2010/main" val="210005886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CD575A-EC1D-4433-A150-2A3FEF8023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119B21-A821-4616-B683-8FF346165882}">
  <ds:schemaRefs>
    <ds:schemaRef ds:uri="http://schemas.microsoft.com/sharepoint/v3/contenttype/forms"/>
  </ds:schemaRefs>
</ds:datastoreItem>
</file>

<file path=customXml/itemProps3.xml><?xml version="1.0" encoding="utf-8"?>
<ds:datastoreItem xmlns:ds="http://schemas.openxmlformats.org/officeDocument/2006/customXml" ds:itemID="{D0F071F5-7981-4D70-9FAE-4D8B48578EAC}">
  <ds:schemaRefs>
    <ds:schemaRef ds:uri="http://purl.org/dc/elements/1.1/"/>
    <ds:schemaRef ds:uri="48f09416-ac08-49d6-afd3-25b9b32af968"/>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6ed18a8-783b-4a81-89cd-e7f1a6e75ff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TotalTime>
  <Words>535</Words>
  <Application>Microsoft Office PowerPoint</Application>
  <PresentationFormat>Widescreen</PresentationFormat>
  <Paragraphs>44</Paragraphs>
  <Slides>8</Slides>
  <Notes>0</Notes>
  <HiddenSlides>0</HiddenSlides>
  <MMClips>4</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Bodoni MT</vt:lpstr>
      <vt:lpstr>Calibri</vt:lpstr>
      <vt:lpstr>Calibri Light</vt:lpstr>
      <vt:lpstr>Century Gothic</vt:lpstr>
      <vt:lpstr>system-ui</vt:lpstr>
      <vt:lpstr>Wingdings 3</vt:lpstr>
      <vt:lpstr>Ion Boardroom</vt:lpstr>
      <vt:lpstr>Office Theme</vt:lpstr>
      <vt:lpstr>PowerPoint Presentation</vt:lpstr>
      <vt:lpstr>PowerPoint Presentation</vt:lpstr>
      <vt:lpstr>PowerPoint Presentation</vt:lpstr>
      <vt:lpstr>PowerPoint Presentation</vt:lpstr>
      <vt:lpstr>PowerPoint Presentation</vt:lpstr>
      <vt:lpstr>PowerPoint Presentation</vt:lpstr>
      <vt:lpstr>Heavenly Father, as we remember the resurrection,  we give thanks for the gift of unexpected things, for special times and special places. Help us to live each day  being open to the possibility  of a miracle. Amen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Bennett</dc:creator>
  <cp:lastModifiedBy>Rupert Madeley</cp:lastModifiedBy>
  <cp:revision>12</cp:revision>
  <dcterms:created xsi:type="dcterms:W3CDTF">2021-02-01T17:47:51Z</dcterms:created>
  <dcterms:modified xsi:type="dcterms:W3CDTF">2021-02-22T15:43:44Z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