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79" r:id="rId3"/>
    <p:sldId id="256" r:id="rId4"/>
    <p:sldId id="283" r:id="rId5"/>
    <p:sldId id="303" r:id="rId6"/>
    <p:sldId id="296" r:id="rId7"/>
    <p:sldId id="304" r:id="rId8"/>
    <p:sldId id="294" r:id="rId9"/>
    <p:sldId id="300" r:id="rId10"/>
    <p:sldId id="299" r:id="rId11"/>
    <p:sldId id="298" r:id="rId12"/>
    <p:sldId id="301" r:id="rId13"/>
    <p:sldId id="302" r:id="rId14"/>
    <p:sldId id="277" r:id="rId15"/>
  </p:sldIdLst>
  <p:sldSz cx="12192000" cy="6858000"/>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AF1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95144" autoAdjust="0"/>
  </p:normalViewPr>
  <p:slideViewPr>
    <p:cSldViewPr snapToGrid="0">
      <p:cViewPr varScale="1">
        <p:scale>
          <a:sx n="90" d="100"/>
          <a:sy n="90" d="100"/>
        </p:scale>
        <p:origin x="9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98793E17-4486-470B-8F9A-12325544B13C}" type="datetimeFigureOut">
              <a:rPr lang="en-GB" smtClean="0"/>
              <a:t>13/10/2021</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7325234A-1084-41FA-B353-E5C5FE72AE6B}" type="slidenum">
              <a:rPr lang="en-GB" smtClean="0"/>
              <a:t>‹#›</a:t>
            </a:fld>
            <a:endParaRPr lang="en-GB"/>
          </a:p>
        </p:txBody>
      </p:sp>
    </p:spTree>
    <p:extLst>
      <p:ext uri="{BB962C8B-B14F-4D97-AF65-F5344CB8AC3E}">
        <p14:creationId xmlns:p14="http://schemas.microsoft.com/office/powerpoint/2010/main" val="3487845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Flip chart and </a:t>
            </a:r>
            <a:r>
              <a:rPr lang="en-GB" dirty="0" err="1"/>
              <a:t>postit</a:t>
            </a:r>
            <a:r>
              <a:rPr lang="en-GB" dirty="0"/>
              <a:t> notes – pre topic assessment – thoughts </a:t>
            </a:r>
          </a:p>
          <a:p>
            <a:r>
              <a:rPr lang="en-GB" dirty="0"/>
              <a:t>Take picture of answers to stick in books </a:t>
            </a:r>
          </a:p>
        </p:txBody>
      </p:sp>
      <p:sp>
        <p:nvSpPr>
          <p:cNvPr id="4" name="Slide Number Placeholder 3"/>
          <p:cNvSpPr>
            <a:spLocks noGrp="1"/>
          </p:cNvSpPr>
          <p:nvPr>
            <p:ph type="sldNum" sz="quarter" idx="5"/>
          </p:nvPr>
        </p:nvSpPr>
        <p:spPr/>
        <p:txBody>
          <a:bodyPr/>
          <a:lstStyle/>
          <a:p>
            <a:fld id="{7325234A-1084-41FA-B353-E5C5FE72AE6B}" type="slidenum">
              <a:rPr lang="en-GB" smtClean="0"/>
              <a:t>1</a:t>
            </a:fld>
            <a:endParaRPr lang="en-GB"/>
          </a:p>
        </p:txBody>
      </p:sp>
    </p:spTree>
    <p:extLst>
      <p:ext uri="{BB962C8B-B14F-4D97-AF65-F5344CB8AC3E}">
        <p14:creationId xmlns:p14="http://schemas.microsoft.com/office/powerpoint/2010/main" val="260352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and discussion from class answers from last lesson </a:t>
            </a:r>
          </a:p>
        </p:txBody>
      </p:sp>
      <p:sp>
        <p:nvSpPr>
          <p:cNvPr id="4" name="Slide Number Placeholder 3"/>
          <p:cNvSpPr>
            <a:spLocks noGrp="1"/>
          </p:cNvSpPr>
          <p:nvPr>
            <p:ph type="sldNum" sz="quarter" idx="5"/>
          </p:nvPr>
        </p:nvSpPr>
        <p:spPr/>
        <p:txBody>
          <a:bodyPr/>
          <a:lstStyle/>
          <a:p>
            <a:fld id="{7325234A-1084-41FA-B353-E5C5FE72AE6B}" type="slidenum">
              <a:rPr lang="en-GB" smtClean="0"/>
              <a:t>4</a:t>
            </a:fld>
            <a:endParaRPr lang="en-GB"/>
          </a:p>
        </p:txBody>
      </p:sp>
    </p:spTree>
    <p:extLst>
      <p:ext uri="{BB962C8B-B14F-4D97-AF65-F5344CB8AC3E}">
        <p14:creationId xmlns:p14="http://schemas.microsoft.com/office/powerpoint/2010/main" val="74188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5234A-1084-41FA-B353-E5C5FE72AE6B}" type="slidenum">
              <a:rPr lang="en-GB" smtClean="0"/>
              <a:t>8</a:t>
            </a:fld>
            <a:endParaRPr lang="en-GB"/>
          </a:p>
        </p:txBody>
      </p:sp>
    </p:spTree>
    <p:extLst>
      <p:ext uri="{BB962C8B-B14F-4D97-AF65-F5344CB8AC3E}">
        <p14:creationId xmlns:p14="http://schemas.microsoft.com/office/powerpoint/2010/main" val="412518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5234A-1084-41FA-B353-E5C5FE72AE6B}" type="slidenum">
              <a:rPr lang="en-GB" smtClean="0"/>
              <a:t>9</a:t>
            </a:fld>
            <a:endParaRPr lang="en-GB"/>
          </a:p>
        </p:txBody>
      </p:sp>
    </p:spTree>
    <p:extLst>
      <p:ext uri="{BB962C8B-B14F-4D97-AF65-F5344CB8AC3E}">
        <p14:creationId xmlns:p14="http://schemas.microsoft.com/office/powerpoint/2010/main" val="3891187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5234A-1084-41FA-B353-E5C5FE72AE6B}" type="slidenum">
              <a:rPr lang="en-GB" smtClean="0"/>
              <a:t>10</a:t>
            </a:fld>
            <a:endParaRPr lang="en-GB"/>
          </a:p>
        </p:txBody>
      </p:sp>
    </p:spTree>
    <p:extLst>
      <p:ext uri="{BB962C8B-B14F-4D97-AF65-F5344CB8AC3E}">
        <p14:creationId xmlns:p14="http://schemas.microsoft.com/office/powerpoint/2010/main" val="58816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and discussion from class answers from last lesson </a:t>
            </a:r>
          </a:p>
        </p:txBody>
      </p:sp>
      <p:sp>
        <p:nvSpPr>
          <p:cNvPr id="4" name="Slide Number Placeholder 3"/>
          <p:cNvSpPr>
            <a:spLocks noGrp="1"/>
          </p:cNvSpPr>
          <p:nvPr>
            <p:ph type="sldNum" sz="quarter" idx="5"/>
          </p:nvPr>
        </p:nvSpPr>
        <p:spPr/>
        <p:txBody>
          <a:bodyPr/>
          <a:lstStyle/>
          <a:p>
            <a:fld id="{7325234A-1084-41FA-B353-E5C5FE72AE6B}" type="slidenum">
              <a:rPr lang="en-GB" smtClean="0"/>
              <a:t>12</a:t>
            </a:fld>
            <a:endParaRPr lang="en-GB"/>
          </a:p>
        </p:txBody>
      </p:sp>
    </p:spTree>
    <p:extLst>
      <p:ext uri="{BB962C8B-B14F-4D97-AF65-F5344CB8AC3E}">
        <p14:creationId xmlns:p14="http://schemas.microsoft.com/office/powerpoint/2010/main" val="2245708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D58518-2460-4C69-AF8D-28098F81BEEC}" type="datetimeFigureOut">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9C4201-3EFE-4BC4-9633-983369C8B5BA}" type="slidenum">
              <a:rPr lang="en-GB" smtClean="0"/>
              <a:t>‹#›</a:t>
            </a:fld>
            <a:endParaRPr lang="en-GB"/>
          </a:p>
        </p:txBody>
      </p:sp>
    </p:spTree>
    <p:extLst>
      <p:ext uri="{BB962C8B-B14F-4D97-AF65-F5344CB8AC3E}">
        <p14:creationId xmlns:p14="http://schemas.microsoft.com/office/powerpoint/2010/main" val="349931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58518-2460-4C69-AF8D-28098F81BEEC}" type="datetimeFigureOut">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9C4201-3EFE-4BC4-9633-983369C8B5BA}" type="slidenum">
              <a:rPr lang="en-GB" smtClean="0"/>
              <a:t>‹#›</a:t>
            </a:fld>
            <a:endParaRPr lang="en-GB"/>
          </a:p>
        </p:txBody>
      </p:sp>
    </p:spTree>
    <p:extLst>
      <p:ext uri="{BB962C8B-B14F-4D97-AF65-F5344CB8AC3E}">
        <p14:creationId xmlns:p14="http://schemas.microsoft.com/office/powerpoint/2010/main" val="412272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58518-2460-4C69-AF8D-28098F81BEEC}" type="datetimeFigureOut">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9C4201-3EFE-4BC4-9633-983369C8B5B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23814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58518-2460-4C69-AF8D-28098F81BEEC}" type="datetimeFigureOut">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9C4201-3EFE-4BC4-9633-983369C8B5BA}" type="slidenum">
              <a:rPr lang="en-GB" smtClean="0"/>
              <a:t>‹#›</a:t>
            </a:fld>
            <a:endParaRPr lang="en-GB"/>
          </a:p>
        </p:txBody>
      </p:sp>
    </p:spTree>
    <p:extLst>
      <p:ext uri="{BB962C8B-B14F-4D97-AF65-F5344CB8AC3E}">
        <p14:creationId xmlns:p14="http://schemas.microsoft.com/office/powerpoint/2010/main" val="3927900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58518-2460-4C69-AF8D-28098F81BEEC}" type="datetimeFigureOut">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9C4201-3EFE-4BC4-9633-983369C8B5B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9706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58518-2460-4C69-AF8D-28098F81BEEC}" type="datetimeFigureOut">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9C4201-3EFE-4BC4-9633-983369C8B5BA}" type="slidenum">
              <a:rPr lang="en-GB" smtClean="0"/>
              <a:t>‹#›</a:t>
            </a:fld>
            <a:endParaRPr lang="en-GB"/>
          </a:p>
        </p:txBody>
      </p:sp>
    </p:spTree>
    <p:extLst>
      <p:ext uri="{BB962C8B-B14F-4D97-AF65-F5344CB8AC3E}">
        <p14:creationId xmlns:p14="http://schemas.microsoft.com/office/powerpoint/2010/main" val="1347216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58518-2460-4C69-AF8D-28098F81BEEC}" type="datetimeFigureOut">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9C4201-3EFE-4BC4-9633-983369C8B5BA}" type="slidenum">
              <a:rPr lang="en-GB" smtClean="0"/>
              <a:t>‹#›</a:t>
            </a:fld>
            <a:endParaRPr lang="en-GB"/>
          </a:p>
        </p:txBody>
      </p:sp>
    </p:spTree>
    <p:extLst>
      <p:ext uri="{BB962C8B-B14F-4D97-AF65-F5344CB8AC3E}">
        <p14:creationId xmlns:p14="http://schemas.microsoft.com/office/powerpoint/2010/main" val="3424794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58518-2460-4C69-AF8D-28098F81BEEC}" type="datetimeFigureOut">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9C4201-3EFE-4BC4-9633-983369C8B5BA}" type="slidenum">
              <a:rPr lang="en-GB" smtClean="0"/>
              <a:t>‹#›</a:t>
            </a:fld>
            <a:endParaRPr lang="en-GB"/>
          </a:p>
        </p:txBody>
      </p:sp>
    </p:spTree>
    <p:extLst>
      <p:ext uri="{BB962C8B-B14F-4D97-AF65-F5344CB8AC3E}">
        <p14:creationId xmlns:p14="http://schemas.microsoft.com/office/powerpoint/2010/main" val="96866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58518-2460-4C69-AF8D-28098F81BEEC}" type="datetimeFigureOut">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9C4201-3EFE-4BC4-9633-983369C8B5BA}" type="slidenum">
              <a:rPr lang="en-GB" smtClean="0"/>
              <a:t>‹#›</a:t>
            </a:fld>
            <a:endParaRPr lang="en-GB"/>
          </a:p>
        </p:txBody>
      </p:sp>
    </p:spTree>
    <p:extLst>
      <p:ext uri="{BB962C8B-B14F-4D97-AF65-F5344CB8AC3E}">
        <p14:creationId xmlns:p14="http://schemas.microsoft.com/office/powerpoint/2010/main" val="201510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58518-2460-4C69-AF8D-28098F81BEEC}" type="datetimeFigureOut">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9C4201-3EFE-4BC4-9633-983369C8B5BA}" type="slidenum">
              <a:rPr lang="en-GB" smtClean="0"/>
              <a:t>‹#›</a:t>
            </a:fld>
            <a:endParaRPr lang="en-GB"/>
          </a:p>
        </p:txBody>
      </p:sp>
    </p:spTree>
    <p:extLst>
      <p:ext uri="{BB962C8B-B14F-4D97-AF65-F5344CB8AC3E}">
        <p14:creationId xmlns:p14="http://schemas.microsoft.com/office/powerpoint/2010/main" val="312315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D58518-2460-4C69-AF8D-28098F81BEEC}" type="datetimeFigureOut">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9C4201-3EFE-4BC4-9633-983369C8B5BA}" type="slidenum">
              <a:rPr lang="en-GB" smtClean="0"/>
              <a:t>‹#›</a:t>
            </a:fld>
            <a:endParaRPr lang="en-GB"/>
          </a:p>
        </p:txBody>
      </p:sp>
    </p:spTree>
    <p:extLst>
      <p:ext uri="{BB962C8B-B14F-4D97-AF65-F5344CB8AC3E}">
        <p14:creationId xmlns:p14="http://schemas.microsoft.com/office/powerpoint/2010/main" val="61633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D58518-2460-4C69-AF8D-28098F81BEEC}" type="datetimeFigureOut">
              <a:rPr lang="en-GB" smtClean="0"/>
              <a:t>13/10/2021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9C4201-3EFE-4BC4-9633-983369C8B5BA}" type="slidenum">
              <a:rPr lang="en-GB" smtClean="0"/>
              <a:t>‹#›</a:t>
            </a:fld>
            <a:endParaRPr lang="en-GB"/>
          </a:p>
        </p:txBody>
      </p:sp>
    </p:spTree>
    <p:extLst>
      <p:ext uri="{BB962C8B-B14F-4D97-AF65-F5344CB8AC3E}">
        <p14:creationId xmlns:p14="http://schemas.microsoft.com/office/powerpoint/2010/main" val="620644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D58518-2460-4C69-AF8D-28098F81BEEC}" type="datetimeFigureOut">
              <a:rPr lang="en-GB" smtClean="0"/>
              <a:t>13/10/2021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9C4201-3EFE-4BC4-9633-983369C8B5BA}" type="slidenum">
              <a:rPr lang="en-GB" smtClean="0"/>
              <a:t>‹#›</a:t>
            </a:fld>
            <a:endParaRPr lang="en-GB"/>
          </a:p>
        </p:txBody>
      </p:sp>
    </p:spTree>
    <p:extLst>
      <p:ext uri="{BB962C8B-B14F-4D97-AF65-F5344CB8AC3E}">
        <p14:creationId xmlns:p14="http://schemas.microsoft.com/office/powerpoint/2010/main" val="125039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58518-2460-4C69-AF8D-28098F81BEEC}" type="datetimeFigureOut">
              <a:rPr lang="en-GB" smtClean="0"/>
              <a:t>13/10/2021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9C4201-3EFE-4BC4-9633-983369C8B5BA}" type="slidenum">
              <a:rPr lang="en-GB" smtClean="0"/>
              <a:t>‹#›</a:t>
            </a:fld>
            <a:endParaRPr lang="en-GB"/>
          </a:p>
        </p:txBody>
      </p:sp>
    </p:spTree>
    <p:extLst>
      <p:ext uri="{BB962C8B-B14F-4D97-AF65-F5344CB8AC3E}">
        <p14:creationId xmlns:p14="http://schemas.microsoft.com/office/powerpoint/2010/main" val="175119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D58518-2460-4C69-AF8D-28098F81BEEC}" type="datetimeFigureOut">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9C4201-3EFE-4BC4-9633-983369C8B5BA}" type="slidenum">
              <a:rPr lang="en-GB" smtClean="0"/>
              <a:t>‹#›</a:t>
            </a:fld>
            <a:endParaRPr lang="en-GB"/>
          </a:p>
        </p:txBody>
      </p:sp>
    </p:spTree>
    <p:extLst>
      <p:ext uri="{BB962C8B-B14F-4D97-AF65-F5344CB8AC3E}">
        <p14:creationId xmlns:p14="http://schemas.microsoft.com/office/powerpoint/2010/main" val="12424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D58518-2460-4C69-AF8D-28098F81BEEC}" type="datetimeFigureOut">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9C4201-3EFE-4BC4-9633-983369C8B5BA}" type="slidenum">
              <a:rPr lang="en-GB" smtClean="0"/>
              <a:t>‹#›</a:t>
            </a:fld>
            <a:endParaRPr lang="en-GB"/>
          </a:p>
        </p:txBody>
      </p:sp>
    </p:spTree>
    <p:extLst>
      <p:ext uri="{BB962C8B-B14F-4D97-AF65-F5344CB8AC3E}">
        <p14:creationId xmlns:p14="http://schemas.microsoft.com/office/powerpoint/2010/main" val="359591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D58518-2460-4C69-AF8D-28098F81BEEC}" type="datetimeFigureOut">
              <a:rPr lang="en-GB" smtClean="0"/>
              <a:t>13/10/2021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9C4201-3EFE-4BC4-9633-983369C8B5BA}" type="slidenum">
              <a:rPr lang="en-GB" smtClean="0"/>
              <a:t>‹#›</a:t>
            </a:fld>
            <a:endParaRPr lang="en-GB"/>
          </a:p>
        </p:txBody>
      </p:sp>
    </p:spTree>
    <p:extLst>
      <p:ext uri="{BB962C8B-B14F-4D97-AF65-F5344CB8AC3E}">
        <p14:creationId xmlns:p14="http://schemas.microsoft.com/office/powerpoint/2010/main" val="3924352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estoffaith.com/resources/resources.aspx?resource=true&amp;catid=13&amp;id=15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testoffaith.com/resources/resources.aspx?resource=true&amp;catid=13&amp;id=156" TargetMode="External"/><Relationship Id="rId4" Type="http://schemas.openxmlformats.org/officeDocument/2006/relationships/hyperlink" Target="https://freepngimg.com/png/65023-thought-thinking-emoji-free-hq-imag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milky-way-universe-person-stars-1023340/"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freepngimg.com/png/65023-thought-thinking-emoji-free-hq-imag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postit-memo-post-it-notes-memory-1975188/"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estoffaith.com/resources/resources.aspx?resource=true&amp;catid=13&amp;id=15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www.testoffaith.com/resources/resources.aspx?resource=true&amp;catid=13&amp;id=15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93895-4FD3-4A26-84DA-C3F39F6AC7FF}"/>
              </a:ext>
            </a:extLst>
          </p:cNvPr>
          <p:cNvSpPr>
            <a:spLocks noGrp="1"/>
          </p:cNvSpPr>
          <p:nvPr>
            <p:ph type="ctrTitle"/>
          </p:nvPr>
        </p:nvSpPr>
        <p:spPr>
          <a:xfrm>
            <a:off x="675860" y="2841857"/>
            <a:ext cx="8984973" cy="1646302"/>
          </a:xfrm>
        </p:spPr>
        <p:txBody>
          <a:bodyPr/>
          <a:lstStyle/>
          <a:p>
            <a:pPr algn="ctr"/>
            <a:r>
              <a:rPr lang="en-GB" sz="2800" dirty="0">
                <a:solidFill>
                  <a:schemeClr val="accent2">
                    <a:lumMod val="50000"/>
                  </a:schemeClr>
                </a:solidFill>
              </a:rPr>
              <a:t>Creation and science: conflicting or complementary? </a:t>
            </a:r>
          </a:p>
        </p:txBody>
      </p:sp>
      <p:sp>
        <p:nvSpPr>
          <p:cNvPr id="5" name="Title 1">
            <a:extLst>
              <a:ext uri="{FF2B5EF4-FFF2-40B4-BE49-F238E27FC236}">
                <a16:creationId xmlns:a16="http://schemas.microsoft.com/office/drawing/2014/main" id="{84685DDB-0A8A-4B18-9843-32623BCD928F}"/>
              </a:ext>
            </a:extLst>
          </p:cNvPr>
          <p:cNvSpPr txBox="1">
            <a:spLocks/>
          </p:cNvSpPr>
          <p:nvPr/>
        </p:nvSpPr>
        <p:spPr>
          <a:xfrm>
            <a:off x="752055" y="1160865"/>
            <a:ext cx="8631095"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Creation/Fall – RE Lesson 4 </a:t>
            </a:r>
          </a:p>
        </p:txBody>
      </p:sp>
    </p:spTree>
    <p:extLst>
      <p:ext uri="{BB962C8B-B14F-4D97-AF65-F5344CB8AC3E}">
        <p14:creationId xmlns:p14="http://schemas.microsoft.com/office/powerpoint/2010/main" val="627458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239368-892E-43AA-8BB7-F5520B1C27E3}"/>
              </a:ext>
            </a:extLst>
          </p:cNvPr>
          <p:cNvSpPr txBox="1"/>
          <p:nvPr/>
        </p:nvSpPr>
        <p:spPr>
          <a:xfrm>
            <a:off x="105507" y="118669"/>
            <a:ext cx="6690945" cy="400110"/>
          </a:xfrm>
          <a:prstGeom prst="rect">
            <a:avLst/>
          </a:prstGeom>
          <a:noFill/>
        </p:spPr>
        <p:txBody>
          <a:bodyPr wrap="square">
            <a:spAutoFit/>
          </a:bodyPr>
          <a:lstStyle/>
          <a:p>
            <a:pPr algn="ctr"/>
            <a:r>
              <a:rPr lang="en-GB" sz="2000" dirty="0">
                <a:solidFill>
                  <a:schemeClr val="accent2">
                    <a:lumMod val="50000"/>
                  </a:schemeClr>
                </a:solidFill>
                <a:latin typeface="Comic Sans MS" panose="030F0702030302020204" pitchFamily="66" charset="0"/>
              </a:rPr>
              <a:t>Creation and science: conflicting or complementary?</a:t>
            </a:r>
            <a:r>
              <a:rPr lang="en-GB" sz="2000" dirty="0">
                <a:solidFill>
                  <a:schemeClr val="accent2">
                    <a:lumMod val="50000"/>
                  </a:schemeClr>
                </a:solidFill>
              </a:rPr>
              <a:t> </a:t>
            </a:r>
            <a:endParaRPr lang="en-GB" sz="2000" dirty="0"/>
          </a:p>
        </p:txBody>
      </p:sp>
      <p:sp>
        <p:nvSpPr>
          <p:cNvPr id="8" name="TextBox 7">
            <a:extLst>
              <a:ext uri="{FF2B5EF4-FFF2-40B4-BE49-F238E27FC236}">
                <a16:creationId xmlns:a16="http://schemas.microsoft.com/office/drawing/2014/main" id="{97808DC9-339A-4EB4-A561-22C9726F775B}"/>
              </a:ext>
            </a:extLst>
          </p:cNvPr>
          <p:cNvSpPr txBox="1"/>
          <p:nvPr/>
        </p:nvSpPr>
        <p:spPr>
          <a:xfrm>
            <a:off x="457200" y="1463890"/>
            <a:ext cx="3903785" cy="3046988"/>
          </a:xfrm>
          <a:prstGeom prst="rect">
            <a:avLst/>
          </a:prstGeom>
          <a:solidFill>
            <a:schemeClr val="accent3">
              <a:lumMod val="20000"/>
              <a:lumOff val="80000"/>
            </a:schemeClr>
          </a:solidFill>
        </p:spPr>
        <p:txBody>
          <a:bodyPr wrap="square">
            <a:spAutoFit/>
          </a:bodyPr>
          <a:lstStyle/>
          <a:p>
            <a:r>
              <a:rPr lang="en-GB" sz="1600" b="0" i="0" dirty="0">
                <a:solidFill>
                  <a:schemeClr val="tx1">
                    <a:lumMod val="95000"/>
                    <a:lumOff val="5000"/>
                  </a:schemeClr>
                </a:solidFill>
                <a:effectLst/>
                <a:latin typeface="Comic Sans MS" panose="030F0702030302020204" pitchFamily="66" charset="0"/>
              </a:rPr>
              <a:t>Dennis Alexander</a:t>
            </a:r>
            <a:r>
              <a:rPr lang="en-GB" sz="1600" dirty="0">
                <a:solidFill>
                  <a:schemeClr val="tx1">
                    <a:lumMod val="95000"/>
                    <a:lumOff val="5000"/>
                  </a:schemeClr>
                </a:solidFill>
                <a:latin typeface="Comic Sans MS" panose="030F0702030302020204" pitchFamily="66" charset="0"/>
              </a:rPr>
              <a:t> - </a:t>
            </a:r>
            <a:r>
              <a:rPr lang="en-GB" sz="1600" i="0" dirty="0">
                <a:solidFill>
                  <a:schemeClr val="tx1">
                    <a:lumMod val="95000"/>
                    <a:lumOff val="5000"/>
                  </a:schemeClr>
                </a:solidFill>
                <a:effectLst/>
                <a:latin typeface="Comic Sans MS" panose="030F0702030302020204" pitchFamily="66" charset="0"/>
              </a:rPr>
              <a:t>How do you reconcile the timescale of evolution with Genesis?</a:t>
            </a:r>
          </a:p>
          <a:p>
            <a:endParaRPr lang="en-GB" b="0" i="0" dirty="0">
              <a:solidFill>
                <a:schemeClr val="tx1">
                  <a:lumMod val="95000"/>
                  <a:lumOff val="5000"/>
                </a:schemeClr>
              </a:solidFill>
              <a:effectLst/>
              <a:latin typeface="pragmatica-web-condensed"/>
            </a:endParaRPr>
          </a:p>
          <a:p>
            <a:pPr algn="l"/>
            <a:r>
              <a:rPr lang="en-GB" sz="1400" b="0" i="1" dirty="0">
                <a:solidFill>
                  <a:schemeClr val="tx1">
                    <a:lumMod val="95000"/>
                    <a:lumOff val="5000"/>
                  </a:schemeClr>
                </a:solidFill>
                <a:effectLst/>
                <a:latin typeface="Comic Sans MS" panose="030F0702030302020204" pitchFamily="66" charset="0"/>
              </a:rPr>
              <a:t>Dr Denis Alexander is the director of the Faraday Institute for Science and Religion at St Edmund’s College, Cambridge, and is a popular writer and speaker on science and faith. His latest book is called Creation or Evolution: Do We Have to Choose? He is editor of the journal Science &amp; Christian Belief and is on the National Committee of Christians in Science</a:t>
            </a:r>
            <a:r>
              <a:rPr lang="en-GB" sz="1400" i="1" dirty="0">
                <a:solidFill>
                  <a:schemeClr val="tx1">
                    <a:lumMod val="95000"/>
                    <a:lumOff val="5000"/>
                  </a:schemeClr>
                </a:solidFill>
                <a:latin typeface="Comic Sans MS" panose="030F0702030302020204" pitchFamily="66" charset="0"/>
              </a:rPr>
              <a:t>. </a:t>
            </a:r>
            <a:endParaRPr lang="en-GB" b="0" i="0" dirty="0">
              <a:solidFill>
                <a:srgbClr val="FFFFFF"/>
              </a:solidFill>
              <a:effectLst/>
              <a:latin typeface="pragmatica-web-condensed"/>
            </a:endParaRPr>
          </a:p>
        </p:txBody>
      </p:sp>
      <p:sp>
        <p:nvSpPr>
          <p:cNvPr id="14" name="TextBox 13">
            <a:extLst>
              <a:ext uri="{FF2B5EF4-FFF2-40B4-BE49-F238E27FC236}">
                <a16:creationId xmlns:a16="http://schemas.microsoft.com/office/drawing/2014/main" id="{CB1BE2F8-5345-4419-9688-816BDC804450}"/>
              </a:ext>
            </a:extLst>
          </p:cNvPr>
          <p:cNvSpPr txBox="1"/>
          <p:nvPr/>
        </p:nvSpPr>
        <p:spPr>
          <a:xfrm>
            <a:off x="602271" y="5240215"/>
            <a:ext cx="8396655" cy="738664"/>
          </a:xfrm>
          <a:prstGeom prst="rect">
            <a:avLst/>
          </a:prstGeom>
          <a:noFill/>
        </p:spPr>
        <p:txBody>
          <a:bodyPr wrap="square">
            <a:spAutoFit/>
          </a:bodyPr>
          <a:lstStyle/>
          <a:p>
            <a:r>
              <a:rPr lang="en-GB" sz="1400" dirty="0">
                <a:solidFill>
                  <a:schemeClr val="accent2">
                    <a:lumMod val="50000"/>
                  </a:schemeClr>
                </a:solidFill>
                <a:hlinkClick r:id="rId3">
                  <a:extLst>
                    <a:ext uri="{A12FA001-AC4F-418D-AE19-62706E023703}">
                      <ahyp:hlinkClr xmlns:ahyp="http://schemas.microsoft.com/office/drawing/2018/hyperlinkcolor" val="tx"/>
                    </a:ext>
                  </a:extLst>
                </a:hlinkClick>
              </a:rPr>
              <a:t>For more videos: </a:t>
            </a:r>
          </a:p>
          <a:p>
            <a:endParaRPr lang="en-GB" sz="1400" dirty="0">
              <a:solidFill>
                <a:schemeClr val="accent2">
                  <a:lumMod val="50000"/>
                </a:schemeClr>
              </a:solidFill>
              <a:hlinkClick r:id="rId3">
                <a:extLst>
                  <a:ext uri="{A12FA001-AC4F-418D-AE19-62706E023703}">
                    <ahyp:hlinkClr xmlns:ahyp="http://schemas.microsoft.com/office/drawing/2018/hyperlinkcolor" val="tx"/>
                  </a:ext>
                </a:extLst>
              </a:hlinkClick>
            </a:endParaRPr>
          </a:p>
          <a:p>
            <a:r>
              <a:rPr lang="en-GB" sz="1400" dirty="0">
                <a:solidFill>
                  <a:schemeClr val="accent2">
                    <a:lumMod val="50000"/>
                  </a:schemeClr>
                </a:solidFill>
                <a:hlinkClick r:id="rId3">
                  <a:extLst>
                    <a:ext uri="{A12FA001-AC4F-418D-AE19-62706E023703}">
                      <ahyp:hlinkClr xmlns:ahyp="http://schemas.microsoft.com/office/drawing/2018/hyperlinkcolor" val="tx"/>
                    </a:ext>
                  </a:extLst>
                </a:hlinkClick>
              </a:rPr>
              <a:t>http://www.testoffaith.com/resources/resources.aspx?resource=true&amp;catid=13&amp;id=156</a:t>
            </a:r>
            <a:r>
              <a:rPr lang="en-GB" sz="1400" dirty="0">
                <a:solidFill>
                  <a:schemeClr val="accent2">
                    <a:lumMod val="50000"/>
                  </a:schemeClr>
                </a:solidFill>
              </a:rPr>
              <a:t> </a:t>
            </a:r>
          </a:p>
        </p:txBody>
      </p:sp>
      <p:pic>
        <p:nvPicPr>
          <p:cNvPr id="3074" name="Picture 2" descr="Dr Denis Alexander | Faraday">
            <a:extLst>
              <a:ext uri="{FF2B5EF4-FFF2-40B4-BE49-F238E27FC236}">
                <a16:creationId xmlns:a16="http://schemas.microsoft.com/office/drawing/2014/main" id="{283E65FC-BF48-4154-BCA7-91EAE4624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771" y="964222"/>
            <a:ext cx="3625362" cy="362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93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C607F4-BF50-4FE0-8B17-68A7757D1CC2}"/>
              </a:ext>
            </a:extLst>
          </p:cNvPr>
          <p:cNvPicPr>
            <a:picLocks noChangeAspect="1"/>
          </p:cNvPicPr>
          <p:nvPr/>
        </p:nvPicPr>
        <p:blipFill rotWithShape="1">
          <a:blip r:embed="rId2"/>
          <a:srcRect t="30641" b="38333"/>
          <a:stretch/>
        </p:blipFill>
        <p:spPr>
          <a:xfrm>
            <a:off x="3692769" y="3480146"/>
            <a:ext cx="8288215" cy="3331994"/>
          </a:xfrm>
          <a:prstGeom prst="rect">
            <a:avLst/>
          </a:prstGeom>
        </p:spPr>
      </p:pic>
      <p:pic>
        <p:nvPicPr>
          <p:cNvPr id="3" name="Picture 2">
            <a:extLst>
              <a:ext uri="{FF2B5EF4-FFF2-40B4-BE49-F238E27FC236}">
                <a16:creationId xmlns:a16="http://schemas.microsoft.com/office/drawing/2014/main" id="{3CF38BB1-EE70-49A2-88D5-A4D8F6883AD7}"/>
              </a:ext>
            </a:extLst>
          </p:cNvPr>
          <p:cNvPicPr>
            <a:picLocks noChangeAspect="1"/>
          </p:cNvPicPr>
          <p:nvPr/>
        </p:nvPicPr>
        <p:blipFill rotWithShape="1">
          <a:blip r:embed="rId2"/>
          <a:srcRect t="62692"/>
          <a:stretch/>
        </p:blipFill>
        <p:spPr>
          <a:xfrm>
            <a:off x="99796" y="145073"/>
            <a:ext cx="7320912" cy="3539046"/>
          </a:xfrm>
          <a:prstGeom prst="rect">
            <a:avLst/>
          </a:prstGeom>
        </p:spPr>
      </p:pic>
    </p:spTree>
    <p:extLst>
      <p:ext uri="{BB962C8B-B14F-4D97-AF65-F5344CB8AC3E}">
        <p14:creationId xmlns:p14="http://schemas.microsoft.com/office/powerpoint/2010/main" val="126167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FCD8-B9F2-448D-9F3B-9650950E1D9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2F32E63-0781-4120-87C2-1B9F9324F7FA}"/>
              </a:ext>
            </a:extLst>
          </p:cNvPr>
          <p:cNvSpPr>
            <a:spLocks noGrp="1"/>
          </p:cNvSpPr>
          <p:nvPr>
            <p:ph idx="1"/>
          </p:nvPr>
        </p:nvSpPr>
        <p:spPr>
          <a:xfrm>
            <a:off x="677334" y="1626577"/>
            <a:ext cx="8596668" cy="4414785"/>
          </a:xfrm>
        </p:spPr>
        <p:txBody>
          <a:bodyPr/>
          <a:lstStyle/>
          <a:p>
            <a:endParaRPr lang="en-GB" dirty="0"/>
          </a:p>
          <a:p>
            <a:endParaRPr lang="en-GB" dirty="0"/>
          </a:p>
        </p:txBody>
      </p:sp>
      <p:sp>
        <p:nvSpPr>
          <p:cNvPr id="5" name="Thought Bubble: Cloud 4">
            <a:extLst>
              <a:ext uri="{FF2B5EF4-FFF2-40B4-BE49-F238E27FC236}">
                <a16:creationId xmlns:a16="http://schemas.microsoft.com/office/drawing/2014/main" id="{334363D8-3789-4879-B052-BA4A9969747F}"/>
              </a:ext>
            </a:extLst>
          </p:cNvPr>
          <p:cNvSpPr/>
          <p:nvPr/>
        </p:nvSpPr>
        <p:spPr>
          <a:xfrm>
            <a:off x="3155912" y="1163782"/>
            <a:ext cx="6289964" cy="3519055"/>
          </a:xfrm>
          <a:prstGeom prst="cloudCallout">
            <a:avLst>
              <a:gd name="adj1" fmla="val -52111"/>
              <a:gd name="adj2" fmla="val 68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B04D1D9-24EB-409B-9763-5426F500DA2F}"/>
              </a:ext>
            </a:extLst>
          </p:cNvPr>
          <p:cNvSpPr txBox="1"/>
          <p:nvPr/>
        </p:nvSpPr>
        <p:spPr>
          <a:xfrm>
            <a:off x="3980646" y="1707591"/>
            <a:ext cx="4839795" cy="243143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sz="2400" dirty="0">
                <a:latin typeface="Comic Sans MS" panose="030F0702030302020204" pitchFamily="66" charset="0"/>
              </a:rPr>
              <a:t>Can you compose a question to ask a scientist who may also be a Christian?</a:t>
            </a:r>
          </a:p>
          <a:p>
            <a:endParaRPr lang="en-GB" sz="2400" dirty="0">
              <a:latin typeface="Comic Sans MS" panose="030F0702030302020204" pitchFamily="66" charset="0"/>
            </a:endParaRPr>
          </a:p>
          <a:p>
            <a:r>
              <a:rPr lang="en-GB" sz="2800" dirty="0">
                <a:solidFill>
                  <a:srgbClr val="FF0000"/>
                </a:solidFill>
                <a:latin typeface="Comic Sans MS" panose="030F0702030302020204" pitchFamily="66" charset="0"/>
              </a:rPr>
              <a:t>Were any of your questions answered today?  </a:t>
            </a:r>
          </a:p>
        </p:txBody>
      </p:sp>
      <p:pic>
        <p:nvPicPr>
          <p:cNvPr id="7" name="Picture 6">
            <a:extLst>
              <a:ext uri="{FF2B5EF4-FFF2-40B4-BE49-F238E27FC236}">
                <a16:creationId xmlns:a16="http://schemas.microsoft.com/office/drawing/2014/main" id="{3EDEA3DF-5594-4090-8253-5BC925B0049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12984" y="5209171"/>
            <a:ext cx="1530160" cy="1530160"/>
          </a:xfrm>
          <a:prstGeom prst="rect">
            <a:avLst/>
          </a:prstGeom>
        </p:spPr>
      </p:pic>
      <p:sp>
        <p:nvSpPr>
          <p:cNvPr id="8" name="TextBox 7">
            <a:extLst>
              <a:ext uri="{FF2B5EF4-FFF2-40B4-BE49-F238E27FC236}">
                <a16:creationId xmlns:a16="http://schemas.microsoft.com/office/drawing/2014/main" id="{1FA6073C-EDD2-4C10-B8CB-E02FDE0A00E9}"/>
              </a:ext>
            </a:extLst>
          </p:cNvPr>
          <p:cNvSpPr txBox="1"/>
          <p:nvPr/>
        </p:nvSpPr>
        <p:spPr>
          <a:xfrm>
            <a:off x="3308837" y="5765493"/>
            <a:ext cx="7570179" cy="738664"/>
          </a:xfrm>
          <a:prstGeom prst="rect">
            <a:avLst/>
          </a:prstGeom>
          <a:noFill/>
        </p:spPr>
        <p:txBody>
          <a:bodyPr wrap="square">
            <a:spAutoFit/>
          </a:bodyPr>
          <a:lstStyle/>
          <a:p>
            <a:r>
              <a:rPr lang="en-GB" sz="1400" dirty="0">
                <a:solidFill>
                  <a:schemeClr val="accent2">
                    <a:lumMod val="50000"/>
                  </a:schemeClr>
                </a:solidFill>
                <a:hlinkClick r:id="rId5">
                  <a:extLst>
                    <a:ext uri="{A12FA001-AC4F-418D-AE19-62706E023703}">
                      <ahyp:hlinkClr xmlns:ahyp="http://schemas.microsoft.com/office/drawing/2018/hyperlinkcolor" val="tx"/>
                    </a:ext>
                  </a:extLst>
                </a:hlinkClick>
              </a:rPr>
              <a:t>For more videos: </a:t>
            </a:r>
          </a:p>
          <a:p>
            <a:endParaRPr lang="en-GB" sz="1400" dirty="0">
              <a:solidFill>
                <a:schemeClr val="accent2">
                  <a:lumMod val="50000"/>
                </a:schemeClr>
              </a:solidFill>
              <a:hlinkClick r:id="rId5">
                <a:extLst>
                  <a:ext uri="{A12FA001-AC4F-418D-AE19-62706E023703}">
                    <ahyp:hlinkClr xmlns:ahyp="http://schemas.microsoft.com/office/drawing/2018/hyperlinkcolor" val="tx"/>
                  </a:ext>
                </a:extLst>
              </a:hlinkClick>
            </a:endParaRPr>
          </a:p>
          <a:p>
            <a:r>
              <a:rPr lang="en-GB" sz="1400" dirty="0">
                <a:solidFill>
                  <a:schemeClr val="accent2">
                    <a:lumMod val="50000"/>
                  </a:schemeClr>
                </a:solidFill>
                <a:hlinkClick r:id="rId5">
                  <a:extLst>
                    <a:ext uri="{A12FA001-AC4F-418D-AE19-62706E023703}">
                      <ahyp:hlinkClr xmlns:ahyp="http://schemas.microsoft.com/office/drawing/2018/hyperlinkcolor" val="tx"/>
                    </a:ext>
                  </a:extLst>
                </a:hlinkClick>
              </a:rPr>
              <a:t>http://www.testoffaith.com/resources/resources.aspx?resource=true&amp;catid=13&amp;id=156</a:t>
            </a:r>
            <a:r>
              <a:rPr lang="en-GB" sz="1400" dirty="0">
                <a:solidFill>
                  <a:schemeClr val="accent2">
                    <a:lumMod val="50000"/>
                  </a:schemeClr>
                </a:solidFill>
              </a:rPr>
              <a:t> </a:t>
            </a:r>
          </a:p>
        </p:txBody>
      </p:sp>
    </p:spTree>
    <p:extLst>
      <p:ext uri="{BB962C8B-B14F-4D97-AF65-F5344CB8AC3E}">
        <p14:creationId xmlns:p14="http://schemas.microsoft.com/office/powerpoint/2010/main" val="3610100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EB04E0-8E20-4360-91F9-8C20888B9D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5862"/>
            <a:ext cx="12192001" cy="6919546"/>
          </a:xfrm>
          <a:prstGeom prst="rect">
            <a:avLst/>
          </a:prstGeom>
        </p:spPr>
      </p:pic>
      <p:sp>
        <p:nvSpPr>
          <p:cNvPr id="3" name="Content Placeholder 2">
            <a:extLst>
              <a:ext uri="{FF2B5EF4-FFF2-40B4-BE49-F238E27FC236}">
                <a16:creationId xmlns:a16="http://schemas.microsoft.com/office/drawing/2014/main" id="{C3A1C1F3-18A9-4B67-AEBE-2386846477B6}"/>
              </a:ext>
            </a:extLst>
          </p:cNvPr>
          <p:cNvSpPr>
            <a:spLocks noGrp="1"/>
          </p:cNvSpPr>
          <p:nvPr>
            <p:ph idx="1"/>
          </p:nvPr>
        </p:nvSpPr>
        <p:spPr>
          <a:xfrm>
            <a:off x="175322" y="126024"/>
            <a:ext cx="4906632" cy="2441330"/>
          </a:xfrm>
          <a:solidFill>
            <a:srgbClr val="0D0D0D">
              <a:alpha val="40000"/>
            </a:srgbClr>
          </a:solidFill>
        </p:spPr>
        <p:txBody>
          <a:bodyPr>
            <a:normAutofit/>
          </a:bodyPr>
          <a:lstStyle/>
          <a:p>
            <a:pPr marL="0" indent="0">
              <a:buNone/>
            </a:pPr>
            <a:r>
              <a:rPr lang="en-GB" sz="4800" dirty="0">
                <a:solidFill>
                  <a:schemeClr val="accent2">
                    <a:lumMod val="20000"/>
                    <a:lumOff val="80000"/>
                  </a:schemeClr>
                </a:solidFill>
              </a:rPr>
              <a:t>Home learning - </a:t>
            </a:r>
            <a:r>
              <a:rPr lang="en-GB" sz="3200" dirty="0">
                <a:solidFill>
                  <a:schemeClr val="accent2">
                    <a:lumMod val="20000"/>
                    <a:lumOff val="80000"/>
                  </a:schemeClr>
                </a:solidFill>
                <a:latin typeface="Comic Sans MS" panose="030F0702030302020204" pitchFamily="66" charset="0"/>
              </a:rPr>
              <a:t>Gaze up at the night sky and write down your feelings and sensations.  </a:t>
            </a:r>
            <a:endParaRPr lang="en-GB" sz="2800" dirty="0">
              <a:solidFill>
                <a:schemeClr val="accent2">
                  <a:lumMod val="20000"/>
                  <a:lumOff val="80000"/>
                </a:schemeClr>
              </a:solidFill>
              <a:latin typeface="Comic Sans MS" panose="030F0702030302020204" pitchFamily="66" charset="0"/>
            </a:endParaRPr>
          </a:p>
        </p:txBody>
      </p:sp>
    </p:spTree>
    <p:extLst>
      <p:ext uri="{BB962C8B-B14F-4D97-AF65-F5344CB8AC3E}">
        <p14:creationId xmlns:p14="http://schemas.microsoft.com/office/powerpoint/2010/main" val="329586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C497-364C-47D0-B163-3E0EBF389CEA}"/>
              </a:ext>
            </a:extLst>
          </p:cNvPr>
          <p:cNvSpPr>
            <a:spLocks noGrp="1"/>
          </p:cNvSpPr>
          <p:nvPr>
            <p:ph type="title"/>
          </p:nvPr>
        </p:nvSpPr>
        <p:spPr>
          <a:xfrm>
            <a:off x="677334" y="609600"/>
            <a:ext cx="8596668" cy="867508"/>
          </a:xfrm>
        </p:spPr>
        <p:txBody>
          <a:bodyPr/>
          <a:lstStyle/>
          <a:p>
            <a:r>
              <a:rPr lang="en-GB" dirty="0"/>
              <a:t>What and how did you learn? </a:t>
            </a:r>
          </a:p>
        </p:txBody>
      </p:sp>
      <p:sp>
        <p:nvSpPr>
          <p:cNvPr id="3" name="Content Placeholder 2">
            <a:extLst>
              <a:ext uri="{FF2B5EF4-FFF2-40B4-BE49-F238E27FC236}">
                <a16:creationId xmlns:a16="http://schemas.microsoft.com/office/drawing/2014/main" id="{5BD0BB2C-1821-4005-8744-83B74284BC8F}"/>
              </a:ext>
            </a:extLst>
          </p:cNvPr>
          <p:cNvSpPr>
            <a:spLocks noGrp="1"/>
          </p:cNvSpPr>
          <p:nvPr>
            <p:ph idx="1"/>
          </p:nvPr>
        </p:nvSpPr>
        <p:spPr/>
        <p:txBody>
          <a:bodyPr/>
          <a:lstStyle/>
          <a:p>
            <a:r>
              <a:rPr lang="en-GB" dirty="0"/>
              <a:t>What I have learnt today? - One sentence or phrase </a:t>
            </a:r>
          </a:p>
          <a:p>
            <a:pPr marL="0" indent="0">
              <a:buNone/>
            </a:pPr>
            <a:endParaRPr lang="en-GB" dirty="0"/>
          </a:p>
          <a:p>
            <a:r>
              <a:rPr lang="en-GB" dirty="0"/>
              <a:t>How I felt about my learning: </a:t>
            </a:r>
          </a:p>
          <a:p>
            <a:pPr lvl="1"/>
            <a:r>
              <a:rPr lang="en-GB" dirty="0">
                <a:solidFill>
                  <a:srgbClr val="FF0000"/>
                </a:solidFill>
              </a:rPr>
              <a:t>Red – low understanding </a:t>
            </a:r>
          </a:p>
          <a:p>
            <a:pPr lvl="1"/>
            <a:r>
              <a:rPr lang="en-GB" dirty="0">
                <a:solidFill>
                  <a:srgbClr val="FFC000"/>
                </a:solidFill>
              </a:rPr>
              <a:t>Orange – understood some but not all</a:t>
            </a:r>
          </a:p>
          <a:p>
            <a:pPr lvl="1"/>
            <a:r>
              <a:rPr lang="en-GB" dirty="0">
                <a:solidFill>
                  <a:schemeClr val="accent2">
                    <a:lumMod val="75000"/>
                  </a:schemeClr>
                </a:solidFill>
              </a:rPr>
              <a:t>Green – understood all </a:t>
            </a:r>
          </a:p>
          <a:p>
            <a:endParaRPr lang="en-GB" dirty="0"/>
          </a:p>
          <a:p>
            <a:r>
              <a:rPr lang="en-GB" dirty="0"/>
              <a:t>A question related to the lesson – optional </a:t>
            </a:r>
          </a:p>
        </p:txBody>
      </p:sp>
    </p:spTree>
    <p:extLst>
      <p:ext uri="{BB962C8B-B14F-4D97-AF65-F5344CB8AC3E}">
        <p14:creationId xmlns:p14="http://schemas.microsoft.com/office/powerpoint/2010/main" val="263661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E047-3A5D-4799-9B2F-435404158E19}"/>
              </a:ext>
            </a:extLst>
          </p:cNvPr>
          <p:cNvSpPr>
            <a:spLocks noGrp="1"/>
          </p:cNvSpPr>
          <p:nvPr>
            <p:ph type="title"/>
          </p:nvPr>
        </p:nvSpPr>
        <p:spPr>
          <a:xfrm>
            <a:off x="483902" y="1172307"/>
            <a:ext cx="8651305" cy="3206261"/>
          </a:xfrm>
          <a:solidFill>
            <a:schemeClr val="accent1">
              <a:lumMod val="20000"/>
              <a:lumOff val="80000"/>
            </a:schemeClr>
          </a:solidFill>
        </p:spPr>
        <p:txBody>
          <a:bodyPr>
            <a:normAutofit/>
          </a:bodyPr>
          <a:lstStyle/>
          <a:p>
            <a:r>
              <a:rPr lang="en-GB" u="sng" dirty="0">
                <a:solidFill>
                  <a:schemeClr val="tx1"/>
                </a:solidFill>
                <a:latin typeface="Comic Sans MS" panose="030F0702030302020204" pitchFamily="66" charset="0"/>
              </a:rPr>
              <a:t>Learning intention</a:t>
            </a:r>
            <a:br>
              <a:rPr lang="en-GB" u="sng" dirty="0">
                <a:solidFill>
                  <a:schemeClr val="tx1"/>
                </a:solidFill>
                <a:latin typeface="Comic Sans MS" panose="030F0702030302020204" pitchFamily="66" charset="0"/>
              </a:rPr>
            </a:br>
            <a:br>
              <a:rPr lang="en-GB" sz="2800" i="1" dirty="0">
                <a:solidFill>
                  <a:schemeClr val="tx1"/>
                </a:solidFill>
                <a:latin typeface="Comic Sans MS" panose="030F0702030302020204" pitchFamily="66" charset="0"/>
              </a:rPr>
            </a:br>
            <a:r>
              <a:rPr lang="en-GB" sz="2800" i="1" dirty="0">
                <a:solidFill>
                  <a:schemeClr val="tx1"/>
                </a:solidFill>
                <a:latin typeface="Comic Sans MS" panose="030F0702030302020204" pitchFamily="66" charset="0"/>
              </a:rPr>
              <a:t>To understand why many Christians find science and faith go together. </a:t>
            </a:r>
          </a:p>
        </p:txBody>
      </p:sp>
    </p:spTree>
    <p:extLst>
      <p:ext uri="{BB962C8B-B14F-4D97-AF65-F5344CB8AC3E}">
        <p14:creationId xmlns:p14="http://schemas.microsoft.com/office/powerpoint/2010/main" val="411758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8528096-7C7E-4350-95BF-71A9FFD61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178" y="5337602"/>
            <a:ext cx="6661638" cy="12917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DB43D48-7659-4578-A1F6-81C8A4EE021D}"/>
              </a:ext>
            </a:extLst>
          </p:cNvPr>
          <p:cNvSpPr txBox="1"/>
          <p:nvPr/>
        </p:nvSpPr>
        <p:spPr>
          <a:xfrm>
            <a:off x="861647" y="1094684"/>
            <a:ext cx="8466991" cy="1631216"/>
          </a:xfrm>
          <a:prstGeom prst="rect">
            <a:avLst/>
          </a:prstGeom>
          <a:solidFill>
            <a:schemeClr val="accent1">
              <a:lumMod val="20000"/>
              <a:lumOff val="80000"/>
            </a:schemeClr>
          </a:solidFill>
        </p:spPr>
        <p:txBody>
          <a:bodyPr wrap="square" rtlCol="0">
            <a:spAutoFit/>
          </a:bodyPr>
          <a:lstStyle/>
          <a:p>
            <a:pPr algn="just"/>
            <a:r>
              <a:rPr lang="en-GB" sz="2000" u="sng" dirty="0">
                <a:latin typeface="Comic Sans MS" panose="030F0702030302020204" pitchFamily="66" charset="0"/>
              </a:rPr>
              <a:t>Steps to Success </a:t>
            </a:r>
          </a:p>
          <a:p>
            <a:pPr algn="just"/>
            <a:endParaRPr lang="en-GB" sz="2000" dirty="0">
              <a:latin typeface="Comic Sans MS" panose="030F0702030302020204" pitchFamily="66" charset="0"/>
            </a:endParaRPr>
          </a:p>
          <a:p>
            <a:pPr marL="285750" indent="-285750" algn="just">
              <a:buFont typeface="Arial" panose="020B0604020202020204" pitchFamily="34" charset="0"/>
              <a:buChar char="•"/>
            </a:pPr>
            <a:r>
              <a:rPr lang="en-GB" sz="2000" dirty="0">
                <a:solidFill>
                  <a:schemeClr val="tx1"/>
                </a:solidFill>
                <a:latin typeface="Comic Sans MS" panose="030F0702030302020204" pitchFamily="66" charset="0"/>
              </a:rPr>
              <a:t>Pupils</a:t>
            </a:r>
            <a:r>
              <a:rPr lang="en-GB" sz="2000" dirty="0">
                <a:solidFill>
                  <a:srgbClr val="FF0000"/>
                </a:solidFill>
                <a:latin typeface="Comic Sans MS" panose="030F0702030302020204" pitchFamily="66" charset="0"/>
              </a:rPr>
              <a:t> </a:t>
            </a:r>
            <a:r>
              <a:rPr lang="en-GB" sz="2000" dirty="0">
                <a:latin typeface="Comic Sans MS" panose="030F0702030302020204" pitchFamily="66" charset="0"/>
              </a:rPr>
              <a:t>are able to comfortably </a:t>
            </a:r>
            <a:r>
              <a:rPr lang="en-GB" sz="2000" dirty="0">
                <a:solidFill>
                  <a:srgbClr val="FFC000"/>
                </a:solidFill>
                <a:latin typeface="Comic Sans MS" panose="030F0702030302020204" pitchFamily="66" charset="0"/>
              </a:rPr>
              <a:t>discuss</a:t>
            </a:r>
            <a:r>
              <a:rPr lang="en-GB" sz="2000" dirty="0">
                <a:solidFill>
                  <a:srgbClr val="0070C0"/>
                </a:solidFill>
                <a:latin typeface="Comic Sans MS" panose="030F0702030302020204" pitchFamily="66" charset="0"/>
              </a:rPr>
              <a:t> </a:t>
            </a:r>
            <a:r>
              <a:rPr lang="en-GB" sz="2000" dirty="0">
                <a:latin typeface="Comic Sans MS" panose="030F0702030302020204" pitchFamily="66" charset="0"/>
              </a:rPr>
              <a:t>information on individuals who find science and Christianity complementary.   </a:t>
            </a:r>
          </a:p>
          <a:p>
            <a:pPr marL="285750" indent="-285750" algn="just">
              <a:buFont typeface="Arial" panose="020B0604020202020204" pitchFamily="34" charset="0"/>
              <a:buChar char="•"/>
            </a:pPr>
            <a:endParaRPr lang="en-GB" sz="2000" dirty="0">
              <a:latin typeface="Comic Sans MS" panose="030F0702030302020204" pitchFamily="66" charset="0"/>
            </a:endParaRPr>
          </a:p>
        </p:txBody>
      </p:sp>
      <p:sp>
        <p:nvSpPr>
          <p:cNvPr id="3" name="TextBox 2">
            <a:extLst>
              <a:ext uri="{FF2B5EF4-FFF2-40B4-BE49-F238E27FC236}">
                <a16:creationId xmlns:a16="http://schemas.microsoft.com/office/drawing/2014/main" id="{C253D92A-665E-491C-9EFE-36BF24E1904A}"/>
              </a:ext>
            </a:extLst>
          </p:cNvPr>
          <p:cNvSpPr txBox="1"/>
          <p:nvPr/>
        </p:nvSpPr>
        <p:spPr>
          <a:xfrm>
            <a:off x="10506808" y="1094684"/>
            <a:ext cx="1570893" cy="1323439"/>
          </a:xfrm>
          <a:prstGeom prst="rect">
            <a:avLst/>
          </a:prstGeom>
          <a:noFill/>
        </p:spPr>
        <p:txBody>
          <a:bodyPr wrap="square" rtlCol="0">
            <a:spAutoFit/>
          </a:bodyPr>
          <a:lstStyle/>
          <a:p>
            <a:pPr algn="ctr"/>
            <a:r>
              <a:rPr lang="en-GB" sz="2000" u="sng" dirty="0">
                <a:latin typeface="Comic Sans MS" panose="030F0702030302020204" pitchFamily="66" charset="0"/>
              </a:rPr>
              <a:t>Blooms</a:t>
            </a:r>
            <a:r>
              <a:rPr lang="en-GB" sz="2000" dirty="0">
                <a:latin typeface="Comic Sans MS" panose="030F0702030302020204" pitchFamily="66" charset="0"/>
              </a:rPr>
              <a:t> </a:t>
            </a:r>
          </a:p>
          <a:p>
            <a:pPr algn="ctr"/>
            <a:endParaRPr lang="en-GB" sz="2000" dirty="0">
              <a:latin typeface="Comic Sans MS" panose="030F0702030302020204" pitchFamily="66" charset="0"/>
            </a:endParaRPr>
          </a:p>
          <a:p>
            <a:pPr algn="ctr"/>
            <a:r>
              <a:rPr lang="en-GB" sz="2000" dirty="0">
                <a:solidFill>
                  <a:srgbClr val="FFC000"/>
                </a:solidFill>
                <a:latin typeface="Comic Sans MS" panose="030F0702030302020204" pitchFamily="66" charset="0"/>
              </a:rPr>
              <a:t>Understand</a:t>
            </a:r>
            <a:r>
              <a:rPr lang="en-GB" sz="2000" dirty="0">
                <a:solidFill>
                  <a:srgbClr val="0070C0"/>
                </a:solidFill>
                <a:latin typeface="Comic Sans MS" panose="030F0702030302020204" pitchFamily="66" charset="0"/>
              </a:rPr>
              <a:t> </a:t>
            </a:r>
          </a:p>
          <a:p>
            <a:pPr algn="ctr"/>
            <a:endParaRPr lang="en-GB" sz="2000"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1998406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FCD8-B9F2-448D-9F3B-9650950E1D9E}"/>
              </a:ext>
            </a:extLst>
          </p:cNvPr>
          <p:cNvSpPr>
            <a:spLocks noGrp="1"/>
          </p:cNvSpPr>
          <p:nvPr>
            <p:ph type="title"/>
          </p:nvPr>
        </p:nvSpPr>
        <p:spPr/>
        <p:txBody>
          <a:bodyPr/>
          <a:lstStyle/>
          <a:p>
            <a:r>
              <a:rPr lang="en-GB" dirty="0"/>
              <a:t>Recap of lesson three </a:t>
            </a:r>
          </a:p>
        </p:txBody>
      </p:sp>
      <p:sp>
        <p:nvSpPr>
          <p:cNvPr id="3" name="Content Placeholder 2">
            <a:extLst>
              <a:ext uri="{FF2B5EF4-FFF2-40B4-BE49-F238E27FC236}">
                <a16:creationId xmlns:a16="http://schemas.microsoft.com/office/drawing/2014/main" id="{A2F32E63-0781-4120-87C2-1B9F9324F7FA}"/>
              </a:ext>
            </a:extLst>
          </p:cNvPr>
          <p:cNvSpPr>
            <a:spLocks noGrp="1"/>
          </p:cNvSpPr>
          <p:nvPr>
            <p:ph idx="1"/>
          </p:nvPr>
        </p:nvSpPr>
        <p:spPr>
          <a:xfrm>
            <a:off x="677334" y="1626577"/>
            <a:ext cx="8596668" cy="4414785"/>
          </a:xfrm>
        </p:spPr>
        <p:txBody>
          <a:bodyPr/>
          <a:lstStyle/>
          <a:p>
            <a:endParaRPr lang="en-GB" dirty="0"/>
          </a:p>
          <a:p>
            <a:endParaRPr lang="en-GB" dirty="0"/>
          </a:p>
        </p:txBody>
      </p:sp>
      <p:sp>
        <p:nvSpPr>
          <p:cNvPr id="5" name="Thought Bubble: Cloud 4">
            <a:extLst>
              <a:ext uri="{FF2B5EF4-FFF2-40B4-BE49-F238E27FC236}">
                <a16:creationId xmlns:a16="http://schemas.microsoft.com/office/drawing/2014/main" id="{334363D8-3789-4879-B052-BA4A9969747F}"/>
              </a:ext>
            </a:extLst>
          </p:cNvPr>
          <p:cNvSpPr/>
          <p:nvPr/>
        </p:nvSpPr>
        <p:spPr>
          <a:xfrm>
            <a:off x="3155912" y="1163782"/>
            <a:ext cx="6289964" cy="3519055"/>
          </a:xfrm>
          <a:prstGeom prst="cloudCallout">
            <a:avLst>
              <a:gd name="adj1" fmla="val -52111"/>
              <a:gd name="adj2" fmla="val 68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B04D1D9-24EB-409B-9763-5426F500DA2F}"/>
              </a:ext>
            </a:extLst>
          </p:cNvPr>
          <p:cNvSpPr txBox="1"/>
          <p:nvPr/>
        </p:nvSpPr>
        <p:spPr>
          <a:xfrm>
            <a:off x="4107257" y="2228671"/>
            <a:ext cx="4110182"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sz="2400" dirty="0">
                <a:latin typeface="Comic Sans MS" panose="030F0702030302020204" pitchFamily="66" charset="0"/>
              </a:rPr>
              <a:t>Can you compose a question to ask a scientist who may also be a Christian? </a:t>
            </a:r>
          </a:p>
        </p:txBody>
      </p:sp>
      <p:pic>
        <p:nvPicPr>
          <p:cNvPr id="7" name="Picture 6">
            <a:extLst>
              <a:ext uri="{FF2B5EF4-FFF2-40B4-BE49-F238E27FC236}">
                <a16:creationId xmlns:a16="http://schemas.microsoft.com/office/drawing/2014/main" id="{3EDEA3DF-5594-4090-8253-5BC925B0049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12984" y="5209171"/>
            <a:ext cx="1530160" cy="1530160"/>
          </a:xfrm>
          <a:prstGeom prst="rect">
            <a:avLst/>
          </a:prstGeom>
        </p:spPr>
      </p:pic>
    </p:spTree>
    <p:extLst>
      <p:ext uri="{BB962C8B-B14F-4D97-AF65-F5344CB8AC3E}">
        <p14:creationId xmlns:p14="http://schemas.microsoft.com/office/powerpoint/2010/main" val="375221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01C1F2-AA3F-417A-8655-570A498FE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5" y="325315"/>
            <a:ext cx="12317796" cy="6189785"/>
          </a:xfrm>
          <a:prstGeom prst="rect">
            <a:avLst/>
          </a:prstGeom>
        </p:spPr>
      </p:pic>
    </p:spTree>
    <p:extLst>
      <p:ext uri="{BB962C8B-B14F-4D97-AF65-F5344CB8AC3E}">
        <p14:creationId xmlns:p14="http://schemas.microsoft.com/office/powerpoint/2010/main" val="376985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C607F4-BF50-4FE0-8B17-68A7757D1CC2}"/>
              </a:ext>
            </a:extLst>
          </p:cNvPr>
          <p:cNvPicPr>
            <a:picLocks noChangeAspect="1"/>
          </p:cNvPicPr>
          <p:nvPr/>
        </p:nvPicPr>
        <p:blipFill rotWithShape="1">
          <a:blip r:embed="rId2"/>
          <a:srcRect b="68974"/>
          <a:stretch/>
        </p:blipFill>
        <p:spPr>
          <a:xfrm>
            <a:off x="351693" y="1125414"/>
            <a:ext cx="9710523" cy="3903785"/>
          </a:xfrm>
          <a:prstGeom prst="rect">
            <a:avLst/>
          </a:prstGeom>
        </p:spPr>
      </p:pic>
      <p:sp>
        <p:nvSpPr>
          <p:cNvPr id="2" name="TextBox 1">
            <a:extLst>
              <a:ext uri="{FF2B5EF4-FFF2-40B4-BE49-F238E27FC236}">
                <a16:creationId xmlns:a16="http://schemas.microsoft.com/office/drawing/2014/main" id="{1056B37E-3FC9-45E9-862E-C25025C75EF2}"/>
              </a:ext>
            </a:extLst>
          </p:cNvPr>
          <p:cNvSpPr txBox="1"/>
          <p:nvPr/>
        </p:nvSpPr>
        <p:spPr>
          <a:xfrm>
            <a:off x="351693" y="303277"/>
            <a:ext cx="9442937" cy="400110"/>
          </a:xfrm>
          <a:prstGeom prst="rect">
            <a:avLst/>
          </a:prstGeom>
          <a:noFill/>
        </p:spPr>
        <p:txBody>
          <a:bodyPr wrap="square" rtlCol="0">
            <a:spAutoFit/>
          </a:bodyPr>
          <a:lstStyle/>
          <a:p>
            <a:r>
              <a:rPr lang="en-GB" sz="2000" u="sng" dirty="0">
                <a:solidFill>
                  <a:schemeClr val="accent2">
                    <a:lumMod val="50000"/>
                  </a:schemeClr>
                </a:solidFill>
                <a:latin typeface="Comic Sans MS" panose="030F0702030302020204" pitchFamily="66" charset="0"/>
              </a:rPr>
              <a:t>Scientists who believe Creation and science can be complementary  </a:t>
            </a:r>
          </a:p>
        </p:txBody>
      </p:sp>
    </p:spTree>
    <p:extLst>
      <p:ext uri="{BB962C8B-B14F-4D97-AF65-F5344CB8AC3E}">
        <p14:creationId xmlns:p14="http://schemas.microsoft.com/office/powerpoint/2010/main" val="2809654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BB72-13EB-4B86-837F-989CF046DD7B}"/>
              </a:ext>
            </a:extLst>
          </p:cNvPr>
          <p:cNvSpPr>
            <a:spLocks noGrp="1"/>
          </p:cNvSpPr>
          <p:nvPr>
            <p:ph type="title"/>
          </p:nvPr>
        </p:nvSpPr>
        <p:spPr/>
        <p:txBody>
          <a:bodyPr>
            <a:normAutofit fontScale="90000"/>
          </a:bodyPr>
          <a:lstStyle/>
          <a:p>
            <a:r>
              <a:rPr lang="en-GB" u="sng" dirty="0">
                <a:solidFill>
                  <a:schemeClr val="accent2">
                    <a:lumMod val="50000"/>
                  </a:schemeClr>
                </a:solidFill>
                <a:latin typeface="Comic Sans MS" panose="030F0702030302020204" pitchFamily="66" charset="0"/>
              </a:rPr>
              <a:t>Lets hear from them… </a:t>
            </a:r>
            <a:br>
              <a:rPr lang="en-GB" u="sng" dirty="0">
                <a:solidFill>
                  <a:schemeClr val="accent2">
                    <a:lumMod val="50000"/>
                  </a:schemeClr>
                </a:solidFill>
                <a:latin typeface="Comic Sans MS" panose="030F0702030302020204" pitchFamily="66" charset="0"/>
              </a:rPr>
            </a:br>
            <a:br>
              <a:rPr lang="en-GB" u="sng" dirty="0">
                <a:solidFill>
                  <a:schemeClr val="accent2">
                    <a:lumMod val="50000"/>
                  </a:schemeClr>
                </a:solidFill>
                <a:latin typeface="Comic Sans MS" panose="030F0702030302020204" pitchFamily="66" charset="0"/>
              </a:rPr>
            </a:br>
            <a:r>
              <a:rPr lang="en-GB" dirty="0">
                <a:solidFill>
                  <a:schemeClr val="accent2">
                    <a:lumMod val="50000"/>
                  </a:schemeClr>
                </a:solidFill>
                <a:latin typeface="Comic Sans MS" panose="030F0702030302020204" pitchFamily="66" charset="0"/>
              </a:rPr>
              <a:t>After each video discuss and write one summary statement with your partner</a:t>
            </a:r>
          </a:p>
        </p:txBody>
      </p:sp>
      <p:pic>
        <p:nvPicPr>
          <p:cNvPr id="4" name="Picture 3">
            <a:extLst>
              <a:ext uri="{FF2B5EF4-FFF2-40B4-BE49-F238E27FC236}">
                <a16:creationId xmlns:a16="http://schemas.microsoft.com/office/drawing/2014/main" id="{09E58341-F331-4C2E-BEFE-911130BF4C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84818" y="3127927"/>
            <a:ext cx="5981700" cy="2112288"/>
          </a:xfrm>
          <a:prstGeom prst="rect">
            <a:avLst/>
          </a:prstGeom>
        </p:spPr>
      </p:pic>
    </p:spTree>
    <p:extLst>
      <p:ext uri="{BB962C8B-B14F-4D97-AF65-F5344CB8AC3E}">
        <p14:creationId xmlns:p14="http://schemas.microsoft.com/office/powerpoint/2010/main" val="23763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239368-892E-43AA-8BB7-F5520B1C27E3}"/>
              </a:ext>
            </a:extLst>
          </p:cNvPr>
          <p:cNvSpPr txBox="1"/>
          <p:nvPr/>
        </p:nvSpPr>
        <p:spPr>
          <a:xfrm>
            <a:off x="105507" y="118669"/>
            <a:ext cx="6690945" cy="400110"/>
          </a:xfrm>
          <a:prstGeom prst="rect">
            <a:avLst/>
          </a:prstGeom>
          <a:noFill/>
        </p:spPr>
        <p:txBody>
          <a:bodyPr wrap="square">
            <a:spAutoFit/>
          </a:bodyPr>
          <a:lstStyle/>
          <a:p>
            <a:pPr algn="ctr"/>
            <a:r>
              <a:rPr lang="en-GB" sz="2000" dirty="0">
                <a:solidFill>
                  <a:schemeClr val="accent2">
                    <a:lumMod val="50000"/>
                  </a:schemeClr>
                </a:solidFill>
                <a:latin typeface="Comic Sans MS" panose="030F0702030302020204" pitchFamily="66" charset="0"/>
              </a:rPr>
              <a:t>Creation and science: conflicting or complementary?</a:t>
            </a:r>
            <a:r>
              <a:rPr lang="en-GB" sz="2000" dirty="0">
                <a:solidFill>
                  <a:schemeClr val="accent2">
                    <a:lumMod val="50000"/>
                  </a:schemeClr>
                </a:solidFill>
              </a:rPr>
              <a:t> </a:t>
            </a:r>
            <a:endParaRPr lang="en-GB" sz="2000" dirty="0"/>
          </a:p>
        </p:txBody>
      </p:sp>
      <p:sp>
        <p:nvSpPr>
          <p:cNvPr id="11" name="TextBox 10">
            <a:extLst>
              <a:ext uri="{FF2B5EF4-FFF2-40B4-BE49-F238E27FC236}">
                <a16:creationId xmlns:a16="http://schemas.microsoft.com/office/drawing/2014/main" id="{ABECF9BC-08B4-42E1-811D-013C9CCDC37C}"/>
              </a:ext>
            </a:extLst>
          </p:cNvPr>
          <p:cNvSpPr txBox="1"/>
          <p:nvPr/>
        </p:nvSpPr>
        <p:spPr>
          <a:xfrm>
            <a:off x="474784" y="1336119"/>
            <a:ext cx="5090747" cy="3631763"/>
          </a:xfrm>
          <a:prstGeom prst="rect">
            <a:avLst/>
          </a:prstGeom>
          <a:solidFill>
            <a:schemeClr val="accent3">
              <a:lumMod val="20000"/>
              <a:lumOff val="80000"/>
            </a:schemeClr>
          </a:solidFill>
        </p:spPr>
        <p:txBody>
          <a:bodyPr wrap="square">
            <a:spAutoFit/>
          </a:bodyPr>
          <a:lstStyle/>
          <a:p>
            <a:pPr algn="l"/>
            <a:r>
              <a:rPr lang="en-GB" sz="1600" dirty="0">
                <a:solidFill>
                  <a:schemeClr val="tx1">
                    <a:lumMod val="95000"/>
                    <a:lumOff val="5000"/>
                  </a:schemeClr>
                </a:solidFill>
                <a:latin typeface="Comic Sans MS" panose="030F0702030302020204" pitchFamily="66" charset="0"/>
              </a:rPr>
              <a:t>Dr Jennifer Wiseman – Are science and Faith in conflict? </a:t>
            </a:r>
          </a:p>
          <a:p>
            <a:pPr algn="l"/>
            <a:endParaRPr lang="en-GB" sz="1600" dirty="0">
              <a:solidFill>
                <a:schemeClr val="tx1">
                  <a:lumMod val="95000"/>
                  <a:lumOff val="5000"/>
                </a:schemeClr>
              </a:solidFill>
              <a:latin typeface="Comic Sans MS" panose="030F0702030302020204" pitchFamily="66" charset="0"/>
            </a:endParaRPr>
          </a:p>
          <a:p>
            <a:pPr algn="l"/>
            <a:r>
              <a:rPr lang="en-GB" sz="1400" i="1" dirty="0" err="1">
                <a:solidFill>
                  <a:schemeClr val="tx1">
                    <a:lumMod val="95000"/>
                    <a:lumOff val="5000"/>
                  </a:schemeClr>
                </a:solidFill>
                <a:latin typeface="Comic Sans MS" panose="030F0702030302020204" pitchFamily="66" charset="0"/>
              </a:rPr>
              <a:t>Dr.</a:t>
            </a:r>
            <a:r>
              <a:rPr lang="en-GB" sz="1400" i="1" dirty="0">
                <a:solidFill>
                  <a:schemeClr val="tx1">
                    <a:lumMod val="95000"/>
                    <a:lumOff val="5000"/>
                  </a:schemeClr>
                </a:solidFill>
                <a:latin typeface="Comic Sans MS" panose="030F0702030302020204" pitchFamily="66" charset="0"/>
              </a:rPr>
              <a:t> Jennifer Wiseman grew up on a farm in the Ozark mountains of Arkansas, where she learned to appreciate the night sky and the natural world.  She received a PhD in astronomy from Harvard University, followed by research in star formation as a Jansky Fellow at the National Radio Astronomy Observatory and as a Hubble Fellow at the Johns Hopkins University.  She later served as the Program Scientist for the Hubble Space Telescope at NASA Headquarters, and then for several years headed the Laboratory for Exoplanets and Stellar Astrophysics at NASA's Goddard Space Flight </a:t>
            </a:r>
            <a:r>
              <a:rPr lang="en-GB" sz="1400" i="1" dirty="0" err="1">
                <a:solidFill>
                  <a:schemeClr val="tx1">
                    <a:lumMod val="95000"/>
                    <a:lumOff val="5000"/>
                  </a:schemeClr>
                </a:solidFill>
                <a:latin typeface="Comic Sans MS" panose="030F0702030302020204" pitchFamily="66" charset="0"/>
              </a:rPr>
              <a:t>Center</a:t>
            </a:r>
            <a:r>
              <a:rPr lang="en-GB" sz="1400" i="1" dirty="0">
                <a:solidFill>
                  <a:schemeClr val="tx1">
                    <a:lumMod val="95000"/>
                    <a:lumOff val="5000"/>
                  </a:schemeClr>
                </a:solidFill>
                <a:latin typeface="Comic Sans MS" panose="030F0702030302020204" pitchFamily="66" charset="0"/>
              </a:rPr>
              <a:t>, where she is now the Senior Project Scientist for the Hubble Space Telescope.</a:t>
            </a:r>
          </a:p>
        </p:txBody>
      </p:sp>
      <p:sp>
        <p:nvSpPr>
          <p:cNvPr id="14" name="TextBox 13">
            <a:extLst>
              <a:ext uri="{FF2B5EF4-FFF2-40B4-BE49-F238E27FC236}">
                <a16:creationId xmlns:a16="http://schemas.microsoft.com/office/drawing/2014/main" id="{CB1BE2F8-5345-4419-9688-816BDC804450}"/>
              </a:ext>
            </a:extLst>
          </p:cNvPr>
          <p:cNvSpPr txBox="1"/>
          <p:nvPr/>
        </p:nvSpPr>
        <p:spPr>
          <a:xfrm>
            <a:off x="10366131" y="5055577"/>
            <a:ext cx="1632438" cy="1600438"/>
          </a:xfrm>
          <a:prstGeom prst="rect">
            <a:avLst/>
          </a:prstGeom>
          <a:noFill/>
        </p:spPr>
        <p:txBody>
          <a:bodyPr wrap="square">
            <a:spAutoFit/>
          </a:bodyPr>
          <a:lstStyle/>
          <a:p>
            <a:r>
              <a:rPr lang="en-GB" sz="1400" dirty="0">
                <a:solidFill>
                  <a:schemeClr val="accent2">
                    <a:lumMod val="50000"/>
                  </a:schemeClr>
                </a:solidFill>
                <a:hlinkClick r:id="rId3">
                  <a:extLst>
                    <a:ext uri="{A12FA001-AC4F-418D-AE19-62706E023703}">
                      <ahyp:hlinkClr xmlns:ahyp="http://schemas.microsoft.com/office/drawing/2018/hyperlinkcolor" val="tx"/>
                    </a:ext>
                  </a:extLst>
                </a:hlinkClick>
              </a:rPr>
              <a:t>For more videos: </a:t>
            </a:r>
          </a:p>
          <a:p>
            <a:endParaRPr lang="en-GB" sz="1400" dirty="0">
              <a:solidFill>
                <a:schemeClr val="accent2">
                  <a:lumMod val="50000"/>
                </a:schemeClr>
              </a:solidFill>
              <a:hlinkClick r:id="rId3">
                <a:extLst>
                  <a:ext uri="{A12FA001-AC4F-418D-AE19-62706E023703}">
                    <ahyp:hlinkClr xmlns:ahyp="http://schemas.microsoft.com/office/drawing/2018/hyperlinkcolor" val="tx"/>
                  </a:ext>
                </a:extLst>
              </a:hlinkClick>
            </a:endParaRPr>
          </a:p>
          <a:p>
            <a:r>
              <a:rPr lang="en-GB" sz="1400" dirty="0">
                <a:solidFill>
                  <a:schemeClr val="accent2">
                    <a:lumMod val="50000"/>
                  </a:schemeClr>
                </a:solidFill>
                <a:hlinkClick r:id="rId3">
                  <a:extLst>
                    <a:ext uri="{A12FA001-AC4F-418D-AE19-62706E023703}">
                      <ahyp:hlinkClr xmlns:ahyp="http://schemas.microsoft.com/office/drawing/2018/hyperlinkcolor" val="tx"/>
                    </a:ext>
                  </a:extLst>
                </a:hlinkClick>
              </a:rPr>
              <a:t>http://www.testoffaith.com/resources/resources.aspx?resource=true&amp;catid=13&amp;id=156</a:t>
            </a:r>
            <a:r>
              <a:rPr lang="en-GB" sz="1400" dirty="0">
                <a:solidFill>
                  <a:schemeClr val="accent2">
                    <a:lumMod val="50000"/>
                  </a:schemeClr>
                </a:solidFill>
              </a:rPr>
              <a:t> </a:t>
            </a:r>
          </a:p>
        </p:txBody>
      </p:sp>
      <p:pic>
        <p:nvPicPr>
          <p:cNvPr id="1026" name="Picture 2" descr="A 25th Anniversary Q&amp;amp;A about Hubble with NASA&amp;#39;s Jennifer Wiseman | NASA">
            <a:extLst>
              <a:ext uri="{FF2B5EF4-FFF2-40B4-BE49-F238E27FC236}">
                <a16:creationId xmlns:a16="http://schemas.microsoft.com/office/drawing/2014/main" id="{03762750-64F7-4D26-BE41-65DDE7CBF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4984" y="2233484"/>
            <a:ext cx="3683977" cy="368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78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239368-892E-43AA-8BB7-F5520B1C27E3}"/>
              </a:ext>
            </a:extLst>
          </p:cNvPr>
          <p:cNvSpPr txBox="1"/>
          <p:nvPr/>
        </p:nvSpPr>
        <p:spPr>
          <a:xfrm>
            <a:off x="105507" y="118669"/>
            <a:ext cx="6690945" cy="400110"/>
          </a:xfrm>
          <a:prstGeom prst="rect">
            <a:avLst/>
          </a:prstGeom>
          <a:noFill/>
        </p:spPr>
        <p:txBody>
          <a:bodyPr wrap="square">
            <a:spAutoFit/>
          </a:bodyPr>
          <a:lstStyle/>
          <a:p>
            <a:pPr algn="ctr"/>
            <a:r>
              <a:rPr lang="en-GB" sz="2000" dirty="0">
                <a:solidFill>
                  <a:schemeClr val="accent2">
                    <a:lumMod val="50000"/>
                  </a:schemeClr>
                </a:solidFill>
                <a:latin typeface="Comic Sans MS" panose="030F0702030302020204" pitchFamily="66" charset="0"/>
              </a:rPr>
              <a:t>Creation and science: conflicting or complementary?</a:t>
            </a:r>
            <a:r>
              <a:rPr lang="en-GB" sz="2000" dirty="0">
                <a:solidFill>
                  <a:schemeClr val="accent2">
                    <a:lumMod val="50000"/>
                  </a:schemeClr>
                </a:solidFill>
              </a:rPr>
              <a:t> </a:t>
            </a:r>
            <a:endParaRPr lang="en-GB" sz="2000" dirty="0"/>
          </a:p>
        </p:txBody>
      </p:sp>
      <p:sp>
        <p:nvSpPr>
          <p:cNvPr id="9" name="TextBox 8">
            <a:extLst>
              <a:ext uri="{FF2B5EF4-FFF2-40B4-BE49-F238E27FC236}">
                <a16:creationId xmlns:a16="http://schemas.microsoft.com/office/drawing/2014/main" id="{B1DBBAE9-AB3C-49AF-91CE-7C43DDBDF075}"/>
              </a:ext>
            </a:extLst>
          </p:cNvPr>
          <p:cNvSpPr txBox="1"/>
          <p:nvPr/>
        </p:nvSpPr>
        <p:spPr>
          <a:xfrm>
            <a:off x="580292" y="1217261"/>
            <a:ext cx="3648808" cy="3662541"/>
          </a:xfrm>
          <a:prstGeom prst="rect">
            <a:avLst/>
          </a:prstGeom>
          <a:solidFill>
            <a:schemeClr val="accent3">
              <a:lumMod val="20000"/>
              <a:lumOff val="80000"/>
            </a:schemeClr>
          </a:solidFill>
        </p:spPr>
        <p:txBody>
          <a:bodyPr wrap="square">
            <a:spAutoFit/>
          </a:bodyPr>
          <a:lstStyle/>
          <a:p>
            <a:r>
              <a:rPr lang="en-GB" sz="1600" dirty="0">
                <a:solidFill>
                  <a:schemeClr val="tx1">
                    <a:lumMod val="95000"/>
                    <a:lumOff val="5000"/>
                  </a:schemeClr>
                </a:solidFill>
                <a:latin typeface="Comic Sans MS" panose="030F0702030302020204" pitchFamily="66" charset="0"/>
              </a:rPr>
              <a:t>Dr Deborah </a:t>
            </a:r>
            <a:r>
              <a:rPr lang="en-GB" sz="1600" dirty="0" err="1">
                <a:solidFill>
                  <a:schemeClr val="tx1">
                    <a:lumMod val="95000"/>
                    <a:lumOff val="5000"/>
                  </a:schemeClr>
                </a:solidFill>
                <a:latin typeface="Comic Sans MS" panose="030F0702030302020204" pitchFamily="66" charset="0"/>
              </a:rPr>
              <a:t>Haarsma</a:t>
            </a:r>
            <a:r>
              <a:rPr lang="en-GB" sz="1600" dirty="0">
                <a:solidFill>
                  <a:schemeClr val="tx1">
                    <a:lumMod val="95000"/>
                    <a:lumOff val="5000"/>
                  </a:schemeClr>
                </a:solidFill>
                <a:latin typeface="Comic Sans MS" panose="030F0702030302020204" pitchFamily="66" charset="0"/>
              </a:rPr>
              <a:t> – Do we have to choose science without God, or God without science?</a:t>
            </a:r>
          </a:p>
          <a:p>
            <a:pPr algn="l"/>
            <a:endParaRPr lang="en-GB" sz="1600" dirty="0">
              <a:solidFill>
                <a:schemeClr val="tx1">
                  <a:lumMod val="95000"/>
                  <a:lumOff val="5000"/>
                </a:schemeClr>
              </a:solidFill>
              <a:latin typeface="Comic Sans MS" panose="030F0702030302020204" pitchFamily="66" charset="0"/>
            </a:endParaRPr>
          </a:p>
          <a:p>
            <a:pPr algn="l"/>
            <a:r>
              <a:rPr lang="en-GB" sz="1400" i="1" dirty="0">
                <a:solidFill>
                  <a:schemeClr val="tx1">
                    <a:lumMod val="95000"/>
                    <a:lumOff val="5000"/>
                  </a:schemeClr>
                </a:solidFill>
                <a:latin typeface="Comic Sans MS" panose="030F0702030302020204" pitchFamily="66" charset="0"/>
              </a:rPr>
              <a:t>Dr Deborah </a:t>
            </a:r>
            <a:r>
              <a:rPr lang="en-GB" sz="1400" i="1" dirty="0" err="1">
                <a:solidFill>
                  <a:schemeClr val="tx1">
                    <a:lumMod val="95000"/>
                    <a:lumOff val="5000"/>
                  </a:schemeClr>
                </a:solidFill>
                <a:latin typeface="Comic Sans MS" panose="030F0702030302020204" pitchFamily="66" charset="0"/>
              </a:rPr>
              <a:t>Haarsma</a:t>
            </a:r>
            <a:r>
              <a:rPr lang="en-GB" sz="1400" i="1" dirty="0">
                <a:solidFill>
                  <a:schemeClr val="tx1">
                    <a:lumMod val="95000"/>
                    <a:lumOff val="5000"/>
                  </a:schemeClr>
                </a:solidFill>
                <a:latin typeface="Comic Sans MS" panose="030F0702030302020204" pitchFamily="66" charset="0"/>
              </a:rPr>
              <a:t> is Associate Professor in the Department of Physics and Astronomy at Calvin College in Grand Rapids. She studied both physics and music as an undergraduate and received a Bachelor of Science in Physics and a Bachelor of Music in Piano Performance. This was followed by a PhD in astrophysics at the Massachusetts Institute of Technology. Her current research is on galaxy formation and galaxy clusters.</a:t>
            </a:r>
          </a:p>
        </p:txBody>
      </p:sp>
      <p:sp>
        <p:nvSpPr>
          <p:cNvPr id="14" name="TextBox 13">
            <a:extLst>
              <a:ext uri="{FF2B5EF4-FFF2-40B4-BE49-F238E27FC236}">
                <a16:creationId xmlns:a16="http://schemas.microsoft.com/office/drawing/2014/main" id="{CB1BE2F8-5345-4419-9688-816BDC804450}"/>
              </a:ext>
            </a:extLst>
          </p:cNvPr>
          <p:cNvSpPr txBox="1"/>
          <p:nvPr/>
        </p:nvSpPr>
        <p:spPr>
          <a:xfrm>
            <a:off x="10366131" y="5055577"/>
            <a:ext cx="1632438" cy="1600438"/>
          </a:xfrm>
          <a:prstGeom prst="rect">
            <a:avLst/>
          </a:prstGeom>
          <a:noFill/>
        </p:spPr>
        <p:txBody>
          <a:bodyPr wrap="square">
            <a:spAutoFit/>
          </a:bodyPr>
          <a:lstStyle/>
          <a:p>
            <a:r>
              <a:rPr lang="en-GB" sz="1400" dirty="0">
                <a:solidFill>
                  <a:schemeClr val="accent2">
                    <a:lumMod val="50000"/>
                  </a:schemeClr>
                </a:solidFill>
                <a:hlinkClick r:id="rId3">
                  <a:extLst>
                    <a:ext uri="{A12FA001-AC4F-418D-AE19-62706E023703}">
                      <ahyp:hlinkClr xmlns:ahyp="http://schemas.microsoft.com/office/drawing/2018/hyperlinkcolor" val="tx"/>
                    </a:ext>
                  </a:extLst>
                </a:hlinkClick>
              </a:rPr>
              <a:t>For more videos: </a:t>
            </a:r>
          </a:p>
          <a:p>
            <a:endParaRPr lang="en-GB" sz="1400" dirty="0">
              <a:solidFill>
                <a:schemeClr val="accent2">
                  <a:lumMod val="50000"/>
                </a:schemeClr>
              </a:solidFill>
              <a:hlinkClick r:id="rId3">
                <a:extLst>
                  <a:ext uri="{A12FA001-AC4F-418D-AE19-62706E023703}">
                    <ahyp:hlinkClr xmlns:ahyp="http://schemas.microsoft.com/office/drawing/2018/hyperlinkcolor" val="tx"/>
                  </a:ext>
                </a:extLst>
              </a:hlinkClick>
            </a:endParaRPr>
          </a:p>
          <a:p>
            <a:r>
              <a:rPr lang="en-GB" sz="1400" dirty="0">
                <a:solidFill>
                  <a:schemeClr val="accent2">
                    <a:lumMod val="50000"/>
                  </a:schemeClr>
                </a:solidFill>
                <a:hlinkClick r:id="rId3">
                  <a:extLst>
                    <a:ext uri="{A12FA001-AC4F-418D-AE19-62706E023703}">
                      <ahyp:hlinkClr xmlns:ahyp="http://schemas.microsoft.com/office/drawing/2018/hyperlinkcolor" val="tx"/>
                    </a:ext>
                  </a:extLst>
                </a:hlinkClick>
              </a:rPr>
              <a:t>http://www.testoffaith.com/resources/resources.aspx?resource=true&amp;catid=13&amp;id=156</a:t>
            </a:r>
            <a:r>
              <a:rPr lang="en-GB" sz="1400" dirty="0">
                <a:solidFill>
                  <a:schemeClr val="accent2">
                    <a:lumMod val="50000"/>
                  </a:schemeClr>
                </a:solidFill>
              </a:rPr>
              <a:t> </a:t>
            </a:r>
          </a:p>
        </p:txBody>
      </p:sp>
      <p:pic>
        <p:nvPicPr>
          <p:cNvPr id="2050" name="Picture 2" descr="Physicists To Speak On Science And Faith Topics March 24-26 | Media and  Public Relations | Baylor University">
            <a:extLst>
              <a:ext uri="{FF2B5EF4-FFF2-40B4-BE49-F238E27FC236}">
                <a16:creationId xmlns:a16="http://schemas.microsoft.com/office/drawing/2014/main" id="{D9D2F71C-F471-4675-A1E8-D23829BBE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3942" y="2945424"/>
            <a:ext cx="4631064" cy="311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3002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1191</TotalTime>
  <Words>672</Words>
  <Application>Microsoft Macintosh PowerPoint</Application>
  <PresentationFormat>Widescreen</PresentationFormat>
  <Paragraphs>60</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Comic Sans MS</vt:lpstr>
      <vt:lpstr>pragmatica-web-condensed</vt:lpstr>
      <vt:lpstr>Trebuchet MS</vt:lpstr>
      <vt:lpstr>Wingdings 3</vt:lpstr>
      <vt:lpstr>Facet</vt:lpstr>
      <vt:lpstr>Creation and science: conflicting or complementary? </vt:lpstr>
      <vt:lpstr>Learning intention  To understand why many Christians find science and faith go together. </vt:lpstr>
      <vt:lpstr>PowerPoint Presentation</vt:lpstr>
      <vt:lpstr>Recap of lesson three </vt:lpstr>
      <vt:lpstr>PowerPoint Presentation</vt:lpstr>
      <vt:lpstr>PowerPoint Presentation</vt:lpstr>
      <vt:lpstr>Lets hear from them…   After each video discuss and write one summary statement with your partner</vt:lpstr>
      <vt:lpstr>PowerPoint Presentation</vt:lpstr>
      <vt:lpstr>PowerPoint Presentation</vt:lpstr>
      <vt:lpstr>PowerPoint Presentation</vt:lpstr>
      <vt:lpstr>PowerPoint Presentation</vt:lpstr>
      <vt:lpstr>PowerPoint Presentation</vt:lpstr>
      <vt:lpstr>PowerPoint Presentation</vt:lpstr>
      <vt:lpstr>What and how did you learn?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Christians call the day Jesus died Good Friday?</dc:title>
  <dc:creator>Jenny Field</dc:creator>
  <cp:lastModifiedBy>Headteacher Grewelthorpe and Fountains CofE Primary Schools</cp:lastModifiedBy>
  <cp:revision>29</cp:revision>
  <cp:lastPrinted>2021-08-25T19:14:52Z</cp:lastPrinted>
  <dcterms:created xsi:type="dcterms:W3CDTF">2021-03-29T18:30:09Z</dcterms:created>
  <dcterms:modified xsi:type="dcterms:W3CDTF">2021-10-13T14:37:43Z</dcterms:modified>
</cp:coreProperties>
</file>