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 id="2147483715" r:id="rId5"/>
    <p:sldMasterId id="2147483748" r:id="rId6"/>
    <p:sldMasterId id="2147483695" r:id="rId7"/>
    <p:sldMasterId id="2147483674" r:id="rId8"/>
    <p:sldMasterId id="2147483714" r:id="rId9"/>
    <p:sldMasterId id="2147483683" r:id="rId10"/>
  </p:sldMasterIdLst>
  <p:sldIdLst>
    <p:sldId id="256" r:id="rId11"/>
    <p:sldId id="258" r:id="rId12"/>
    <p:sldId id="265" r:id="rId13"/>
    <p:sldId id="266" r:id="rId14"/>
    <p:sldId id="269" r:id="rId15"/>
    <p:sldId id="268" r:id="rId16"/>
    <p:sldId id="270"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
            <a:ext cx="12194444" cy="6858001"/>
          </a:xfrm>
          <a:prstGeom prst="rect">
            <a:avLst/>
          </a:prstGeom>
        </p:spPr>
      </p:pic>
      <p:sp>
        <p:nvSpPr>
          <p:cNvPr id="8" name="TextBox 7"/>
          <p:cNvSpPr txBox="1"/>
          <p:nvPr userDrawn="1"/>
        </p:nvSpPr>
        <p:spPr>
          <a:xfrm>
            <a:off x="442469" y="262276"/>
            <a:ext cx="9870587" cy="923330"/>
          </a:xfrm>
          <a:prstGeom prst="rect">
            <a:avLst/>
          </a:prstGeom>
          <a:noFill/>
        </p:spPr>
        <p:txBody>
          <a:bodyPr wrap="none" rtlCol="0">
            <a:spAutoFit/>
          </a:bodyPr>
          <a:lstStyle/>
          <a:p>
            <a:r>
              <a:rPr lang="en-GB" sz="5400" b="1" dirty="0">
                <a:ln w="3175">
                  <a:solidFill>
                    <a:srgbClr val="7030A0"/>
                  </a:solidFill>
                </a:ln>
                <a:solidFill>
                  <a:schemeClr val="bg1"/>
                </a:solidFill>
                <a:latin typeface="Bodoni MT" panose="02070603080606020203" pitchFamily="18" charset="0"/>
              </a:rPr>
              <a:t>The Rhythm of Life Lent Journey</a:t>
            </a:r>
          </a:p>
        </p:txBody>
      </p:sp>
    </p:spTree>
    <p:extLst>
      <p:ext uri="{BB962C8B-B14F-4D97-AF65-F5344CB8AC3E}">
        <p14:creationId xmlns:p14="http://schemas.microsoft.com/office/powerpoint/2010/main" val="14943628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381900" y="1390148"/>
            <a:ext cx="1141821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a:stretch>
            <a:fillRect/>
          </a:stretch>
        </p:blipFill>
        <p:spPr>
          <a:xfrm>
            <a:off x="10946095" y="155074"/>
            <a:ext cx="1080000" cy="1080000"/>
          </a:xfrm>
          <a:prstGeom prst="rect">
            <a:avLst/>
          </a:prstGeom>
          <a:ln>
            <a:solidFill>
              <a:srgbClr val="000000"/>
            </a:solidFill>
          </a:ln>
        </p:spPr>
      </p:pic>
      <p:sp>
        <p:nvSpPr>
          <p:cNvPr id="7" name="Rectangle 6"/>
          <p:cNvSpPr/>
          <p:nvPr userDrawn="1"/>
        </p:nvSpPr>
        <p:spPr>
          <a:xfrm>
            <a:off x="381899" y="451613"/>
            <a:ext cx="3733714" cy="584775"/>
          </a:xfrm>
          <a:prstGeom prst="rect">
            <a:avLst/>
          </a:prstGeom>
        </p:spPr>
        <p:txBody>
          <a:bodyPr wrap="none">
            <a:spAutoFit/>
          </a:bodyPr>
          <a:lstStyle/>
          <a:p>
            <a:r>
              <a:rPr lang="en-GB" sz="3200" dirty="0">
                <a:solidFill>
                  <a:schemeClr val="tx1"/>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24840146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359598" y="1395303"/>
            <a:ext cx="11650542"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8" name="Picture 7"/>
          <p:cNvPicPr>
            <a:picLocks/>
          </p:cNvPicPr>
          <p:nvPr userDrawn="1"/>
        </p:nvPicPr>
        <p:blipFill>
          <a:blip r:embed="rId3"/>
          <a:stretch>
            <a:fillRect/>
          </a:stretch>
        </p:blipFill>
        <p:spPr>
          <a:xfrm>
            <a:off x="10930140" y="162005"/>
            <a:ext cx="1080000" cy="1080000"/>
          </a:xfrm>
          <a:prstGeom prst="rect">
            <a:avLst/>
          </a:prstGeom>
          <a:ln>
            <a:solidFill>
              <a:srgbClr val="000000"/>
            </a:solidFill>
          </a:ln>
        </p:spPr>
      </p:pic>
      <p:sp>
        <p:nvSpPr>
          <p:cNvPr id="5" name="Rectangle 4"/>
          <p:cNvSpPr/>
          <p:nvPr userDrawn="1"/>
        </p:nvSpPr>
        <p:spPr>
          <a:xfrm>
            <a:off x="381899" y="451613"/>
            <a:ext cx="3733714" cy="584775"/>
          </a:xfrm>
          <a:prstGeom prst="rect">
            <a:avLst/>
          </a:prstGeom>
        </p:spPr>
        <p:txBody>
          <a:bodyPr wrap="none">
            <a:spAutoFit/>
          </a:bodyPr>
          <a:lstStyle/>
          <a:p>
            <a:r>
              <a:rPr lang="en-GB" sz="3200" dirty="0">
                <a:solidFill>
                  <a:srgbClr val="FFFF00"/>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328368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381899" y="1393373"/>
            <a:ext cx="11331130"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a:stretch>
            <a:fillRect/>
          </a:stretch>
        </p:blipFill>
        <p:spPr>
          <a:xfrm>
            <a:off x="10907892" y="198258"/>
            <a:ext cx="1080000" cy="1080000"/>
          </a:xfrm>
          <a:prstGeom prst="rect">
            <a:avLst/>
          </a:prstGeom>
          <a:ln>
            <a:solidFill>
              <a:srgbClr val="000000"/>
            </a:solidFill>
          </a:ln>
        </p:spPr>
      </p:pic>
      <p:sp>
        <p:nvSpPr>
          <p:cNvPr id="7" name="Rectangle 6"/>
          <p:cNvSpPr/>
          <p:nvPr userDrawn="1"/>
        </p:nvSpPr>
        <p:spPr>
          <a:xfrm>
            <a:off x="381899" y="451613"/>
            <a:ext cx="3733714" cy="584775"/>
          </a:xfrm>
          <a:prstGeom prst="rect">
            <a:avLst/>
          </a:prstGeom>
        </p:spPr>
        <p:txBody>
          <a:bodyPr wrap="none">
            <a:spAutoFit/>
          </a:bodyPr>
          <a:lstStyle/>
          <a:p>
            <a:r>
              <a:rPr lang="en-GB" sz="3200" dirty="0">
                <a:solidFill>
                  <a:srgbClr val="FFFF00"/>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209572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441543" y="1383500"/>
            <a:ext cx="11309888"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8" name="Picture 7"/>
          <p:cNvPicPr>
            <a:picLocks/>
          </p:cNvPicPr>
          <p:nvPr userDrawn="1"/>
        </p:nvPicPr>
        <p:blipFill>
          <a:blip r:embed="rId3"/>
          <a:stretch>
            <a:fillRect/>
          </a:stretch>
        </p:blipFill>
        <p:spPr>
          <a:xfrm>
            <a:off x="10926859" y="191521"/>
            <a:ext cx="1080000" cy="1080000"/>
          </a:xfrm>
          <a:prstGeom prst="rect">
            <a:avLst/>
          </a:prstGeom>
          <a:ln>
            <a:solidFill>
              <a:srgbClr val="000000"/>
            </a:solidFill>
          </a:ln>
        </p:spPr>
      </p:pic>
      <p:sp>
        <p:nvSpPr>
          <p:cNvPr id="5" name="Rectangle 4"/>
          <p:cNvSpPr/>
          <p:nvPr userDrawn="1"/>
        </p:nvSpPr>
        <p:spPr>
          <a:xfrm>
            <a:off x="381899" y="451613"/>
            <a:ext cx="3733714" cy="584775"/>
          </a:xfrm>
          <a:prstGeom prst="rect">
            <a:avLst/>
          </a:prstGeom>
        </p:spPr>
        <p:txBody>
          <a:bodyPr wrap="none">
            <a:spAutoFit/>
          </a:bodyPr>
          <a:lstStyle/>
          <a:p>
            <a:r>
              <a:rPr lang="en-GB" sz="3200" dirty="0">
                <a:solidFill>
                  <a:srgbClr val="FFFF00"/>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190261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464100" y="1454333"/>
            <a:ext cx="11449226" cy="679268"/>
          </a:xfrm>
        </p:spPr>
        <p:txBody>
          <a:bodyPr/>
          <a:lstStyle>
            <a:lvl1pPr marL="0" indent="0">
              <a:buFont typeface="Arial" panose="020B0604020202020204" pitchFamily="34" charse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911262" y="220862"/>
            <a:ext cx="1080000" cy="1080000"/>
          </a:xfrm>
          <a:prstGeom prst="rect">
            <a:avLst/>
          </a:prstGeom>
          <a:ln>
            <a:solidFill>
              <a:schemeClr val="tx1"/>
            </a:solidFill>
          </a:ln>
        </p:spPr>
      </p:pic>
      <p:sp>
        <p:nvSpPr>
          <p:cNvPr id="7" name="Rectangle 6"/>
          <p:cNvSpPr/>
          <p:nvPr userDrawn="1"/>
        </p:nvSpPr>
        <p:spPr>
          <a:xfrm>
            <a:off x="381899" y="451613"/>
            <a:ext cx="3733714" cy="584775"/>
          </a:xfrm>
          <a:prstGeom prst="rect">
            <a:avLst/>
          </a:prstGeom>
        </p:spPr>
        <p:txBody>
          <a:bodyPr wrap="none">
            <a:spAutoFit/>
          </a:bodyPr>
          <a:lstStyle/>
          <a:p>
            <a:r>
              <a:rPr lang="en-GB" sz="3200" dirty="0">
                <a:solidFill>
                  <a:schemeClr val="tx1"/>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95237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2" y="0"/>
            <a:ext cx="12191026" cy="6858548"/>
          </a:xfrm>
          <a:prstGeom prst="rect">
            <a:avLst/>
          </a:prstGeom>
        </p:spPr>
      </p:pic>
      <p:sp>
        <p:nvSpPr>
          <p:cNvPr id="3" name="Text Placeholder 2"/>
          <p:cNvSpPr>
            <a:spLocks noGrp="1"/>
          </p:cNvSpPr>
          <p:nvPr>
            <p:ph type="body" idx="1" hasCustomPrompt="1"/>
          </p:nvPr>
        </p:nvSpPr>
        <p:spPr>
          <a:xfrm>
            <a:off x="429266" y="1402082"/>
            <a:ext cx="11568128"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a:stretch>
            <a:fillRect/>
          </a:stretch>
        </p:blipFill>
        <p:spPr>
          <a:xfrm>
            <a:off x="10917394" y="191521"/>
            <a:ext cx="1080000" cy="1080000"/>
          </a:xfrm>
          <a:prstGeom prst="rect">
            <a:avLst/>
          </a:prstGeom>
          <a:ln>
            <a:solidFill>
              <a:srgbClr val="000000"/>
            </a:solidFill>
          </a:ln>
        </p:spPr>
      </p:pic>
      <p:sp>
        <p:nvSpPr>
          <p:cNvPr id="7" name="Rectangle 6"/>
          <p:cNvSpPr/>
          <p:nvPr userDrawn="1"/>
        </p:nvSpPr>
        <p:spPr>
          <a:xfrm>
            <a:off x="381899" y="451613"/>
            <a:ext cx="3733714" cy="584775"/>
          </a:xfrm>
          <a:prstGeom prst="rect">
            <a:avLst/>
          </a:prstGeom>
        </p:spPr>
        <p:txBody>
          <a:bodyPr wrap="none">
            <a:spAutoFit/>
          </a:bodyPr>
          <a:lstStyle/>
          <a:p>
            <a:r>
              <a:rPr lang="en-GB" sz="3200" dirty="0">
                <a:solidFill>
                  <a:srgbClr val="FFFF00"/>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258596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5" name="TextBox 4"/>
          <p:cNvSpPr txBox="1"/>
          <p:nvPr userDrawn="1"/>
        </p:nvSpPr>
        <p:spPr>
          <a:xfrm>
            <a:off x="551186" y="548639"/>
            <a:ext cx="4818114" cy="584775"/>
          </a:xfrm>
          <a:prstGeom prst="rect">
            <a:avLst/>
          </a:prstGeom>
          <a:noFill/>
        </p:spPr>
        <p:txBody>
          <a:bodyPr wrap="none" rtlCol="0">
            <a:spAutoFit/>
          </a:bodyPr>
          <a:lstStyle/>
          <a:p>
            <a:r>
              <a:rPr lang="en-GB" sz="3200" dirty="0">
                <a:solidFill>
                  <a:schemeClr val="bg1"/>
                </a:solidFill>
              </a:rPr>
              <a:t>Putting</a:t>
            </a:r>
            <a:r>
              <a:rPr lang="en-GB" sz="3200" dirty="0">
                <a:solidFill>
                  <a:srgbClr val="FFFF00"/>
                </a:solidFill>
              </a:rPr>
              <a:t> praying </a:t>
            </a:r>
            <a:r>
              <a:rPr lang="en-GB" sz="3200" dirty="0">
                <a:solidFill>
                  <a:schemeClr val="bg1"/>
                </a:solidFill>
              </a:rPr>
              <a:t>into</a:t>
            </a:r>
            <a:r>
              <a:rPr lang="en-GB" sz="3200" dirty="0">
                <a:solidFill>
                  <a:srgbClr val="FFFF00"/>
                </a:solidFill>
              </a:rPr>
              <a:t> action</a:t>
            </a:r>
            <a:r>
              <a:rPr lang="en-GB" sz="3200" dirty="0">
                <a:solidFill>
                  <a:schemeClr val="bg1"/>
                </a:solidFill>
              </a:rPr>
              <a:t>!</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a:solidFill>
                  <a:srgbClr val="FFFF00"/>
                </a:solidFill>
              </a:rPr>
              <a:t>You might like to try:</a:t>
            </a:r>
          </a:p>
        </p:txBody>
      </p:sp>
      <p:pic>
        <p:nvPicPr>
          <p:cNvPr id="7" name="Picture 6"/>
          <p:cNvPicPr>
            <a:picLocks/>
          </p:cNvPicPr>
          <p:nvPr userDrawn="1"/>
        </p:nvPicPr>
        <p:blipFill>
          <a:blip r:embed="rId3"/>
          <a:stretch>
            <a:fillRect/>
          </a:stretch>
        </p:blipFill>
        <p:spPr>
          <a:xfrm>
            <a:off x="10964865" y="143555"/>
            <a:ext cx="1080000" cy="1080000"/>
          </a:xfrm>
          <a:prstGeom prst="rect">
            <a:avLst/>
          </a:prstGeom>
          <a:ln w="12700">
            <a:solidFill>
              <a:srgbClr val="000000"/>
            </a:solidFill>
          </a:ln>
        </p:spPr>
      </p:pic>
    </p:spTree>
    <p:extLst>
      <p:ext uri="{BB962C8B-B14F-4D97-AF65-F5344CB8AC3E}">
        <p14:creationId xmlns:p14="http://schemas.microsoft.com/office/powerpoint/2010/main" val="343600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5" name="TextBox 4"/>
          <p:cNvSpPr txBox="1"/>
          <p:nvPr userDrawn="1"/>
        </p:nvSpPr>
        <p:spPr>
          <a:xfrm>
            <a:off x="551186" y="548639"/>
            <a:ext cx="4713919" cy="584775"/>
          </a:xfrm>
          <a:prstGeom prst="rect">
            <a:avLst/>
          </a:prstGeom>
          <a:noFill/>
        </p:spPr>
        <p:txBody>
          <a:bodyPr wrap="none" rtlCol="0">
            <a:spAutoFit/>
          </a:bodyPr>
          <a:lstStyle/>
          <a:p>
            <a:r>
              <a:rPr lang="en-GB" sz="3200" dirty="0">
                <a:solidFill>
                  <a:schemeClr val="bg1"/>
                </a:solidFill>
              </a:rPr>
              <a:t>Putting</a:t>
            </a:r>
            <a:r>
              <a:rPr lang="en-GB" sz="3200" dirty="0">
                <a:solidFill>
                  <a:srgbClr val="FFFF00"/>
                </a:solidFill>
              </a:rPr>
              <a:t> </a:t>
            </a:r>
            <a:r>
              <a:rPr lang="en-GB" sz="3200" dirty="0">
                <a:solidFill>
                  <a:schemeClr val="tx1"/>
                </a:solidFill>
              </a:rPr>
              <a:t>sharing</a:t>
            </a:r>
            <a:r>
              <a:rPr lang="en-GB" sz="3200" dirty="0">
                <a:solidFill>
                  <a:srgbClr val="FFFF00"/>
                </a:solidFill>
              </a:rPr>
              <a:t> </a:t>
            </a:r>
            <a:r>
              <a:rPr lang="en-GB" sz="3200" dirty="0">
                <a:solidFill>
                  <a:schemeClr val="bg1"/>
                </a:solidFill>
              </a:rPr>
              <a:t>into</a:t>
            </a:r>
            <a:r>
              <a:rPr lang="en-GB" sz="3200" dirty="0">
                <a:solidFill>
                  <a:srgbClr val="FFFF00"/>
                </a:solidFill>
              </a:rPr>
              <a:t> </a:t>
            </a:r>
            <a:r>
              <a:rPr lang="en-GB" sz="3200" dirty="0">
                <a:solidFill>
                  <a:schemeClr val="tx1"/>
                </a:solidFill>
              </a:rPr>
              <a:t>action</a:t>
            </a:r>
            <a:r>
              <a:rPr lang="en-GB" sz="3200" dirty="0">
                <a:solidFill>
                  <a:schemeClr val="bg1"/>
                </a:solidFill>
              </a:rPr>
              <a:t>!</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a:solidFill>
                  <a:schemeClr val="tx1"/>
                </a:solidFill>
              </a:rPr>
              <a:t>You might like to try:</a:t>
            </a:r>
          </a:p>
        </p:txBody>
      </p:sp>
      <p:pic>
        <p:nvPicPr>
          <p:cNvPr id="8" name="Picture 7"/>
          <p:cNvPicPr>
            <a:picLocks/>
          </p:cNvPicPr>
          <p:nvPr userDrawn="1"/>
        </p:nvPicPr>
        <p:blipFill>
          <a:blip r:embed="rId3"/>
          <a:stretch>
            <a:fillRect/>
          </a:stretch>
        </p:blipFill>
        <p:spPr>
          <a:xfrm>
            <a:off x="209779" y="5852159"/>
            <a:ext cx="852667" cy="850015"/>
          </a:xfrm>
          <a:prstGeom prst="rect">
            <a:avLst/>
          </a:prstGeom>
          <a:ln>
            <a:solidFill>
              <a:srgbClr val="000000"/>
            </a:solidFill>
          </a:ln>
        </p:spPr>
      </p:pic>
    </p:spTree>
    <p:extLst>
      <p:ext uri="{BB962C8B-B14F-4D97-AF65-F5344CB8AC3E}">
        <p14:creationId xmlns:p14="http://schemas.microsoft.com/office/powerpoint/2010/main" val="99607753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a:solidFill>
                  <a:srgbClr val="FFFF00"/>
                </a:solidFill>
              </a:rPr>
              <a:t>You might like to try:</a:t>
            </a:r>
          </a:p>
        </p:txBody>
      </p:sp>
      <p:sp>
        <p:nvSpPr>
          <p:cNvPr id="8" name="TextBox 7"/>
          <p:cNvSpPr txBox="1"/>
          <p:nvPr userDrawn="1"/>
        </p:nvSpPr>
        <p:spPr>
          <a:xfrm>
            <a:off x="551186" y="548639"/>
            <a:ext cx="5545301" cy="584775"/>
          </a:xfrm>
          <a:prstGeom prst="rect">
            <a:avLst/>
          </a:prstGeom>
          <a:noFill/>
        </p:spPr>
        <p:txBody>
          <a:bodyPr wrap="none" rtlCol="0">
            <a:spAutoFit/>
          </a:bodyPr>
          <a:lstStyle/>
          <a:p>
            <a:r>
              <a:rPr lang="en-GB" sz="3200" dirty="0">
                <a:solidFill>
                  <a:schemeClr val="bg1"/>
                </a:solidFill>
              </a:rPr>
              <a:t>Putting</a:t>
            </a:r>
            <a:r>
              <a:rPr lang="en-GB" sz="3200" dirty="0">
                <a:solidFill>
                  <a:srgbClr val="FFFF00"/>
                </a:solidFill>
              </a:rPr>
              <a:t> encouraging </a:t>
            </a:r>
            <a:r>
              <a:rPr lang="en-GB" sz="3200" dirty="0">
                <a:solidFill>
                  <a:schemeClr val="bg1"/>
                </a:solidFill>
              </a:rPr>
              <a:t>into</a:t>
            </a:r>
            <a:r>
              <a:rPr lang="en-GB" sz="3200" dirty="0">
                <a:solidFill>
                  <a:srgbClr val="FFFF00"/>
                </a:solidFill>
              </a:rPr>
              <a:t> action</a:t>
            </a:r>
            <a:r>
              <a:rPr lang="en-GB" sz="3200" dirty="0">
                <a:solidFill>
                  <a:schemeClr val="bg1"/>
                </a:solidFill>
              </a:rPr>
              <a:t>!</a:t>
            </a:r>
          </a:p>
        </p:txBody>
      </p:sp>
      <p:pic>
        <p:nvPicPr>
          <p:cNvPr id="9" name="Picture 8"/>
          <p:cNvPicPr>
            <a:picLocks/>
          </p:cNvPicPr>
          <p:nvPr userDrawn="1"/>
        </p:nvPicPr>
        <p:blipFill>
          <a:blip r:embed="rId3"/>
          <a:stretch>
            <a:fillRect/>
          </a:stretch>
        </p:blipFill>
        <p:spPr>
          <a:xfrm>
            <a:off x="10956643" y="143555"/>
            <a:ext cx="1080000" cy="1080000"/>
          </a:xfrm>
          <a:prstGeom prst="rect">
            <a:avLst/>
          </a:prstGeom>
          <a:ln>
            <a:solidFill>
              <a:srgbClr val="000000"/>
            </a:solidFill>
          </a:ln>
        </p:spPr>
      </p:pic>
    </p:spTree>
    <p:extLst>
      <p:ext uri="{BB962C8B-B14F-4D97-AF65-F5344CB8AC3E}">
        <p14:creationId xmlns:p14="http://schemas.microsoft.com/office/powerpoint/2010/main" val="264702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a:solidFill>
                  <a:srgbClr val="FFFF00"/>
                </a:solidFill>
              </a:rPr>
              <a:t>You might like to try:</a:t>
            </a:r>
          </a:p>
        </p:txBody>
      </p:sp>
      <p:sp>
        <p:nvSpPr>
          <p:cNvPr id="10" name="TextBox 9"/>
          <p:cNvSpPr txBox="1"/>
          <p:nvPr userDrawn="1"/>
        </p:nvSpPr>
        <p:spPr>
          <a:xfrm>
            <a:off x="551186" y="548639"/>
            <a:ext cx="4842608" cy="584775"/>
          </a:xfrm>
          <a:prstGeom prst="rect">
            <a:avLst/>
          </a:prstGeom>
          <a:noFill/>
        </p:spPr>
        <p:txBody>
          <a:bodyPr wrap="none" rtlCol="0">
            <a:spAutoFit/>
          </a:bodyPr>
          <a:lstStyle/>
          <a:p>
            <a:r>
              <a:rPr lang="en-GB" sz="3200" dirty="0">
                <a:solidFill>
                  <a:schemeClr val="bg1"/>
                </a:solidFill>
              </a:rPr>
              <a:t>Putting</a:t>
            </a:r>
            <a:r>
              <a:rPr lang="en-GB" sz="3200" dirty="0">
                <a:solidFill>
                  <a:srgbClr val="FFFF00"/>
                </a:solidFill>
              </a:rPr>
              <a:t> creating </a:t>
            </a:r>
            <a:r>
              <a:rPr lang="en-GB" sz="3200" dirty="0">
                <a:solidFill>
                  <a:schemeClr val="bg1"/>
                </a:solidFill>
              </a:rPr>
              <a:t>into</a:t>
            </a:r>
            <a:r>
              <a:rPr lang="en-GB" sz="3200" dirty="0">
                <a:solidFill>
                  <a:srgbClr val="FFFF00"/>
                </a:solidFill>
              </a:rPr>
              <a:t> action</a:t>
            </a:r>
            <a:r>
              <a:rPr lang="en-GB" sz="3200" dirty="0">
                <a:solidFill>
                  <a:schemeClr val="bg1"/>
                </a:solidFill>
              </a:rPr>
              <a:t>!</a:t>
            </a:r>
          </a:p>
        </p:txBody>
      </p:sp>
      <p:pic>
        <p:nvPicPr>
          <p:cNvPr id="11" name="Picture 10"/>
          <p:cNvPicPr>
            <a:picLocks/>
          </p:cNvPicPr>
          <p:nvPr userDrawn="1"/>
        </p:nvPicPr>
        <p:blipFill>
          <a:blip r:embed="rId3"/>
          <a:stretch>
            <a:fillRect/>
          </a:stretch>
        </p:blipFill>
        <p:spPr>
          <a:xfrm>
            <a:off x="10956643" y="143555"/>
            <a:ext cx="1080000" cy="1080000"/>
          </a:xfrm>
          <a:prstGeom prst="rect">
            <a:avLst/>
          </a:prstGeom>
          <a:ln>
            <a:solidFill>
              <a:srgbClr val="000000"/>
            </a:solidFill>
          </a:ln>
        </p:spPr>
      </p:pic>
    </p:spTree>
    <p:extLst>
      <p:ext uri="{BB962C8B-B14F-4D97-AF65-F5344CB8AC3E}">
        <p14:creationId xmlns:p14="http://schemas.microsoft.com/office/powerpoint/2010/main" val="136245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8" y="0"/>
            <a:ext cx="12190052" cy="6858000"/>
          </a:xfrm>
          <a:prstGeom prst="rect">
            <a:avLst/>
          </a:prstGeom>
        </p:spPr>
      </p:pic>
      <p:sp>
        <p:nvSpPr>
          <p:cNvPr id="3" name="Text Placeholder 2"/>
          <p:cNvSpPr>
            <a:spLocks noGrp="1"/>
          </p:cNvSpPr>
          <p:nvPr>
            <p:ph type="body" idx="1" hasCustomPrompt="1"/>
          </p:nvPr>
        </p:nvSpPr>
        <p:spPr>
          <a:xfrm>
            <a:off x="498934" y="461555"/>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8" name="Picture 7"/>
          <p:cNvPicPr>
            <a:picLocks/>
          </p:cNvPicPr>
          <p:nvPr userDrawn="1"/>
        </p:nvPicPr>
        <p:blipFill>
          <a:blip r:embed="rId3"/>
          <a:stretch>
            <a:fillRect/>
          </a:stretch>
        </p:blipFill>
        <p:spPr>
          <a:xfrm>
            <a:off x="10922657" y="5594193"/>
            <a:ext cx="1080000" cy="1080000"/>
          </a:xfrm>
          <a:prstGeom prst="rect">
            <a:avLst/>
          </a:prstGeom>
          <a:ln w="12700">
            <a:solidFill>
              <a:srgbClr val="000000"/>
            </a:solidFill>
          </a:ln>
        </p:spPr>
      </p:pic>
    </p:spTree>
    <p:extLst>
      <p:ext uri="{BB962C8B-B14F-4D97-AF65-F5344CB8AC3E}">
        <p14:creationId xmlns:p14="http://schemas.microsoft.com/office/powerpoint/2010/main" val="253677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a:solidFill>
                  <a:srgbClr val="FFFF00"/>
                </a:solidFill>
              </a:rPr>
              <a:t>You might like to try:</a:t>
            </a:r>
          </a:p>
        </p:txBody>
      </p:sp>
      <p:sp>
        <p:nvSpPr>
          <p:cNvPr id="8" name="TextBox 7"/>
          <p:cNvSpPr txBox="1"/>
          <p:nvPr userDrawn="1"/>
        </p:nvSpPr>
        <p:spPr>
          <a:xfrm>
            <a:off x="551186" y="548639"/>
            <a:ext cx="5354158" cy="584775"/>
          </a:xfrm>
          <a:prstGeom prst="rect">
            <a:avLst/>
          </a:prstGeom>
          <a:noFill/>
        </p:spPr>
        <p:txBody>
          <a:bodyPr wrap="none" rtlCol="0">
            <a:spAutoFit/>
          </a:bodyPr>
          <a:lstStyle/>
          <a:p>
            <a:r>
              <a:rPr lang="en-GB" sz="3200" dirty="0">
                <a:solidFill>
                  <a:schemeClr val="bg1"/>
                </a:solidFill>
              </a:rPr>
              <a:t>Putting</a:t>
            </a:r>
            <a:r>
              <a:rPr lang="en-GB" sz="3200" dirty="0">
                <a:solidFill>
                  <a:srgbClr val="FFFF00"/>
                </a:solidFill>
              </a:rPr>
              <a:t> celebrating </a:t>
            </a:r>
            <a:r>
              <a:rPr lang="en-GB" sz="3200" dirty="0">
                <a:solidFill>
                  <a:schemeClr val="bg1"/>
                </a:solidFill>
              </a:rPr>
              <a:t>into</a:t>
            </a:r>
            <a:r>
              <a:rPr lang="en-GB" sz="3200" dirty="0">
                <a:solidFill>
                  <a:srgbClr val="FFFF00"/>
                </a:solidFill>
              </a:rPr>
              <a:t> action</a:t>
            </a:r>
            <a:r>
              <a:rPr lang="en-GB" sz="3200" dirty="0">
                <a:solidFill>
                  <a:schemeClr val="bg1"/>
                </a:solidFill>
              </a:rPr>
              <a:t>!</a:t>
            </a:r>
          </a:p>
        </p:txBody>
      </p:sp>
      <p:pic>
        <p:nvPicPr>
          <p:cNvPr id="11" name="Picture 10"/>
          <p:cNvPicPr>
            <a:picLocks/>
          </p:cNvPicPr>
          <p:nvPr userDrawn="1"/>
        </p:nvPicPr>
        <p:blipFill>
          <a:blip r:embed="rId3"/>
          <a:stretch>
            <a:fillRect/>
          </a:stretch>
        </p:blipFill>
        <p:spPr>
          <a:xfrm>
            <a:off x="10947934" y="143555"/>
            <a:ext cx="1080000" cy="1080000"/>
          </a:xfrm>
          <a:prstGeom prst="rect">
            <a:avLst/>
          </a:prstGeom>
          <a:ln>
            <a:solidFill>
              <a:srgbClr val="000000"/>
            </a:solidFill>
          </a:ln>
        </p:spPr>
      </p:pic>
    </p:spTree>
    <p:extLst>
      <p:ext uri="{BB962C8B-B14F-4D97-AF65-F5344CB8AC3E}">
        <p14:creationId xmlns:p14="http://schemas.microsoft.com/office/powerpoint/2010/main" val="202778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10" name="TextBox 9"/>
          <p:cNvSpPr txBox="1"/>
          <p:nvPr userDrawn="1"/>
        </p:nvSpPr>
        <p:spPr>
          <a:xfrm>
            <a:off x="551186" y="548639"/>
            <a:ext cx="4631781" cy="584775"/>
          </a:xfrm>
          <a:prstGeom prst="rect">
            <a:avLst/>
          </a:prstGeom>
          <a:noFill/>
        </p:spPr>
        <p:txBody>
          <a:bodyPr wrap="none" rtlCol="0">
            <a:spAutoFit/>
          </a:bodyPr>
          <a:lstStyle/>
          <a:p>
            <a:r>
              <a:rPr lang="en-GB" sz="3200" dirty="0">
                <a:solidFill>
                  <a:schemeClr val="tx1"/>
                </a:solidFill>
              </a:rPr>
              <a:t>Putting</a:t>
            </a:r>
            <a:r>
              <a:rPr lang="en-GB" sz="3200" dirty="0">
                <a:solidFill>
                  <a:srgbClr val="FFFF00"/>
                </a:solidFill>
              </a:rPr>
              <a:t> </a:t>
            </a:r>
            <a:r>
              <a:rPr lang="en-GB" sz="3200" dirty="0">
                <a:solidFill>
                  <a:srgbClr val="0070C0"/>
                </a:solidFill>
              </a:rPr>
              <a:t>resting</a:t>
            </a:r>
            <a:r>
              <a:rPr lang="en-GB" sz="3200" dirty="0">
                <a:solidFill>
                  <a:srgbClr val="FFFF00"/>
                </a:solidFill>
              </a:rPr>
              <a:t> </a:t>
            </a:r>
            <a:r>
              <a:rPr lang="en-GB" sz="3200" dirty="0">
                <a:solidFill>
                  <a:schemeClr val="tx1"/>
                </a:solidFill>
              </a:rPr>
              <a:t>into</a:t>
            </a:r>
            <a:r>
              <a:rPr lang="en-GB" sz="3200" dirty="0">
                <a:solidFill>
                  <a:srgbClr val="FFFF00"/>
                </a:solidFill>
              </a:rPr>
              <a:t> </a:t>
            </a:r>
            <a:r>
              <a:rPr lang="en-GB" sz="3200" dirty="0">
                <a:solidFill>
                  <a:srgbClr val="0070C0"/>
                </a:solidFill>
              </a:rPr>
              <a:t>action</a:t>
            </a:r>
            <a:r>
              <a:rPr lang="en-GB" sz="3200" dirty="0">
                <a:solidFill>
                  <a:schemeClr val="tx1"/>
                </a:solidFill>
              </a:rPr>
              <a:t>!</a:t>
            </a:r>
          </a:p>
        </p:txBody>
      </p:sp>
      <p:sp>
        <p:nvSpPr>
          <p:cNvPr id="11" name="TextBox 10"/>
          <p:cNvSpPr txBox="1"/>
          <p:nvPr userDrawn="1"/>
        </p:nvSpPr>
        <p:spPr>
          <a:xfrm>
            <a:off x="551186" y="1389665"/>
            <a:ext cx="3621504" cy="584775"/>
          </a:xfrm>
          <a:prstGeom prst="rect">
            <a:avLst/>
          </a:prstGeom>
          <a:noFill/>
        </p:spPr>
        <p:txBody>
          <a:bodyPr wrap="none" rtlCol="0">
            <a:spAutoFit/>
          </a:bodyPr>
          <a:lstStyle/>
          <a:p>
            <a:r>
              <a:rPr lang="en-GB" sz="3200" dirty="0">
                <a:solidFill>
                  <a:srgbClr val="0070C0"/>
                </a:solidFill>
              </a:rPr>
              <a:t>You might like to try:</a:t>
            </a:r>
          </a:p>
        </p:txBody>
      </p:sp>
      <p:pic>
        <p:nvPicPr>
          <p:cNvPr id="12" name="Picture 11"/>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1007057" y="143555"/>
            <a:ext cx="1080000" cy="1080000"/>
          </a:xfrm>
          <a:prstGeom prst="rect">
            <a:avLst/>
          </a:prstGeom>
          <a:ln>
            <a:solidFill>
              <a:schemeClr val="tx1"/>
            </a:solidFill>
          </a:ln>
        </p:spPr>
      </p:pic>
    </p:spTree>
    <p:extLst>
      <p:ext uri="{BB962C8B-B14F-4D97-AF65-F5344CB8AC3E}">
        <p14:creationId xmlns:p14="http://schemas.microsoft.com/office/powerpoint/2010/main" val="318332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a:solidFill>
                  <a:srgbClr val="FFFF00"/>
                </a:solidFill>
              </a:rPr>
              <a:t>You might like to try:</a:t>
            </a:r>
          </a:p>
        </p:txBody>
      </p:sp>
      <p:sp>
        <p:nvSpPr>
          <p:cNvPr id="10" name="TextBox 9"/>
          <p:cNvSpPr txBox="1"/>
          <p:nvPr userDrawn="1"/>
        </p:nvSpPr>
        <p:spPr>
          <a:xfrm>
            <a:off x="551186" y="548639"/>
            <a:ext cx="5068824" cy="584775"/>
          </a:xfrm>
          <a:prstGeom prst="rect">
            <a:avLst/>
          </a:prstGeom>
          <a:noFill/>
        </p:spPr>
        <p:txBody>
          <a:bodyPr wrap="none" rtlCol="0">
            <a:spAutoFit/>
          </a:bodyPr>
          <a:lstStyle/>
          <a:p>
            <a:r>
              <a:rPr lang="en-GB" sz="3200" dirty="0">
                <a:solidFill>
                  <a:schemeClr val="bg1"/>
                </a:solidFill>
              </a:rPr>
              <a:t>Putting</a:t>
            </a:r>
            <a:r>
              <a:rPr lang="en-GB" sz="3200" dirty="0">
                <a:solidFill>
                  <a:srgbClr val="FFFF00"/>
                </a:solidFill>
              </a:rPr>
              <a:t> reflecting </a:t>
            </a:r>
            <a:r>
              <a:rPr lang="en-GB" sz="3200" dirty="0">
                <a:solidFill>
                  <a:schemeClr val="bg1"/>
                </a:solidFill>
              </a:rPr>
              <a:t>into</a:t>
            </a:r>
            <a:r>
              <a:rPr lang="en-GB" sz="3200" dirty="0">
                <a:solidFill>
                  <a:srgbClr val="FFFF00"/>
                </a:solidFill>
              </a:rPr>
              <a:t> action</a:t>
            </a:r>
            <a:r>
              <a:rPr lang="en-GB" sz="3200" dirty="0">
                <a:solidFill>
                  <a:schemeClr val="bg1"/>
                </a:solidFill>
              </a:rPr>
              <a:t>!</a:t>
            </a:r>
          </a:p>
        </p:txBody>
      </p:sp>
      <p:pic>
        <p:nvPicPr>
          <p:cNvPr id="11" name="Picture 10"/>
          <p:cNvPicPr>
            <a:picLocks/>
          </p:cNvPicPr>
          <p:nvPr userDrawn="1"/>
        </p:nvPicPr>
        <p:blipFill>
          <a:blip r:embed="rId3"/>
          <a:stretch>
            <a:fillRect/>
          </a:stretch>
        </p:blipFill>
        <p:spPr>
          <a:xfrm>
            <a:off x="11006287" y="170262"/>
            <a:ext cx="1080000" cy="1080000"/>
          </a:xfrm>
          <a:prstGeom prst="rect">
            <a:avLst/>
          </a:prstGeom>
          <a:ln>
            <a:solidFill>
              <a:srgbClr val="000000"/>
            </a:solidFill>
          </a:ln>
        </p:spPr>
      </p:pic>
    </p:spTree>
    <p:extLst>
      <p:ext uri="{BB962C8B-B14F-4D97-AF65-F5344CB8AC3E}">
        <p14:creationId xmlns:p14="http://schemas.microsoft.com/office/powerpoint/2010/main" val="387971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pic>
        <p:nvPicPr>
          <p:cNvPr id="7" name="Picture 6"/>
          <p:cNvPicPr>
            <a:picLocks/>
          </p:cNvPicPr>
          <p:nvPr userDrawn="1"/>
        </p:nvPicPr>
        <p:blipFill>
          <a:blip r:embed="rId3"/>
          <a:stretch>
            <a:fillRect/>
          </a:stretch>
        </p:blipFill>
        <p:spPr>
          <a:xfrm>
            <a:off x="10886487" y="147659"/>
            <a:ext cx="1080000" cy="1080000"/>
          </a:xfrm>
          <a:prstGeom prst="rect">
            <a:avLst/>
          </a:prstGeom>
          <a:ln w="12700">
            <a:solidFill>
              <a:srgbClr val="000000"/>
            </a:solidFill>
          </a:ln>
        </p:spPr>
      </p:pic>
      <p:sp>
        <p:nvSpPr>
          <p:cNvPr id="5" name="Rectangle 4"/>
          <p:cNvSpPr/>
          <p:nvPr userDrawn="1"/>
        </p:nvSpPr>
        <p:spPr>
          <a:xfrm>
            <a:off x="6061167" y="1126649"/>
            <a:ext cx="4469493"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The Rhythm of Life Prayer</a:t>
            </a:r>
          </a:p>
        </p:txBody>
      </p:sp>
      <p:sp>
        <p:nvSpPr>
          <p:cNvPr id="8" name="Rectangle 7"/>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9"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10"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bg1"/>
              </a:solidFill>
              <a:latin typeface="+mn-lt"/>
            </a:endParaRPr>
          </a:p>
        </p:txBody>
      </p:sp>
      <p:sp>
        <p:nvSpPr>
          <p:cNvPr id="11" name="TextBox 10"/>
          <p:cNvSpPr txBox="1"/>
          <p:nvPr userDrawn="1"/>
        </p:nvSpPr>
        <p:spPr>
          <a:xfrm>
            <a:off x="6061167" y="1906168"/>
            <a:ext cx="6017622" cy="4031873"/>
          </a:xfrm>
          <a:prstGeom prst="rect">
            <a:avLst/>
          </a:prstGeom>
          <a:noFill/>
        </p:spPr>
        <p:txBody>
          <a:bodyPr wrap="square" rtlCol="0">
            <a:spAutoFit/>
          </a:bodyPr>
          <a:lstStyle/>
          <a:p>
            <a:r>
              <a:rPr lang="en-GB" sz="3200" dirty="0">
                <a:solidFill>
                  <a:schemeClr val="bg1"/>
                </a:solidFill>
              </a:rPr>
              <a:t>Loving God,</a:t>
            </a:r>
          </a:p>
          <a:p>
            <a:r>
              <a:rPr lang="en-GB" sz="3200" dirty="0">
                <a:solidFill>
                  <a:schemeClr val="bg1"/>
                </a:solidFill>
              </a:rPr>
              <a:t>as we journey through this season,</a:t>
            </a:r>
          </a:p>
          <a:p>
            <a:r>
              <a:rPr lang="en-GB" sz="3200" dirty="0">
                <a:solidFill>
                  <a:schemeClr val="bg1"/>
                </a:solidFill>
              </a:rPr>
              <a:t>help us to practice </a:t>
            </a:r>
          </a:p>
          <a:p>
            <a:r>
              <a:rPr lang="en-GB" sz="3200" dirty="0">
                <a:solidFill>
                  <a:schemeClr val="bg1"/>
                </a:solidFill>
              </a:rPr>
              <a:t>the habit of praying</a:t>
            </a:r>
          </a:p>
          <a:p>
            <a:r>
              <a:rPr lang="en-GB" sz="3200" dirty="0">
                <a:solidFill>
                  <a:schemeClr val="bg1"/>
                </a:solidFill>
              </a:rPr>
              <a:t>so that the rhythm of our lives</a:t>
            </a:r>
          </a:p>
          <a:p>
            <a:r>
              <a:rPr lang="en-GB" sz="3200" dirty="0">
                <a:solidFill>
                  <a:schemeClr val="bg1"/>
                </a:solidFill>
              </a:rPr>
              <a:t>can bring us closer to each other </a:t>
            </a:r>
          </a:p>
          <a:p>
            <a:r>
              <a:rPr lang="en-GB" sz="3200" dirty="0">
                <a:solidFill>
                  <a:schemeClr val="bg1"/>
                </a:solidFill>
              </a:rPr>
              <a:t>and to you.</a:t>
            </a:r>
          </a:p>
          <a:p>
            <a:r>
              <a:rPr lang="en-GB" sz="3200" dirty="0">
                <a:solidFill>
                  <a:schemeClr val="bg1"/>
                </a:solidFill>
              </a:rPr>
              <a:t>Amen</a:t>
            </a:r>
          </a:p>
        </p:txBody>
      </p:sp>
    </p:spTree>
    <p:extLst>
      <p:ext uri="{BB962C8B-B14F-4D97-AF65-F5344CB8AC3E}">
        <p14:creationId xmlns:p14="http://schemas.microsoft.com/office/powerpoint/2010/main" val="319513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pic>
        <p:nvPicPr>
          <p:cNvPr id="8" name="Picture 7"/>
          <p:cNvPicPr>
            <a:picLocks/>
          </p:cNvPicPr>
          <p:nvPr userDrawn="1"/>
        </p:nvPicPr>
        <p:blipFill>
          <a:blip r:embed="rId3"/>
          <a:stretch>
            <a:fillRect/>
          </a:stretch>
        </p:blipFill>
        <p:spPr>
          <a:xfrm>
            <a:off x="10886487" y="147659"/>
            <a:ext cx="1080000" cy="1080000"/>
          </a:xfrm>
          <a:prstGeom prst="rect">
            <a:avLst/>
          </a:prstGeom>
          <a:ln>
            <a:solidFill>
              <a:srgbClr val="000000"/>
            </a:solidFill>
          </a:ln>
        </p:spPr>
      </p:pic>
      <p:sp>
        <p:nvSpPr>
          <p:cNvPr id="11" name="Rectangle 10"/>
          <p:cNvSpPr/>
          <p:nvPr userDrawn="1"/>
        </p:nvSpPr>
        <p:spPr>
          <a:xfrm>
            <a:off x="6061168" y="1130554"/>
            <a:ext cx="4600782" cy="584775"/>
          </a:xfrm>
          <a:prstGeom prst="rect">
            <a:avLst/>
          </a:prstGeom>
        </p:spPr>
        <p:txBody>
          <a:bodyPr wrap="square">
            <a:spAutoFit/>
          </a:bodyPr>
          <a:lstStyle/>
          <a:p>
            <a:r>
              <a:rPr lang="en-GB" sz="3200" u="sng" dirty="0">
                <a:solidFill>
                  <a:schemeClr val="tx1"/>
                </a:solidFill>
                <a:latin typeface="Calibri" panose="020F0502020204030204" pitchFamily="34" charset="0"/>
                <a:cs typeface="Calibri" panose="020F0502020204030204" pitchFamily="34" charset="0"/>
              </a:rPr>
              <a:t>The Rhythm of Life Prayer</a:t>
            </a:r>
          </a:p>
        </p:txBody>
      </p:sp>
      <p:sp>
        <p:nvSpPr>
          <p:cNvPr id="12" name="Rectangle 11"/>
          <p:cNvSpPr/>
          <p:nvPr userDrawn="1"/>
        </p:nvSpPr>
        <p:spPr>
          <a:xfrm>
            <a:off x="600635" y="1126649"/>
            <a:ext cx="3518527" cy="584775"/>
          </a:xfrm>
          <a:prstGeom prst="rect">
            <a:avLst/>
          </a:prstGeom>
        </p:spPr>
        <p:txBody>
          <a:bodyPr wrap="none">
            <a:spAutoFit/>
          </a:bodyPr>
          <a:lstStyle/>
          <a:p>
            <a:r>
              <a:rPr lang="en-GB" sz="3200" u="sng" dirty="0">
                <a:solidFill>
                  <a:schemeClr val="tx1"/>
                </a:solidFill>
                <a:latin typeface="Calibri" panose="020F0502020204030204" pitchFamily="34" charset="0"/>
                <a:cs typeface="Calibri" panose="020F0502020204030204" pitchFamily="34" charset="0"/>
              </a:rPr>
              <a:t>A Prayer for the Day</a:t>
            </a:r>
          </a:p>
        </p:txBody>
      </p:sp>
      <p:sp>
        <p:nvSpPr>
          <p:cNvPr id="13"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14"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bg1"/>
              </a:solidFill>
              <a:latin typeface="+mn-lt"/>
            </a:endParaRPr>
          </a:p>
        </p:txBody>
      </p:sp>
      <p:sp>
        <p:nvSpPr>
          <p:cNvPr id="15" name="TextBox 14"/>
          <p:cNvSpPr txBox="1"/>
          <p:nvPr userDrawn="1"/>
        </p:nvSpPr>
        <p:spPr>
          <a:xfrm>
            <a:off x="6061166" y="1906168"/>
            <a:ext cx="6008913" cy="4031873"/>
          </a:xfrm>
          <a:prstGeom prst="rect">
            <a:avLst/>
          </a:prstGeom>
          <a:noFill/>
        </p:spPr>
        <p:txBody>
          <a:bodyPr wrap="square" rtlCol="0">
            <a:spAutoFit/>
          </a:bodyPr>
          <a:lstStyle/>
          <a:p>
            <a:r>
              <a:rPr lang="en-GB" sz="3200" dirty="0">
                <a:solidFill>
                  <a:schemeClr val="bg1"/>
                </a:solidFill>
              </a:rPr>
              <a:t>Loving God,</a:t>
            </a:r>
          </a:p>
          <a:p>
            <a:r>
              <a:rPr lang="en-GB" sz="3200" dirty="0">
                <a:solidFill>
                  <a:schemeClr val="bg1"/>
                </a:solidFill>
              </a:rPr>
              <a:t>as we journey through this season,</a:t>
            </a:r>
          </a:p>
          <a:p>
            <a:r>
              <a:rPr lang="en-GB" sz="3200" dirty="0">
                <a:solidFill>
                  <a:schemeClr val="bg1"/>
                </a:solidFill>
              </a:rPr>
              <a:t>help us to practice </a:t>
            </a:r>
          </a:p>
          <a:p>
            <a:r>
              <a:rPr lang="en-GB" sz="3200" dirty="0">
                <a:solidFill>
                  <a:schemeClr val="bg1"/>
                </a:solidFill>
              </a:rPr>
              <a:t>the habit of sharing</a:t>
            </a:r>
          </a:p>
          <a:p>
            <a:r>
              <a:rPr lang="en-GB" sz="3200" dirty="0">
                <a:solidFill>
                  <a:schemeClr val="bg1"/>
                </a:solidFill>
              </a:rPr>
              <a:t>so that the rhythm of our lives</a:t>
            </a:r>
          </a:p>
          <a:p>
            <a:r>
              <a:rPr lang="en-GB" sz="3200" dirty="0">
                <a:solidFill>
                  <a:schemeClr val="bg1"/>
                </a:solidFill>
              </a:rPr>
              <a:t>can bring us closer to each other </a:t>
            </a:r>
          </a:p>
          <a:p>
            <a:r>
              <a:rPr lang="en-GB" sz="3200" dirty="0">
                <a:solidFill>
                  <a:schemeClr val="bg1"/>
                </a:solidFill>
              </a:rPr>
              <a:t>and to you.</a:t>
            </a:r>
          </a:p>
          <a:p>
            <a:r>
              <a:rPr lang="en-GB" sz="3200" dirty="0">
                <a:solidFill>
                  <a:schemeClr val="bg1"/>
                </a:solidFill>
              </a:rPr>
              <a:t>Amen</a:t>
            </a:r>
          </a:p>
        </p:txBody>
      </p:sp>
    </p:spTree>
    <p:extLst>
      <p:ext uri="{BB962C8B-B14F-4D97-AF65-F5344CB8AC3E}">
        <p14:creationId xmlns:p14="http://schemas.microsoft.com/office/powerpoint/2010/main" val="125552145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7" name="Picture 6"/>
          <p:cNvPicPr>
            <a:picLocks/>
          </p:cNvPicPr>
          <p:nvPr userDrawn="1"/>
        </p:nvPicPr>
        <p:blipFill>
          <a:blip r:embed="rId3"/>
          <a:stretch>
            <a:fillRect/>
          </a:stretch>
        </p:blipFill>
        <p:spPr>
          <a:xfrm>
            <a:off x="10886974" y="147659"/>
            <a:ext cx="1080000" cy="1080000"/>
          </a:xfrm>
          <a:prstGeom prst="rect">
            <a:avLst/>
          </a:prstGeom>
          <a:ln>
            <a:solidFill>
              <a:srgbClr val="000000"/>
            </a:solidFill>
          </a:ln>
        </p:spPr>
      </p:pic>
      <p:sp>
        <p:nvSpPr>
          <p:cNvPr id="5"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8" name="Rectangle 7"/>
          <p:cNvSpPr/>
          <p:nvPr userDrawn="1"/>
        </p:nvSpPr>
        <p:spPr>
          <a:xfrm>
            <a:off x="6061168" y="1130554"/>
            <a:ext cx="4600782" cy="584775"/>
          </a:xfrm>
          <a:prstGeom prst="rect">
            <a:avLst/>
          </a:prstGeom>
        </p:spPr>
        <p:txBody>
          <a:bodyPr wrap="square">
            <a:spAutoFit/>
          </a:bodyPr>
          <a:lstStyle/>
          <a:p>
            <a:r>
              <a:rPr lang="en-GB" sz="3200" u="sng" dirty="0">
                <a:solidFill>
                  <a:srgbClr val="FFFF00"/>
                </a:solidFill>
                <a:latin typeface="Calibri" panose="020F0502020204030204" pitchFamily="34" charset="0"/>
                <a:cs typeface="Calibri" panose="020F0502020204030204" pitchFamily="34" charset="0"/>
              </a:rPr>
              <a:t>The Rhythm of Life Prayer</a:t>
            </a:r>
          </a:p>
        </p:txBody>
      </p:sp>
      <p:sp>
        <p:nvSpPr>
          <p:cNvPr id="9" name="Rectangle 8"/>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11"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bg1"/>
              </a:solidFill>
              <a:latin typeface="+mn-lt"/>
            </a:endParaRPr>
          </a:p>
        </p:txBody>
      </p:sp>
      <p:sp>
        <p:nvSpPr>
          <p:cNvPr id="12" name="TextBox 11"/>
          <p:cNvSpPr txBox="1"/>
          <p:nvPr userDrawn="1"/>
        </p:nvSpPr>
        <p:spPr>
          <a:xfrm>
            <a:off x="6061167" y="1906168"/>
            <a:ext cx="6000204" cy="4031873"/>
          </a:xfrm>
          <a:prstGeom prst="rect">
            <a:avLst/>
          </a:prstGeom>
          <a:noFill/>
        </p:spPr>
        <p:txBody>
          <a:bodyPr wrap="square" rtlCol="0">
            <a:spAutoFit/>
          </a:bodyPr>
          <a:lstStyle/>
          <a:p>
            <a:r>
              <a:rPr lang="en-GB" sz="3200" dirty="0">
                <a:solidFill>
                  <a:schemeClr val="bg1"/>
                </a:solidFill>
              </a:rPr>
              <a:t>Loving God,</a:t>
            </a:r>
          </a:p>
          <a:p>
            <a:r>
              <a:rPr lang="en-GB" sz="3200" dirty="0">
                <a:solidFill>
                  <a:schemeClr val="bg1"/>
                </a:solidFill>
              </a:rPr>
              <a:t>as we journey through this season,</a:t>
            </a:r>
          </a:p>
          <a:p>
            <a:r>
              <a:rPr lang="en-GB" sz="3200" dirty="0">
                <a:solidFill>
                  <a:schemeClr val="bg1"/>
                </a:solidFill>
              </a:rPr>
              <a:t>help us to practice </a:t>
            </a:r>
          </a:p>
          <a:p>
            <a:r>
              <a:rPr lang="en-GB" sz="3200" dirty="0">
                <a:solidFill>
                  <a:schemeClr val="bg1"/>
                </a:solidFill>
              </a:rPr>
              <a:t>the habit of encouraging</a:t>
            </a:r>
          </a:p>
          <a:p>
            <a:r>
              <a:rPr lang="en-GB" sz="3200" dirty="0">
                <a:solidFill>
                  <a:schemeClr val="bg1"/>
                </a:solidFill>
              </a:rPr>
              <a:t>so that the rhythm of our lives</a:t>
            </a:r>
          </a:p>
          <a:p>
            <a:r>
              <a:rPr lang="en-GB" sz="3200" dirty="0">
                <a:solidFill>
                  <a:schemeClr val="bg1"/>
                </a:solidFill>
              </a:rPr>
              <a:t>can bring us closer to each other </a:t>
            </a:r>
          </a:p>
          <a:p>
            <a:r>
              <a:rPr lang="en-GB" sz="3200" dirty="0">
                <a:solidFill>
                  <a:schemeClr val="bg1"/>
                </a:solidFill>
              </a:rPr>
              <a:t>and to you.</a:t>
            </a:r>
          </a:p>
          <a:p>
            <a:r>
              <a:rPr lang="en-GB" sz="3200" dirty="0">
                <a:solidFill>
                  <a:schemeClr val="bg1"/>
                </a:solidFill>
              </a:rPr>
              <a:t>Amen</a:t>
            </a:r>
          </a:p>
        </p:txBody>
      </p:sp>
    </p:spTree>
    <p:extLst>
      <p:ext uri="{BB962C8B-B14F-4D97-AF65-F5344CB8AC3E}">
        <p14:creationId xmlns:p14="http://schemas.microsoft.com/office/powerpoint/2010/main" val="214700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4" name="Picture 3"/>
          <p:cNvPicPr>
            <a:picLocks/>
          </p:cNvPicPr>
          <p:nvPr userDrawn="1"/>
        </p:nvPicPr>
        <p:blipFill>
          <a:blip r:embed="rId3"/>
          <a:stretch>
            <a:fillRect/>
          </a:stretch>
        </p:blipFill>
        <p:spPr>
          <a:xfrm>
            <a:off x="10886974" y="147659"/>
            <a:ext cx="1080000" cy="1080000"/>
          </a:xfrm>
          <a:prstGeom prst="rect">
            <a:avLst/>
          </a:prstGeom>
          <a:ln>
            <a:solidFill>
              <a:srgbClr val="000000"/>
            </a:solidFill>
          </a:ln>
        </p:spPr>
      </p:pic>
      <p:sp>
        <p:nvSpPr>
          <p:cNvPr id="7" name="Rectangle 6"/>
          <p:cNvSpPr/>
          <p:nvPr userDrawn="1"/>
        </p:nvSpPr>
        <p:spPr>
          <a:xfrm>
            <a:off x="6061168" y="1130554"/>
            <a:ext cx="4600782" cy="584775"/>
          </a:xfrm>
          <a:prstGeom prst="rect">
            <a:avLst/>
          </a:prstGeom>
        </p:spPr>
        <p:txBody>
          <a:bodyPr wrap="square">
            <a:spAutoFit/>
          </a:bodyPr>
          <a:lstStyle/>
          <a:p>
            <a:r>
              <a:rPr lang="en-GB" sz="3200" u="sng" dirty="0">
                <a:solidFill>
                  <a:srgbClr val="FFFF00"/>
                </a:solidFill>
                <a:latin typeface="Calibri" panose="020F0502020204030204" pitchFamily="34" charset="0"/>
                <a:cs typeface="Calibri" panose="020F0502020204030204" pitchFamily="34" charset="0"/>
              </a:rPr>
              <a:t>The Rhythm of Life Prayer</a:t>
            </a:r>
          </a:p>
        </p:txBody>
      </p:sp>
      <p:sp>
        <p:nvSpPr>
          <p:cNvPr id="8" name="Rectangle 7"/>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9"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10"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bg1"/>
              </a:solidFill>
              <a:latin typeface="+mn-lt"/>
            </a:endParaRPr>
          </a:p>
        </p:txBody>
      </p:sp>
      <p:sp>
        <p:nvSpPr>
          <p:cNvPr id="11" name="TextBox 10"/>
          <p:cNvSpPr txBox="1"/>
          <p:nvPr userDrawn="1"/>
        </p:nvSpPr>
        <p:spPr>
          <a:xfrm>
            <a:off x="6061166" y="1906168"/>
            <a:ext cx="6008913" cy="4031873"/>
          </a:xfrm>
          <a:prstGeom prst="rect">
            <a:avLst/>
          </a:prstGeom>
          <a:noFill/>
        </p:spPr>
        <p:txBody>
          <a:bodyPr wrap="square" rtlCol="0">
            <a:spAutoFit/>
          </a:bodyPr>
          <a:lstStyle/>
          <a:p>
            <a:r>
              <a:rPr lang="en-GB" sz="3200" dirty="0">
                <a:solidFill>
                  <a:schemeClr val="bg1"/>
                </a:solidFill>
              </a:rPr>
              <a:t>Loving God,</a:t>
            </a:r>
          </a:p>
          <a:p>
            <a:r>
              <a:rPr lang="en-GB" sz="3200" dirty="0">
                <a:solidFill>
                  <a:schemeClr val="bg1"/>
                </a:solidFill>
              </a:rPr>
              <a:t>as we journey through this season,</a:t>
            </a:r>
          </a:p>
          <a:p>
            <a:r>
              <a:rPr lang="en-GB" sz="3200" dirty="0">
                <a:solidFill>
                  <a:schemeClr val="bg1"/>
                </a:solidFill>
              </a:rPr>
              <a:t>help us to practice </a:t>
            </a:r>
          </a:p>
          <a:p>
            <a:r>
              <a:rPr lang="en-GB" sz="3200" dirty="0">
                <a:solidFill>
                  <a:schemeClr val="bg1"/>
                </a:solidFill>
              </a:rPr>
              <a:t>the habit of creating</a:t>
            </a:r>
          </a:p>
          <a:p>
            <a:r>
              <a:rPr lang="en-GB" sz="3200" dirty="0">
                <a:solidFill>
                  <a:schemeClr val="bg1"/>
                </a:solidFill>
              </a:rPr>
              <a:t>so that the rhythm of our lives</a:t>
            </a:r>
          </a:p>
          <a:p>
            <a:r>
              <a:rPr lang="en-GB" sz="3200" dirty="0">
                <a:solidFill>
                  <a:schemeClr val="bg1"/>
                </a:solidFill>
              </a:rPr>
              <a:t>can bring us closer to each other </a:t>
            </a:r>
          </a:p>
          <a:p>
            <a:r>
              <a:rPr lang="en-GB" sz="3200" dirty="0">
                <a:solidFill>
                  <a:schemeClr val="bg1"/>
                </a:solidFill>
              </a:rPr>
              <a:t>and to you.</a:t>
            </a:r>
          </a:p>
          <a:p>
            <a:r>
              <a:rPr lang="en-GB" sz="3200" dirty="0">
                <a:solidFill>
                  <a:schemeClr val="bg1"/>
                </a:solidFill>
              </a:rPr>
              <a:t>Amen</a:t>
            </a:r>
          </a:p>
        </p:txBody>
      </p:sp>
    </p:spTree>
    <p:extLst>
      <p:ext uri="{BB962C8B-B14F-4D97-AF65-F5344CB8AC3E}">
        <p14:creationId xmlns:p14="http://schemas.microsoft.com/office/powerpoint/2010/main" val="63203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7" name="Picture 6"/>
          <p:cNvPicPr>
            <a:picLocks/>
          </p:cNvPicPr>
          <p:nvPr userDrawn="1"/>
        </p:nvPicPr>
        <p:blipFill>
          <a:blip r:embed="rId3"/>
          <a:stretch>
            <a:fillRect/>
          </a:stretch>
        </p:blipFill>
        <p:spPr>
          <a:xfrm>
            <a:off x="10886974" y="147659"/>
            <a:ext cx="1080000" cy="1080000"/>
          </a:xfrm>
          <a:prstGeom prst="rect">
            <a:avLst/>
          </a:prstGeom>
          <a:ln>
            <a:solidFill>
              <a:srgbClr val="000000"/>
            </a:solidFill>
          </a:ln>
        </p:spPr>
      </p:pic>
      <p:sp>
        <p:nvSpPr>
          <p:cNvPr id="8" name="Rectangle 7"/>
          <p:cNvSpPr/>
          <p:nvPr userDrawn="1"/>
        </p:nvSpPr>
        <p:spPr>
          <a:xfrm>
            <a:off x="6061168" y="1130554"/>
            <a:ext cx="4600782" cy="584775"/>
          </a:xfrm>
          <a:prstGeom prst="rect">
            <a:avLst/>
          </a:prstGeom>
        </p:spPr>
        <p:txBody>
          <a:bodyPr wrap="square">
            <a:spAutoFit/>
          </a:bodyPr>
          <a:lstStyle/>
          <a:p>
            <a:r>
              <a:rPr lang="en-GB" sz="3200" u="sng" dirty="0">
                <a:solidFill>
                  <a:srgbClr val="FFFF00"/>
                </a:solidFill>
                <a:latin typeface="Calibri" panose="020F0502020204030204" pitchFamily="34" charset="0"/>
                <a:cs typeface="Calibri" panose="020F0502020204030204" pitchFamily="34" charset="0"/>
              </a:rPr>
              <a:t>The Rhythm of Life Prayer</a:t>
            </a:r>
          </a:p>
        </p:txBody>
      </p:sp>
      <p:sp>
        <p:nvSpPr>
          <p:cNvPr id="9" name="Rectangle 8"/>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10"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11"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bg1"/>
              </a:solidFill>
              <a:latin typeface="+mn-lt"/>
            </a:endParaRPr>
          </a:p>
        </p:txBody>
      </p:sp>
      <p:sp>
        <p:nvSpPr>
          <p:cNvPr id="12" name="TextBox 11"/>
          <p:cNvSpPr txBox="1"/>
          <p:nvPr userDrawn="1"/>
        </p:nvSpPr>
        <p:spPr>
          <a:xfrm>
            <a:off x="6061167" y="1906168"/>
            <a:ext cx="6026330" cy="4031873"/>
          </a:xfrm>
          <a:prstGeom prst="rect">
            <a:avLst/>
          </a:prstGeom>
          <a:noFill/>
        </p:spPr>
        <p:txBody>
          <a:bodyPr wrap="square" rtlCol="0">
            <a:spAutoFit/>
          </a:bodyPr>
          <a:lstStyle/>
          <a:p>
            <a:r>
              <a:rPr lang="en-GB" sz="3200" dirty="0">
                <a:solidFill>
                  <a:schemeClr val="bg1"/>
                </a:solidFill>
              </a:rPr>
              <a:t>Loving God,</a:t>
            </a:r>
          </a:p>
          <a:p>
            <a:r>
              <a:rPr lang="en-GB" sz="3200" dirty="0">
                <a:solidFill>
                  <a:schemeClr val="bg1"/>
                </a:solidFill>
              </a:rPr>
              <a:t>as we journey through this season,</a:t>
            </a:r>
          </a:p>
          <a:p>
            <a:r>
              <a:rPr lang="en-GB" sz="3200" dirty="0">
                <a:solidFill>
                  <a:schemeClr val="bg1"/>
                </a:solidFill>
              </a:rPr>
              <a:t>help us to practice </a:t>
            </a:r>
          </a:p>
          <a:p>
            <a:r>
              <a:rPr lang="en-GB" sz="3200" dirty="0">
                <a:solidFill>
                  <a:schemeClr val="bg1"/>
                </a:solidFill>
              </a:rPr>
              <a:t>the habit of celebrating</a:t>
            </a:r>
          </a:p>
          <a:p>
            <a:r>
              <a:rPr lang="en-GB" sz="3200" dirty="0">
                <a:solidFill>
                  <a:schemeClr val="bg1"/>
                </a:solidFill>
              </a:rPr>
              <a:t>so that the rhythm of our lives</a:t>
            </a:r>
          </a:p>
          <a:p>
            <a:r>
              <a:rPr lang="en-GB" sz="3200" dirty="0">
                <a:solidFill>
                  <a:schemeClr val="bg1"/>
                </a:solidFill>
              </a:rPr>
              <a:t>can bring us closer to each other </a:t>
            </a:r>
          </a:p>
          <a:p>
            <a:r>
              <a:rPr lang="en-GB" sz="3200" dirty="0">
                <a:solidFill>
                  <a:schemeClr val="bg1"/>
                </a:solidFill>
              </a:rPr>
              <a:t>and to you.</a:t>
            </a:r>
          </a:p>
          <a:p>
            <a:r>
              <a:rPr lang="en-GB" sz="3200" dirty="0">
                <a:solidFill>
                  <a:schemeClr val="bg1"/>
                </a:solidFill>
              </a:rPr>
              <a:t>Amen</a:t>
            </a:r>
          </a:p>
        </p:txBody>
      </p:sp>
    </p:spTree>
    <p:extLst>
      <p:ext uri="{BB962C8B-B14F-4D97-AF65-F5344CB8AC3E}">
        <p14:creationId xmlns:p14="http://schemas.microsoft.com/office/powerpoint/2010/main" val="319087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pic>
        <p:nvPicPr>
          <p:cNvPr id="7" name="Pictur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886487" y="165078"/>
            <a:ext cx="1080000" cy="1080000"/>
          </a:xfrm>
          <a:prstGeom prst="rect">
            <a:avLst/>
          </a:prstGeom>
          <a:ln>
            <a:solidFill>
              <a:schemeClr val="tx1"/>
            </a:solidFill>
          </a:ln>
        </p:spPr>
      </p:pic>
      <p:sp>
        <p:nvSpPr>
          <p:cNvPr id="9" name="Rectangle 8"/>
          <p:cNvSpPr/>
          <p:nvPr userDrawn="1"/>
        </p:nvSpPr>
        <p:spPr>
          <a:xfrm>
            <a:off x="6061168" y="1130554"/>
            <a:ext cx="4600782" cy="584775"/>
          </a:xfrm>
          <a:prstGeom prst="rect">
            <a:avLst/>
          </a:prstGeom>
        </p:spPr>
        <p:txBody>
          <a:bodyPr wrap="square">
            <a:spAutoFit/>
          </a:bodyPr>
          <a:lstStyle/>
          <a:p>
            <a:r>
              <a:rPr lang="en-GB" sz="3200" u="sng" dirty="0">
                <a:solidFill>
                  <a:srgbClr val="0070C0"/>
                </a:solidFill>
                <a:latin typeface="Calibri" panose="020F0502020204030204" pitchFamily="34" charset="0"/>
                <a:cs typeface="Calibri" panose="020F0502020204030204" pitchFamily="34" charset="0"/>
              </a:rPr>
              <a:t>The Rhythm of Life Prayer</a:t>
            </a:r>
          </a:p>
        </p:txBody>
      </p:sp>
      <p:sp>
        <p:nvSpPr>
          <p:cNvPr id="10" name="Rectangle 9"/>
          <p:cNvSpPr/>
          <p:nvPr userDrawn="1"/>
        </p:nvSpPr>
        <p:spPr>
          <a:xfrm>
            <a:off x="600635" y="1126649"/>
            <a:ext cx="3518527" cy="584775"/>
          </a:xfrm>
          <a:prstGeom prst="rect">
            <a:avLst/>
          </a:prstGeom>
        </p:spPr>
        <p:txBody>
          <a:bodyPr wrap="none">
            <a:spAutoFit/>
          </a:bodyPr>
          <a:lstStyle/>
          <a:p>
            <a:r>
              <a:rPr lang="en-GB" sz="3200" u="sng" dirty="0">
                <a:solidFill>
                  <a:srgbClr val="0070C0"/>
                </a:solidFill>
                <a:latin typeface="Calibri" panose="020F0502020204030204" pitchFamily="34" charset="0"/>
                <a:cs typeface="Calibri" panose="020F0502020204030204" pitchFamily="34" charset="0"/>
              </a:rPr>
              <a:t>A Prayer for the Day</a:t>
            </a:r>
          </a:p>
        </p:txBody>
      </p:sp>
      <p:sp>
        <p:nvSpPr>
          <p:cNvPr id="11" name="Title 1"/>
          <p:cNvSpPr>
            <a:spLocks noGrp="1"/>
          </p:cNvSpPr>
          <p:nvPr>
            <p:ph type="title" hasCustomPrompt="1"/>
          </p:nvPr>
        </p:nvSpPr>
        <p:spPr>
          <a:xfrm>
            <a:off x="600635" y="1965683"/>
            <a:ext cx="5051228" cy="4382866"/>
          </a:xfrm>
        </p:spPr>
        <p:txBody>
          <a:bodyPr anchor="t">
            <a:normAutofit/>
          </a:bodyPr>
          <a:lstStyle>
            <a:lvl1pPr>
              <a:defRPr sz="3200">
                <a:solidFill>
                  <a:schemeClr val="tx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12"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tx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tx1"/>
              </a:solidFill>
              <a:latin typeface="+mn-lt"/>
            </a:endParaRPr>
          </a:p>
        </p:txBody>
      </p:sp>
      <p:sp>
        <p:nvSpPr>
          <p:cNvPr id="13" name="TextBox 12"/>
          <p:cNvSpPr txBox="1"/>
          <p:nvPr userDrawn="1"/>
        </p:nvSpPr>
        <p:spPr>
          <a:xfrm>
            <a:off x="6061166" y="1906168"/>
            <a:ext cx="6008913" cy="4031873"/>
          </a:xfrm>
          <a:prstGeom prst="rect">
            <a:avLst/>
          </a:prstGeom>
          <a:noFill/>
        </p:spPr>
        <p:txBody>
          <a:bodyPr wrap="square" rtlCol="0">
            <a:spAutoFit/>
          </a:bodyPr>
          <a:lstStyle/>
          <a:p>
            <a:r>
              <a:rPr lang="en-GB" sz="3200" dirty="0">
                <a:solidFill>
                  <a:schemeClr val="tx1"/>
                </a:solidFill>
              </a:rPr>
              <a:t>Loving God,</a:t>
            </a:r>
          </a:p>
          <a:p>
            <a:r>
              <a:rPr lang="en-GB" sz="3200" dirty="0">
                <a:solidFill>
                  <a:schemeClr val="tx1"/>
                </a:solidFill>
              </a:rPr>
              <a:t>as we journey through this season,</a:t>
            </a:r>
          </a:p>
          <a:p>
            <a:r>
              <a:rPr lang="en-GB" sz="3200" dirty="0">
                <a:solidFill>
                  <a:schemeClr val="tx1"/>
                </a:solidFill>
              </a:rPr>
              <a:t>help us to practice </a:t>
            </a:r>
          </a:p>
          <a:p>
            <a:r>
              <a:rPr lang="en-GB" sz="3200" dirty="0">
                <a:solidFill>
                  <a:schemeClr val="tx1"/>
                </a:solidFill>
              </a:rPr>
              <a:t>the habit of resting</a:t>
            </a:r>
          </a:p>
          <a:p>
            <a:r>
              <a:rPr lang="en-GB" sz="3200" dirty="0">
                <a:solidFill>
                  <a:schemeClr val="tx1"/>
                </a:solidFill>
              </a:rPr>
              <a:t>so that the rhythm of our lives</a:t>
            </a:r>
          </a:p>
          <a:p>
            <a:r>
              <a:rPr lang="en-GB" sz="3200" dirty="0">
                <a:solidFill>
                  <a:schemeClr val="tx1"/>
                </a:solidFill>
              </a:rPr>
              <a:t>can bring us closer to each other </a:t>
            </a:r>
          </a:p>
          <a:p>
            <a:r>
              <a:rPr lang="en-GB" sz="3200" dirty="0">
                <a:solidFill>
                  <a:schemeClr val="tx1"/>
                </a:solidFill>
              </a:rPr>
              <a:t>and to you.</a:t>
            </a:r>
          </a:p>
          <a:p>
            <a:r>
              <a:rPr lang="en-GB" sz="3200" dirty="0">
                <a:solidFill>
                  <a:schemeClr val="tx1"/>
                </a:solidFill>
              </a:rPr>
              <a:t>Amen</a:t>
            </a:r>
          </a:p>
        </p:txBody>
      </p:sp>
    </p:spTree>
    <p:extLst>
      <p:ext uri="{BB962C8B-B14F-4D97-AF65-F5344CB8AC3E}">
        <p14:creationId xmlns:p14="http://schemas.microsoft.com/office/powerpoint/2010/main" val="112322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7" name="Picture 6"/>
          <p:cNvPicPr>
            <a:picLocks/>
          </p:cNvPicPr>
          <p:nvPr userDrawn="1"/>
        </p:nvPicPr>
        <p:blipFill>
          <a:blip r:embed="rId3"/>
          <a:stretch>
            <a:fillRect/>
          </a:stretch>
        </p:blipFill>
        <p:spPr>
          <a:xfrm>
            <a:off x="10991100" y="147659"/>
            <a:ext cx="1080000" cy="1080000"/>
          </a:xfrm>
          <a:prstGeom prst="rect">
            <a:avLst/>
          </a:prstGeom>
          <a:ln>
            <a:solidFill>
              <a:srgbClr val="000000"/>
            </a:solidFill>
          </a:ln>
        </p:spPr>
      </p:pic>
      <p:sp>
        <p:nvSpPr>
          <p:cNvPr id="9" name="Rectangle 8"/>
          <p:cNvSpPr/>
          <p:nvPr userDrawn="1"/>
        </p:nvSpPr>
        <p:spPr>
          <a:xfrm>
            <a:off x="6061168" y="1130554"/>
            <a:ext cx="4600782" cy="584775"/>
          </a:xfrm>
          <a:prstGeom prst="rect">
            <a:avLst/>
          </a:prstGeom>
        </p:spPr>
        <p:txBody>
          <a:bodyPr wrap="square">
            <a:spAutoFit/>
          </a:bodyPr>
          <a:lstStyle/>
          <a:p>
            <a:r>
              <a:rPr lang="en-GB" sz="3200" u="sng" dirty="0">
                <a:solidFill>
                  <a:srgbClr val="FFFF00"/>
                </a:solidFill>
                <a:latin typeface="Calibri" panose="020F0502020204030204" pitchFamily="34" charset="0"/>
                <a:cs typeface="Calibri" panose="020F0502020204030204" pitchFamily="34" charset="0"/>
              </a:rPr>
              <a:t>The Rhythm of Life Prayer</a:t>
            </a:r>
          </a:p>
        </p:txBody>
      </p:sp>
      <p:sp>
        <p:nvSpPr>
          <p:cNvPr id="10" name="Rectangle 9"/>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11"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12"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bg1"/>
              </a:solidFill>
              <a:latin typeface="+mn-lt"/>
            </a:endParaRPr>
          </a:p>
        </p:txBody>
      </p:sp>
      <p:sp>
        <p:nvSpPr>
          <p:cNvPr id="13" name="TextBox 12"/>
          <p:cNvSpPr txBox="1"/>
          <p:nvPr userDrawn="1"/>
        </p:nvSpPr>
        <p:spPr>
          <a:xfrm>
            <a:off x="6061166" y="1906168"/>
            <a:ext cx="6009933" cy="4031873"/>
          </a:xfrm>
          <a:prstGeom prst="rect">
            <a:avLst/>
          </a:prstGeom>
          <a:noFill/>
        </p:spPr>
        <p:txBody>
          <a:bodyPr wrap="square" rtlCol="0">
            <a:spAutoFit/>
          </a:bodyPr>
          <a:lstStyle/>
          <a:p>
            <a:r>
              <a:rPr lang="en-GB" sz="3200" dirty="0">
                <a:solidFill>
                  <a:schemeClr val="bg1"/>
                </a:solidFill>
              </a:rPr>
              <a:t>Loving God,</a:t>
            </a:r>
          </a:p>
          <a:p>
            <a:r>
              <a:rPr lang="en-GB" sz="3200" dirty="0">
                <a:solidFill>
                  <a:schemeClr val="bg1"/>
                </a:solidFill>
              </a:rPr>
              <a:t>as we journey through this season,</a:t>
            </a:r>
          </a:p>
          <a:p>
            <a:r>
              <a:rPr lang="en-GB" sz="3200" dirty="0">
                <a:solidFill>
                  <a:schemeClr val="bg1"/>
                </a:solidFill>
              </a:rPr>
              <a:t>help us to practice </a:t>
            </a:r>
          </a:p>
          <a:p>
            <a:r>
              <a:rPr lang="en-GB" sz="3200" dirty="0">
                <a:solidFill>
                  <a:schemeClr val="bg1"/>
                </a:solidFill>
              </a:rPr>
              <a:t>the habit of reflecting</a:t>
            </a:r>
          </a:p>
          <a:p>
            <a:r>
              <a:rPr lang="en-GB" sz="3200" dirty="0">
                <a:solidFill>
                  <a:schemeClr val="bg1"/>
                </a:solidFill>
              </a:rPr>
              <a:t>so that the rhythm of our lives</a:t>
            </a:r>
          </a:p>
          <a:p>
            <a:r>
              <a:rPr lang="en-GB" sz="3200" dirty="0">
                <a:solidFill>
                  <a:schemeClr val="bg1"/>
                </a:solidFill>
              </a:rPr>
              <a:t>can bring us closer to each other </a:t>
            </a:r>
          </a:p>
          <a:p>
            <a:r>
              <a:rPr lang="en-GB" sz="3200" dirty="0">
                <a:solidFill>
                  <a:schemeClr val="bg1"/>
                </a:solidFill>
              </a:rPr>
              <a:t>and to you.</a:t>
            </a:r>
          </a:p>
          <a:p>
            <a:r>
              <a:rPr lang="en-GB" sz="3200" dirty="0">
                <a:solidFill>
                  <a:schemeClr val="bg1"/>
                </a:solidFill>
              </a:rPr>
              <a:t>Amen</a:t>
            </a:r>
          </a:p>
        </p:txBody>
      </p:sp>
    </p:spTree>
    <p:extLst>
      <p:ext uri="{BB962C8B-B14F-4D97-AF65-F5344CB8AC3E}">
        <p14:creationId xmlns:p14="http://schemas.microsoft.com/office/powerpoint/2010/main" val="76989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07644" y="435430"/>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a:stretch>
            <a:fillRect/>
          </a:stretch>
        </p:blipFill>
        <p:spPr>
          <a:xfrm>
            <a:off x="10946096" y="5650183"/>
            <a:ext cx="1080000" cy="1080000"/>
          </a:xfrm>
          <a:prstGeom prst="rect">
            <a:avLst/>
          </a:prstGeom>
          <a:ln>
            <a:solidFill>
              <a:srgbClr val="000000"/>
            </a:solidFill>
          </a:ln>
        </p:spPr>
      </p:pic>
    </p:spTree>
    <p:extLst>
      <p:ext uri="{BB962C8B-B14F-4D97-AF65-F5344CB8AC3E}">
        <p14:creationId xmlns:p14="http://schemas.microsoft.com/office/powerpoint/2010/main" val="134905290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1"/>
            <a:ext cx="12194444" cy="6858001"/>
          </a:xfrm>
          <a:prstGeom prst="rect">
            <a:avLst/>
          </a:prstGeom>
        </p:spPr>
      </p:pic>
    </p:spTree>
    <p:extLst>
      <p:ext uri="{BB962C8B-B14F-4D97-AF65-F5344CB8AC3E}">
        <p14:creationId xmlns:p14="http://schemas.microsoft.com/office/powerpoint/2010/main" val="654218770"/>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4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254250AD-5494-40E5-8A1F-923D3B709D0B}" type="datetimeFigureOut">
              <a:rPr lang="en-GB" smtClean="0"/>
              <a:t>22/02/2021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2258544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4250AD-5494-40E5-8A1F-923D3B709D0B}" type="datetimeFigureOut">
              <a:rPr lang="en-GB" smtClean="0"/>
              <a:t>22/02/2021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0933997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p:spPr>
        <p:txBody>
          <a:bodyPr/>
          <a:lstStyle>
            <a:lvl1pPr marL="0" indent="0">
              <a:buNone/>
              <a:defRPr sz="3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9864596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54250AD-5494-40E5-8A1F-923D3B709D0B}" type="datetimeFigureOut">
              <a:rPr lang="en-GB" smtClean="0"/>
              <a:t>22/02/2021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46515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54250AD-5494-40E5-8A1F-923D3B709D0B}" type="datetimeFigureOut">
              <a:rPr lang="en-GB" smtClean="0"/>
              <a:t>22/02/2021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9473497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54250AD-5494-40E5-8A1F-923D3B709D0B}" type="datetimeFigureOut">
              <a:rPr lang="en-GB" smtClean="0"/>
              <a:t>22/02/2021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3306642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250AD-5494-40E5-8A1F-923D3B709D0B}" type="datetimeFigureOut">
              <a:rPr lang="en-GB" smtClean="0"/>
              <a:t>22/02/2021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2865693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4250AD-5494-40E5-8A1F-923D3B709D0B}" type="datetimeFigureOut">
              <a:rPr lang="en-GB" smtClean="0"/>
              <a:t>22/02/2021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6229905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4250AD-5494-40E5-8A1F-923D3B709D0B}" type="datetimeFigureOut">
              <a:rPr lang="en-GB" smtClean="0"/>
              <a:t>22/02/2021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01776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33769" y="487682"/>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8" name="Picture 7"/>
          <p:cNvPicPr>
            <a:picLocks/>
          </p:cNvPicPr>
          <p:nvPr userDrawn="1"/>
        </p:nvPicPr>
        <p:blipFill>
          <a:blip r:embed="rId3"/>
          <a:stretch>
            <a:fillRect/>
          </a:stretch>
        </p:blipFill>
        <p:spPr>
          <a:xfrm>
            <a:off x="10930140" y="5570028"/>
            <a:ext cx="1080000" cy="1080000"/>
          </a:xfrm>
          <a:prstGeom prst="rect">
            <a:avLst/>
          </a:prstGeom>
          <a:ln>
            <a:solidFill>
              <a:srgbClr val="000000"/>
            </a:solidFill>
          </a:ln>
        </p:spPr>
      </p:pic>
    </p:spTree>
    <p:extLst>
      <p:ext uri="{BB962C8B-B14F-4D97-AF65-F5344CB8AC3E}">
        <p14:creationId xmlns:p14="http://schemas.microsoft.com/office/powerpoint/2010/main" val="265128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4250AD-5494-40E5-8A1F-923D3B709D0B}" type="datetimeFigureOut">
              <a:rPr lang="en-GB" smtClean="0"/>
              <a:t>22/02/2021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5439305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4250AD-5494-40E5-8A1F-923D3B709D0B}" type="datetimeFigureOut">
              <a:rPr lang="en-GB" smtClean="0"/>
              <a:t>22/02/2021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830322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07643" y="487681"/>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a:stretch>
            <a:fillRect/>
          </a:stretch>
        </p:blipFill>
        <p:spPr>
          <a:xfrm>
            <a:off x="10934018" y="5632406"/>
            <a:ext cx="1080000" cy="1080000"/>
          </a:xfrm>
          <a:prstGeom prst="rect">
            <a:avLst/>
          </a:prstGeom>
          <a:ln>
            <a:solidFill>
              <a:srgbClr val="000000"/>
            </a:solidFill>
          </a:ln>
        </p:spPr>
      </p:pic>
    </p:spTree>
    <p:extLst>
      <p:ext uri="{BB962C8B-B14F-4D97-AF65-F5344CB8AC3E}">
        <p14:creationId xmlns:p14="http://schemas.microsoft.com/office/powerpoint/2010/main" val="338383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472809" y="391887"/>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8" name="Picture 7"/>
          <p:cNvPicPr>
            <a:picLocks/>
          </p:cNvPicPr>
          <p:nvPr userDrawn="1"/>
        </p:nvPicPr>
        <p:blipFill>
          <a:blip r:embed="rId3"/>
          <a:stretch>
            <a:fillRect/>
          </a:stretch>
        </p:blipFill>
        <p:spPr>
          <a:xfrm>
            <a:off x="10961693" y="5628331"/>
            <a:ext cx="1080000" cy="1080000"/>
          </a:xfrm>
          <a:prstGeom prst="rect">
            <a:avLst/>
          </a:prstGeom>
          <a:ln>
            <a:solidFill>
              <a:srgbClr val="000000"/>
            </a:solidFill>
          </a:ln>
        </p:spPr>
      </p:pic>
    </p:spTree>
    <p:extLst>
      <p:ext uri="{BB962C8B-B14F-4D97-AF65-F5344CB8AC3E}">
        <p14:creationId xmlns:p14="http://schemas.microsoft.com/office/powerpoint/2010/main" val="169082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25060" y="548641"/>
            <a:ext cx="10796264" cy="679268"/>
          </a:xfrm>
        </p:spPr>
        <p:txBody>
          <a:bodyPr/>
          <a:lstStyle>
            <a:lvl1pPr marL="0" indent="0">
              <a:buFont typeface="Arial" panose="020B0604020202020204" pitchFamily="34" charse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972222" y="5602759"/>
            <a:ext cx="1080000" cy="1080000"/>
          </a:xfrm>
          <a:prstGeom prst="rect">
            <a:avLst/>
          </a:prstGeom>
          <a:ln>
            <a:solidFill>
              <a:schemeClr val="tx1"/>
            </a:solidFill>
          </a:ln>
        </p:spPr>
      </p:pic>
    </p:spTree>
    <p:extLst>
      <p:ext uri="{BB962C8B-B14F-4D97-AF65-F5344CB8AC3E}">
        <p14:creationId xmlns:p14="http://schemas.microsoft.com/office/powerpoint/2010/main" val="337672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2" y="0"/>
            <a:ext cx="12191026" cy="6858548"/>
          </a:xfrm>
          <a:prstGeom prst="rect">
            <a:avLst/>
          </a:prstGeom>
        </p:spPr>
      </p:pic>
      <p:sp>
        <p:nvSpPr>
          <p:cNvPr id="3" name="Text Placeholder 2"/>
          <p:cNvSpPr>
            <a:spLocks noGrp="1"/>
          </p:cNvSpPr>
          <p:nvPr>
            <p:ph type="body" idx="1" hasCustomPrompt="1"/>
          </p:nvPr>
        </p:nvSpPr>
        <p:spPr>
          <a:xfrm>
            <a:off x="472809" y="391887"/>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a:stretch>
            <a:fillRect/>
          </a:stretch>
        </p:blipFill>
        <p:spPr>
          <a:xfrm>
            <a:off x="10952228" y="5601302"/>
            <a:ext cx="1080000" cy="1080000"/>
          </a:xfrm>
          <a:prstGeom prst="rect">
            <a:avLst/>
          </a:prstGeom>
          <a:ln>
            <a:solidFill>
              <a:srgbClr val="000000"/>
            </a:solidFill>
          </a:ln>
        </p:spPr>
      </p:pic>
    </p:spTree>
    <p:extLst>
      <p:ext uri="{BB962C8B-B14F-4D97-AF65-F5344CB8AC3E}">
        <p14:creationId xmlns:p14="http://schemas.microsoft.com/office/powerpoint/2010/main" val="165633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8" y="0"/>
            <a:ext cx="12190052" cy="6858000"/>
          </a:xfrm>
          <a:prstGeom prst="rect">
            <a:avLst/>
          </a:prstGeom>
        </p:spPr>
      </p:pic>
      <p:sp>
        <p:nvSpPr>
          <p:cNvPr id="3" name="Text Placeholder 2"/>
          <p:cNvSpPr>
            <a:spLocks noGrp="1"/>
          </p:cNvSpPr>
          <p:nvPr>
            <p:ph type="body" idx="1" hasCustomPrompt="1"/>
          </p:nvPr>
        </p:nvSpPr>
        <p:spPr>
          <a:xfrm>
            <a:off x="381899" y="1408797"/>
            <a:ext cx="11522718"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8" name="Picture 7"/>
          <p:cNvPicPr>
            <a:picLocks/>
          </p:cNvPicPr>
          <p:nvPr userDrawn="1"/>
        </p:nvPicPr>
        <p:blipFill>
          <a:blip r:embed="rId3"/>
          <a:stretch>
            <a:fillRect/>
          </a:stretch>
        </p:blipFill>
        <p:spPr>
          <a:xfrm>
            <a:off x="10968309" y="168753"/>
            <a:ext cx="1080000" cy="1080000"/>
          </a:xfrm>
          <a:prstGeom prst="rect">
            <a:avLst/>
          </a:prstGeom>
          <a:ln w="12700">
            <a:solidFill>
              <a:srgbClr val="000000"/>
            </a:solidFill>
          </a:ln>
        </p:spPr>
      </p:pic>
      <p:sp>
        <p:nvSpPr>
          <p:cNvPr id="2" name="Rectangle 1"/>
          <p:cNvSpPr/>
          <p:nvPr userDrawn="1"/>
        </p:nvSpPr>
        <p:spPr>
          <a:xfrm>
            <a:off x="381899" y="451613"/>
            <a:ext cx="3733714" cy="584775"/>
          </a:xfrm>
          <a:prstGeom prst="rect">
            <a:avLst/>
          </a:prstGeom>
        </p:spPr>
        <p:txBody>
          <a:bodyPr wrap="none">
            <a:spAutoFit/>
          </a:bodyPr>
          <a:lstStyle/>
          <a:p>
            <a:r>
              <a:rPr lang="en-GB" sz="3200" dirty="0">
                <a:solidFill>
                  <a:srgbClr val="FFFF00"/>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185490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Opening Slide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770A8-3A89-46B9-AF68-21608693CBF6}" type="datetimeFigureOut">
              <a:rPr lang="en-GB" smtClean="0"/>
              <a:t>22/02/2021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65C49-F22D-44D2-B583-76EE0CBC5EBD}" type="slidenum">
              <a:rPr lang="en-GB" smtClean="0"/>
              <a:t>‹#›</a:t>
            </a:fld>
            <a:endParaRPr lang="en-GB"/>
          </a:p>
        </p:txBody>
      </p:sp>
    </p:spTree>
    <p:extLst>
      <p:ext uri="{BB962C8B-B14F-4D97-AF65-F5344CB8AC3E}">
        <p14:creationId xmlns:p14="http://schemas.microsoft.com/office/powerpoint/2010/main" val="225072530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Content Slides</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51C53-32F0-4BF9-B10A-24C5700C230B}" type="datetimeFigureOut">
              <a:rPr lang="en-GB" smtClean="0"/>
              <a:t>22/02/2021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A6986-F85A-4B16-A6DE-240BAD5C02B3}" type="slidenum">
              <a:rPr lang="en-GB" smtClean="0"/>
              <a:t>‹#›</a:t>
            </a:fld>
            <a:endParaRPr lang="en-GB"/>
          </a:p>
        </p:txBody>
      </p:sp>
    </p:spTree>
    <p:extLst>
      <p:ext uri="{BB962C8B-B14F-4D97-AF65-F5344CB8AC3E}">
        <p14:creationId xmlns:p14="http://schemas.microsoft.com/office/powerpoint/2010/main" val="241220633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Thought for today</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F5639-96EB-4C08-B726-88B431459E91}" type="datetimeFigureOut">
              <a:rPr lang="en-GB" smtClean="0"/>
              <a:t>22/02/2021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04AAF-6C38-436A-9613-7375B08661E0}" type="slidenum">
              <a:rPr lang="en-GB" smtClean="0"/>
              <a:t>‹#›</a:t>
            </a:fld>
            <a:endParaRPr lang="en-GB"/>
          </a:p>
        </p:txBody>
      </p:sp>
    </p:spTree>
    <p:extLst>
      <p:ext uri="{BB962C8B-B14F-4D97-AF65-F5344CB8AC3E}">
        <p14:creationId xmlns:p14="http://schemas.microsoft.com/office/powerpoint/2010/main" val="241880043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Action Slide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CC6D7-32C3-40BC-81FE-6ACF58FC6C6D}" type="datetimeFigureOut">
              <a:rPr lang="en-GB" smtClean="0"/>
              <a:t>22/02/2021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00D01-505F-4A60-8FF8-4367090B9F0B}" type="slidenum">
              <a:rPr lang="en-GB" smtClean="0"/>
              <a:t>‹#›</a:t>
            </a:fld>
            <a:endParaRPr lang="en-GB"/>
          </a:p>
        </p:txBody>
      </p:sp>
    </p:spTree>
    <p:extLst>
      <p:ext uri="{BB962C8B-B14F-4D97-AF65-F5344CB8AC3E}">
        <p14:creationId xmlns:p14="http://schemas.microsoft.com/office/powerpoint/2010/main" val="14020601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Prayer Slide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47BF4-E585-463A-A85A-8ED2375C59D2}" type="datetimeFigureOut">
              <a:rPr lang="en-GB" smtClean="0"/>
              <a:t>22/02/2021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CD434-FC01-406E-A299-280C20C82524}" type="slidenum">
              <a:rPr lang="en-GB" smtClean="0"/>
              <a:t>‹#›</a:t>
            </a:fld>
            <a:endParaRPr lang="en-GB"/>
          </a:p>
        </p:txBody>
      </p:sp>
    </p:spTree>
    <p:extLst>
      <p:ext uri="{BB962C8B-B14F-4D97-AF65-F5344CB8AC3E}">
        <p14:creationId xmlns:p14="http://schemas.microsoft.com/office/powerpoint/2010/main" val="155681723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307886-FD9D-4B2B-86BD-075D0231177E}" type="datetimeFigureOut">
              <a:rPr lang="en-GB" smtClean="0"/>
              <a:t>22/02/2021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C5013B-9ED7-4A74-80A1-DBAB3F225D8E}" type="slidenum">
              <a:rPr lang="en-GB" smtClean="0"/>
              <a:t>‹#›</a:t>
            </a:fld>
            <a:endParaRPr lang="en-GB"/>
          </a:p>
        </p:txBody>
      </p:sp>
    </p:spTree>
    <p:extLst>
      <p:ext uri="{BB962C8B-B14F-4D97-AF65-F5344CB8AC3E}">
        <p14:creationId xmlns:p14="http://schemas.microsoft.com/office/powerpoint/2010/main" val="177729404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4250AD-5494-40E5-8A1F-923D3B709D0B}" type="datetimeFigureOut">
              <a:rPr lang="en-GB" smtClean="0"/>
              <a:t>22/02/2021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90940-D09B-4A5D-8396-7662EEC4494A}" type="slidenum">
              <a:rPr lang="en-GB" smtClean="0"/>
              <a:t>‹#›</a:t>
            </a:fld>
            <a:endParaRPr lang="en-GB"/>
          </a:p>
        </p:txBody>
      </p:sp>
    </p:spTree>
    <p:extLst>
      <p:ext uri="{BB962C8B-B14F-4D97-AF65-F5344CB8AC3E}">
        <p14:creationId xmlns:p14="http://schemas.microsoft.com/office/powerpoint/2010/main" val="227190044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mailto:simon.sloan@leeds.anglican.org" TargetMode="External"/><Relationship Id="rId7" Type="http://schemas.openxmlformats.org/officeDocument/2006/relationships/hyperlink" Target="mailto:rupert.madeley@leeds.anglican.org" TargetMode="External"/><Relationship Id="rId2" Type="http://schemas.openxmlformats.org/officeDocument/2006/relationships/hyperlink" Target="mailto:simone.bennett@leeds.anglican.org" TargetMode="External"/><Relationship Id="rId1" Type="http://schemas.openxmlformats.org/officeDocument/2006/relationships/slideLayout" Target="../slideLayouts/slideLayout30.xml"/><Relationship Id="rId6" Type="http://schemas.openxmlformats.org/officeDocument/2006/relationships/hyperlink" Target="mailto:lee.talbot@leeds.anglican.org" TargetMode="External"/><Relationship Id="rId5" Type="http://schemas.openxmlformats.org/officeDocument/2006/relationships/hyperlink" Target="mailto:janet.tringham@leeds.anglican.org" TargetMode="External"/><Relationship Id="rId4" Type="http://schemas.openxmlformats.org/officeDocument/2006/relationships/hyperlink" Target="mailto:darren.dudman@leeds.anglica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554" y="1123406"/>
            <a:ext cx="1992853" cy="769441"/>
          </a:xfrm>
          <a:prstGeom prst="rect">
            <a:avLst/>
          </a:prstGeom>
          <a:noFill/>
        </p:spPr>
        <p:txBody>
          <a:bodyPr wrap="none" rtlCol="0">
            <a:spAutoFit/>
          </a:bodyPr>
          <a:lstStyle/>
          <a:p>
            <a:r>
              <a:rPr lang="en-GB" sz="4400" b="1">
                <a:ln>
                  <a:solidFill>
                    <a:srgbClr val="7030A0"/>
                  </a:solidFill>
                </a:ln>
                <a:solidFill>
                  <a:schemeClr val="bg1"/>
                </a:solidFill>
                <a:latin typeface="Bodoni MT" panose="02070603080606020203" pitchFamily="18" charset="0"/>
              </a:rPr>
              <a:t>Sharing</a:t>
            </a:r>
            <a:endParaRPr lang="en-GB" sz="4400" b="1" dirty="0">
              <a:ln>
                <a:solidFill>
                  <a:srgbClr val="7030A0"/>
                </a:solidFill>
              </a:ln>
              <a:solidFill>
                <a:schemeClr val="bg1"/>
              </a:solidFill>
              <a:latin typeface="Bodoni MT" panose="02070603080606020203" pitchFamily="18" charset="0"/>
            </a:endParaRPr>
          </a:p>
        </p:txBody>
      </p:sp>
    </p:spTree>
    <p:extLst>
      <p:ext uri="{BB962C8B-B14F-4D97-AF65-F5344CB8AC3E}">
        <p14:creationId xmlns:p14="http://schemas.microsoft.com/office/powerpoint/2010/main" val="4210914156"/>
      </p:ext>
    </p:extLst>
  </p:cSld>
  <p:clrMapOvr>
    <a:masterClrMapping/>
  </p:clrMapOvr>
  <mc:AlternateContent xmlns:mc="http://schemas.openxmlformats.org/markup-compatibility/2006" xmlns:p14="http://schemas.microsoft.com/office/powerpoint/2010/main">
    <mc:Choice Requires="p14">
      <p:transition spd="slow" p14:dur="2000" advTm="4322"/>
    </mc:Choice>
    <mc:Fallback xmlns="">
      <p:transition spd="slow" advTm="4322"/>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07643" y="435430"/>
            <a:ext cx="9998625" cy="1458686"/>
          </a:xfrm>
        </p:spPr>
        <p:txBody>
          <a:bodyPr>
            <a:normAutofit/>
          </a:bodyPr>
          <a:lstStyle/>
          <a:p>
            <a:r>
              <a:rPr lang="en-GB" dirty="0"/>
              <a:t>Today we are going to begin to consider the climax of the Easter story, Jesus’ death and resurrection. Our focus today is </a:t>
            </a:r>
            <a:r>
              <a:rPr lang="en-GB" dirty="0">
                <a:solidFill>
                  <a:schemeClr val="tx1"/>
                </a:solidFill>
              </a:rPr>
              <a:t>sharing.</a:t>
            </a:r>
          </a:p>
        </p:txBody>
      </p:sp>
      <p:sp>
        <p:nvSpPr>
          <p:cNvPr id="3" name="Text Placeholder 1"/>
          <p:cNvSpPr txBox="1">
            <a:spLocks/>
          </p:cNvSpPr>
          <p:nvPr/>
        </p:nvSpPr>
        <p:spPr>
          <a:xfrm>
            <a:off x="507644" y="1894116"/>
            <a:ext cx="8601522" cy="57911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dirty="0">
                <a:solidFill>
                  <a:schemeClr val="tx1"/>
                </a:solidFill>
              </a:rPr>
              <a:t>Before we start, consider these questions:</a:t>
            </a:r>
          </a:p>
        </p:txBody>
      </p:sp>
      <p:sp>
        <p:nvSpPr>
          <p:cNvPr id="4" name="Text Placeholder 1"/>
          <p:cNvSpPr txBox="1">
            <a:spLocks/>
          </p:cNvSpPr>
          <p:nvPr/>
        </p:nvSpPr>
        <p:spPr>
          <a:xfrm>
            <a:off x="507644" y="2869476"/>
            <a:ext cx="10944128" cy="7097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dirty="0"/>
              <a:t>What do you think the phrase </a:t>
            </a:r>
            <a:r>
              <a:rPr lang="en-GB" dirty="0">
                <a:solidFill>
                  <a:srgbClr val="002060"/>
                </a:solidFill>
              </a:rPr>
              <a:t>“To do whatever it takes” </a:t>
            </a:r>
            <a:r>
              <a:rPr lang="en-GB" dirty="0"/>
              <a:t>means?</a:t>
            </a:r>
          </a:p>
        </p:txBody>
      </p:sp>
      <p:sp>
        <p:nvSpPr>
          <p:cNvPr id="5" name="Text Placeholder 1"/>
          <p:cNvSpPr txBox="1">
            <a:spLocks/>
          </p:cNvSpPr>
          <p:nvPr/>
        </p:nvSpPr>
        <p:spPr>
          <a:xfrm>
            <a:off x="507644" y="3975465"/>
            <a:ext cx="10944128" cy="70974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dirty="0"/>
              <a:t>When would that attitude be a good thing or a bad thing?</a:t>
            </a:r>
          </a:p>
        </p:txBody>
      </p:sp>
    </p:spTree>
    <p:extLst>
      <p:ext uri="{BB962C8B-B14F-4D97-AF65-F5344CB8AC3E}">
        <p14:creationId xmlns:p14="http://schemas.microsoft.com/office/powerpoint/2010/main" val="16594545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07643" y="435429"/>
            <a:ext cx="11136365" cy="945891"/>
          </a:xfrm>
        </p:spPr>
        <p:txBody>
          <a:bodyPr>
            <a:normAutofit lnSpcReduction="10000"/>
          </a:bodyPr>
          <a:lstStyle/>
          <a:p>
            <a:r>
              <a:rPr lang="en-GB" dirty="0">
                <a:solidFill>
                  <a:schemeClr val="tx1"/>
                </a:solidFill>
              </a:rPr>
              <a:t>Have a look at this picture. What does it show you about the man represented?</a:t>
            </a:r>
          </a:p>
        </p:txBody>
      </p:sp>
      <p:pic>
        <p:nvPicPr>
          <p:cNvPr id="3" name="Picture 2"/>
          <p:cNvPicPr>
            <a:picLocks noChangeAspect="1"/>
          </p:cNvPicPr>
          <p:nvPr/>
        </p:nvPicPr>
        <p:blipFill>
          <a:blip r:embed="rId4"/>
          <a:stretch>
            <a:fillRect/>
          </a:stretch>
        </p:blipFill>
        <p:spPr>
          <a:xfrm>
            <a:off x="507643" y="1790644"/>
            <a:ext cx="2758070" cy="4045171"/>
          </a:xfrm>
          <a:prstGeom prst="rect">
            <a:avLst/>
          </a:prstGeom>
        </p:spPr>
      </p:pic>
      <p:sp>
        <p:nvSpPr>
          <p:cNvPr id="4" name="Text Placeholder 1"/>
          <p:cNvSpPr txBox="1">
            <a:spLocks/>
          </p:cNvSpPr>
          <p:nvPr/>
        </p:nvSpPr>
        <p:spPr>
          <a:xfrm>
            <a:off x="3535679" y="1252891"/>
            <a:ext cx="7567749" cy="107550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dirty="0"/>
              <a:t>The picture is of Salvo </a:t>
            </a:r>
            <a:r>
              <a:rPr lang="en-GB" dirty="0" err="1"/>
              <a:t>D’Acquisto</a:t>
            </a:r>
            <a:r>
              <a:rPr lang="en-GB" dirty="0"/>
              <a:t>, an Italian policeman</a:t>
            </a:r>
            <a:r>
              <a:rPr lang="en-GB"/>
              <a:t>, </a:t>
            </a:r>
            <a:r>
              <a:rPr lang="en-GB" smtClean="0"/>
              <a:t>during </a:t>
            </a:r>
            <a:r>
              <a:rPr lang="en-GB" dirty="0"/>
              <a:t>World War Two.</a:t>
            </a:r>
          </a:p>
        </p:txBody>
      </p:sp>
      <p:sp>
        <p:nvSpPr>
          <p:cNvPr id="5" name="Text Placeholder 1"/>
          <p:cNvSpPr txBox="1">
            <a:spLocks/>
          </p:cNvSpPr>
          <p:nvPr/>
        </p:nvSpPr>
        <p:spPr>
          <a:xfrm>
            <a:off x="3535679" y="2466591"/>
            <a:ext cx="5364480" cy="6792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dirty="0">
                <a:solidFill>
                  <a:schemeClr val="tx1"/>
                </a:solidFill>
              </a:rPr>
              <a:t>Click </a:t>
            </a:r>
            <a:r>
              <a:rPr lang="en-GB" dirty="0">
                <a:solidFill>
                  <a:srgbClr val="0070C0"/>
                </a:solidFill>
              </a:rPr>
              <a:t>here</a:t>
            </a:r>
            <a:r>
              <a:rPr lang="en-GB" dirty="0">
                <a:solidFill>
                  <a:schemeClr val="tx1"/>
                </a:solidFill>
              </a:rPr>
              <a:t> to listen to his story</a:t>
            </a:r>
          </a:p>
        </p:txBody>
      </p:sp>
      <p:sp>
        <p:nvSpPr>
          <p:cNvPr id="6" name="Text Placeholder 1"/>
          <p:cNvSpPr txBox="1">
            <a:spLocks/>
          </p:cNvSpPr>
          <p:nvPr/>
        </p:nvSpPr>
        <p:spPr>
          <a:xfrm>
            <a:off x="3535679" y="3299649"/>
            <a:ext cx="7242568" cy="3179714"/>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dirty="0"/>
              <a:t>Why do you think Salvo did what he did?</a:t>
            </a:r>
          </a:p>
          <a:p>
            <a:endParaRPr lang="en-GB" dirty="0"/>
          </a:p>
          <a:p>
            <a:r>
              <a:rPr lang="en-GB" dirty="0"/>
              <a:t>How do you think the 22 men felt about his actions?</a:t>
            </a:r>
          </a:p>
          <a:p>
            <a:endParaRPr lang="en-GB" dirty="0"/>
          </a:p>
          <a:p>
            <a:r>
              <a:rPr lang="en-GB" dirty="0"/>
              <a:t>Do you think you would have had the courage to do what he did?</a:t>
            </a:r>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84449" y="2480957"/>
            <a:ext cx="487362" cy="487362"/>
          </a:xfrm>
          <a:prstGeom prst="rect">
            <a:avLst/>
          </a:prstGeom>
        </p:spPr>
      </p:pic>
    </p:spTree>
    <p:extLst>
      <p:ext uri="{BB962C8B-B14F-4D97-AF65-F5344CB8AC3E}">
        <p14:creationId xmlns:p14="http://schemas.microsoft.com/office/powerpoint/2010/main" val="485790743"/>
      </p:ext>
    </p:extLst>
  </p:cSld>
  <p:clrMapOvr>
    <a:masterClrMapping/>
  </p:clrMapOvr>
  <mc:AlternateContent xmlns:mc="http://schemas.openxmlformats.org/markup-compatibility/2006" xmlns:p14="http://schemas.microsoft.com/office/powerpoint/2010/main">
    <mc:Choice Requires="p14">
      <p:transition spd="slow" p14:dur="2000" advTm="156297"/>
    </mc:Choice>
    <mc:Fallback xmlns="">
      <p:transition spd="slow" advTm="1562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9"/>
                                        </p:tgtEl>
                                      </p:cBhvr>
                                    </p:cmd>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0"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a:t>Today we read about Jesus giving up his life.</a:t>
            </a:r>
          </a:p>
        </p:txBody>
      </p:sp>
      <p:sp>
        <p:nvSpPr>
          <p:cNvPr id="3" name="Text Placeholder 1"/>
          <p:cNvSpPr txBox="1">
            <a:spLocks/>
          </p:cNvSpPr>
          <p:nvPr/>
        </p:nvSpPr>
        <p:spPr>
          <a:xfrm>
            <a:off x="507644" y="945343"/>
            <a:ext cx="3422330" cy="6792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b="1">
                <a:solidFill>
                  <a:schemeClr val="tx1"/>
                </a:solidFill>
              </a:rPr>
              <a:t>John - Chapter </a:t>
            </a:r>
            <a:r>
              <a:rPr lang="en-GB" b="1" dirty="0">
                <a:solidFill>
                  <a:schemeClr val="tx1"/>
                </a:solidFill>
              </a:rPr>
              <a:t>19</a:t>
            </a:r>
          </a:p>
        </p:txBody>
      </p:sp>
      <p:sp>
        <p:nvSpPr>
          <p:cNvPr id="4" name="Text Placeholder 1"/>
          <p:cNvSpPr txBox="1">
            <a:spLocks/>
          </p:cNvSpPr>
          <p:nvPr/>
        </p:nvSpPr>
        <p:spPr>
          <a:xfrm>
            <a:off x="507644" y="1579956"/>
            <a:ext cx="11204458" cy="52780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b="1" baseline="30000" dirty="0"/>
              <a:t>17 </a:t>
            </a:r>
            <a:r>
              <a:rPr lang="en-GB" dirty="0"/>
              <a:t>Carrying his own cross, Jesus went out to a place called The Place of the Skull. (In the Jewish language this place is called Golgotha.) </a:t>
            </a:r>
            <a:r>
              <a:rPr lang="en-GB" b="1" baseline="30000" dirty="0"/>
              <a:t>18 </a:t>
            </a:r>
            <a:r>
              <a:rPr lang="en-GB" dirty="0"/>
              <a:t>There they nailed Jesus to the cross…</a:t>
            </a:r>
          </a:p>
          <a:p>
            <a:r>
              <a:rPr lang="en-GB" dirty="0"/>
              <a:t>  </a:t>
            </a:r>
          </a:p>
          <a:p>
            <a:r>
              <a:rPr lang="en-GB" b="1" baseline="30000" dirty="0"/>
              <a:t>28 </a:t>
            </a:r>
            <a:r>
              <a:rPr lang="en-GB" dirty="0"/>
              <a:t>After this, Jesus knew that everything had been done. To make the Scripture come true, he said, </a:t>
            </a:r>
            <a:r>
              <a:rPr lang="en-GB" dirty="0">
                <a:solidFill>
                  <a:srgbClr val="002060"/>
                </a:solidFill>
              </a:rPr>
              <a:t>“I am thirsty.”</a:t>
            </a:r>
            <a:r>
              <a:rPr lang="en-GB" dirty="0"/>
              <a:t> </a:t>
            </a:r>
            <a:r>
              <a:rPr lang="en-GB" b="1" baseline="30000" dirty="0"/>
              <a:t>29 </a:t>
            </a:r>
            <a:r>
              <a:rPr lang="en-GB" dirty="0"/>
              <a:t>There was a jar full of vinegar there, so the soldiers soaked a sponge in it. Then they put the sponge on a branch of a hyssop plant and lifted it to Jesus’ mouth. </a:t>
            </a:r>
            <a:r>
              <a:rPr lang="en-GB" b="1" baseline="30000" dirty="0"/>
              <a:t>30 </a:t>
            </a:r>
            <a:r>
              <a:rPr lang="en-GB" dirty="0"/>
              <a:t>Jesus tasted the vinegar. Then he said, </a:t>
            </a:r>
            <a:r>
              <a:rPr lang="en-GB" dirty="0">
                <a:solidFill>
                  <a:srgbClr val="002060"/>
                </a:solidFill>
              </a:rPr>
              <a:t>“It is finished.”</a:t>
            </a:r>
            <a:r>
              <a:rPr lang="en-GB" dirty="0"/>
              <a:t> He bowed his head and died.</a:t>
            </a:r>
          </a:p>
        </p:txBody>
      </p:sp>
    </p:spTree>
    <p:extLst>
      <p:ext uri="{BB962C8B-B14F-4D97-AF65-F5344CB8AC3E}">
        <p14:creationId xmlns:p14="http://schemas.microsoft.com/office/powerpoint/2010/main" val="4077979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07644" y="435430"/>
            <a:ext cx="10796264" cy="595118"/>
          </a:xfrm>
        </p:spPr>
        <p:txBody>
          <a:bodyPr>
            <a:normAutofit/>
          </a:bodyPr>
          <a:lstStyle/>
          <a:p>
            <a:r>
              <a:rPr lang="en-GB" dirty="0"/>
              <a:t>Dying on a cross in Roman times was a horrible way to die.</a:t>
            </a:r>
          </a:p>
        </p:txBody>
      </p:sp>
      <p:pic>
        <p:nvPicPr>
          <p:cNvPr id="3" name="Picture 2"/>
          <p:cNvPicPr>
            <a:picLocks noChangeAspect="1"/>
          </p:cNvPicPr>
          <p:nvPr/>
        </p:nvPicPr>
        <p:blipFill>
          <a:blip r:embed="rId2"/>
          <a:stretch>
            <a:fillRect/>
          </a:stretch>
        </p:blipFill>
        <p:spPr>
          <a:xfrm>
            <a:off x="576569" y="1114698"/>
            <a:ext cx="4975415" cy="3721495"/>
          </a:xfrm>
          <a:prstGeom prst="rect">
            <a:avLst/>
          </a:prstGeom>
        </p:spPr>
      </p:pic>
      <p:sp>
        <p:nvSpPr>
          <p:cNvPr id="4" name="TextBox 3"/>
          <p:cNvSpPr txBox="1"/>
          <p:nvPr/>
        </p:nvSpPr>
        <p:spPr>
          <a:xfrm>
            <a:off x="507644" y="4920343"/>
            <a:ext cx="2904578" cy="369332"/>
          </a:xfrm>
          <a:prstGeom prst="rect">
            <a:avLst/>
          </a:prstGeom>
          <a:noFill/>
        </p:spPr>
        <p:txBody>
          <a:bodyPr wrap="none" rtlCol="0">
            <a:spAutoFit/>
          </a:bodyPr>
          <a:lstStyle/>
          <a:p>
            <a:r>
              <a:rPr lang="en-GB" dirty="0"/>
              <a:t>Crucifixion by Walter Gordon</a:t>
            </a:r>
          </a:p>
        </p:txBody>
      </p:sp>
      <p:sp>
        <p:nvSpPr>
          <p:cNvPr id="7" name="Text Placeholder 1"/>
          <p:cNvSpPr txBox="1">
            <a:spLocks/>
          </p:cNvSpPr>
          <p:nvPr/>
        </p:nvSpPr>
        <p:spPr>
          <a:xfrm>
            <a:off x="6027696" y="1776549"/>
            <a:ext cx="5842087" cy="296091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dirty="0">
                <a:solidFill>
                  <a:schemeClr val="tx1"/>
                </a:solidFill>
              </a:rPr>
              <a:t>The Romans used death on a cross to punish criminals and wrong doers. Jesus hadn’t done anything wrong so why do you think he let this terrible thing happen to him?</a:t>
            </a:r>
          </a:p>
        </p:txBody>
      </p:sp>
      <p:sp>
        <p:nvSpPr>
          <p:cNvPr id="8" name="Text Placeholder 1"/>
          <p:cNvSpPr txBox="1">
            <a:spLocks/>
          </p:cNvSpPr>
          <p:nvPr/>
        </p:nvSpPr>
        <p:spPr>
          <a:xfrm>
            <a:off x="507644" y="5373825"/>
            <a:ext cx="9771989" cy="109292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dirty="0"/>
              <a:t>What do you think are the similarities between Jesus’s death and that of Salvo D’Acquisto? And the differences?</a:t>
            </a:r>
          </a:p>
        </p:txBody>
      </p:sp>
    </p:spTree>
    <p:extLst>
      <p:ext uri="{BB962C8B-B14F-4D97-AF65-F5344CB8AC3E}">
        <p14:creationId xmlns:p14="http://schemas.microsoft.com/office/powerpoint/2010/main" val="425314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62444" y="1322054"/>
            <a:ext cx="11418214" cy="5191957"/>
          </a:xfrm>
        </p:spPr>
        <p:txBody>
          <a:bodyPr vert="horz" lIns="91440" tIns="45720" rIns="91440" bIns="45720" rtlCol="0" anchor="t">
            <a:normAutofit/>
          </a:bodyPr>
          <a:lstStyle/>
          <a:p>
            <a:pPr>
              <a:spcBef>
                <a:spcPts val="600"/>
              </a:spcBef>
              <a:spcAft>
                <a:spcPts val="600"/>
              </a:spcAft>
            </a:pPr>
            <a:r>
              <a:rPr lang="en-GB" dirty="0"/>
              <a:t>Christians believe that Jesus was the Son of God. Even though he had done nothing wrong, he allowed himself to be punished as if he had, so that mankind doesn’t have </a:t>
            </a:r>
            <a:r>
              <a:rPr lang="en-GB" dirty="0" smtClean="0"/>
              <a:t>to be.</a:t>
            </a:r>
            <a:endParaRPr lang="en-GB" dirty="0"/>
          </a:p>
          <a:p>
            <a:pPr>
              <a:spcBef>
                <a:spcPts val="600"/>
              </a:spcBef>
              <a:spcAft>
                <a:spcPts val="600"/>
              </a:spcAft>
            </a:pPr>
            <a:r>
              <a:rPr lang="en-GB" dirty="0"/>
              <a:t>Like the story of Salvo </a:t>
            </a:r>
            <a:r>
              <a:rPr lang="en-GB" dirty="0" err="1"/>
              <a:t>D’Aquisto</a:t>
            </a:r>
            <a:r>
              <a:rPr lang="en-GB" dirty="0"/>
              <a:t>, he gave himself to save </a:t>
            </a:r>
            <a:r>
              <a:rPr lang="en-GB" dirty="0" smtClean="0"/>
              <a:t>other </a:t>
            </a:r>
            <a:r>
              <a:rPr lang="en-GB" dirty="0"/>
              <a:t>people but, in the case of Jesus, it was God’s son that was making the sacrifice and it was the whole of humanity he was saving.</a:t>
            </a:r>
          </a:p>
          <a:p>
            <a:pPr>
              <a:spcBef>
                <a:spcPts val="600"/>
              </a:spcBef>
              <a:spcAft>
                <a:spcPts val="600"/>
              </a:spcAft>
            </a:pPr>
            <a:r>
              <a:rPr lang="en-GB" dirty="0">
                <a:solidFill>
                  <a:schemeClr val="tx1"/>
                </a:solidFill>
              </a:rPr>
              <a:t>It is very unlikely that we will ever need to make the same sacrifice for other people as we have heard about today. We can, however, share our lives with people in other ways, sacrificing our time, our strength and our love to make other people’s lives better.</a:t>
            </a:r>
            <a:endParaRPr lang="en-GB" dirty="0">
              <a:solidFill>
                <a:schemeClr val="tx1"/>
              </a:solidFill>
              <a:cs typeface="Calibri"/>
            </a:endParaRPr>
          </a:p>
        </p:txBody>
      </p:sp>
    </p:spTree>
    <p:extLst>
      <p:ext uri="{BB962C8B-B14F-4D97-AF65-F5344CB8AC3E}">
        <p14:creationId xmlns:p14="http://schemas.microsoft.com/office/powerpoint/2010/main" val="374241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20557" y="2264228"/>
            <a:ext cx="4430117" cy="4528457"/>
          </a:xfrm>
        </p:spPr>
        <p:txBody>
          <a:bodyPr>
            <a:normAutofit/>
          </a:bodyPr>
          <a:lstStyle/>
          <a:p>
            <a:pPr marL="457200" indent="-457200">
              <a:buFont typeface="Arial" panose="020B0604020202020204" pitchFamily="34" charset="0"/>
              <a:buChar char="•"/>
            </a:pPr>
            <a:r>
              <a:rPr lang="en-GB" dirty="0"/>
              <a:t>Think of something you don’t like doing but that would help someone. It might be washing up, tidying your bedroom or something else. Make this sacrifice today.</a:t>
            </a:r>
            <a:r>
              <a:rPr lang="en-GB" sz="1200" dirty="0"/>
              <a:t> </a:t>
            </a:r>
          </a:p>
          <a:p>
            <a:r>
              <a:rPr lang="en-GB" dirty="0"/>
              <a:t>                                        Or</a:t>
            </a:r>
          </a:p>
        </p:txBody>
      </p:sp>
      <p:sp>
        <p:nvSpPr>
          <p:cNvPr id="3" name="Text Placeholder 1"/>
          <p:cNvSpPr txBox="1">
            <a:spLocks/>
          </p:cNvSpPr>
          <p:nvPr/>
        </p:nvSpPr>
        <p:spPr>
          <a:xfrm>
            <a:off x="4970786" y="4794070"/>
            <a:ext cx="7221214" cy="27760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GB" dirty="0" smtClean="0"/>
              <a:t>Draw </a:t>
            </a:r>
            <a:r>
              <a:rPr lang="en-GB" dirty="0"/>
              <a:t>a Salvadoran cross, decorated with pictures from your own life.</a:t>
            </a:r>
          </a:p>
        </p:txBody>
      </p:sp>
      <p:pic>
        <p:nvPicPr>
          <p:cNvPr id="4" name="Picture 3"/>
          <p:cNvPicPr>
            <a:picLocks noChangeAspect="1"/>
          </p:cNvPicPr>
          <p:nvPr/>
        </p:nvPicPr>
        <p:blipFill>
          <a:blip r:embed="rId2"/>
          <a:stretch>
            <a:fillRect/>
          </a:stretch>
        </p:blipFill>
        <p:spPr>
          <a:xfrm>
            <a:off x="5714871" y="359940"/>
            <a:ext cx="2610523" cy="4245464"/>
          </a:xfrm>
          <a:prstGeom prst="rect">
            <a:avLst/>
          </a:prstGeom>
        </p:spPr>
      </p:pic>
      <p:pic>
        <p:nvPicPr>
          <p:cNvPr id="6" name="Picture 5"/>
          <p:cNvPicPr>
            <a:picLocks noChangeAspect="1"/>
          </p:cNvPicPr>
          <p:nvPr/>
        </p:nvPicPr>
        <p:blipFill>
          <a:blip r:embed="rId3"/>
          <a:stretch>
            <a:fillRect/>
          </a:stretch>
        </p:blipFill>
        <p:spPr>
          <a:xfrm>
            <a:off x="8862507" y="359940"/>
            <a:ext cx="2301881" cy="4247802"/>
          </a:xfrm>
          <a:prstGeom prst="rect">
            <a:avLst/>
          </a:prstGeom>
        </p:spPr>
      </p:pic>
    </p:spTree>
    <p:extLst>
      <p:ext uri="{BB962C8B-B14F-4D97-AF65-F5344CB8AC3E}">
        <p14:creationId xmlns:p14="http://schemas.microsoft.com/office/powerpoint/2010/main" val="1773400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217" y="1948265"/>
            <a:ext cx="4938017" cy="5454021"/>
          </a:xfrm>
        </p:spPr>
        <p:txBody>
          <a:bodyPr>
            <a:normAutofit/>
          </a:bodyPr>
          <a:lstStyle/>
          <a:p>
            <a:r>
              <a:rPr lang="en-GB" dirty="0"/>
              <a:t>Lord Jesus, </a:t>
            </a:r>
            <a:br>
              <a:rPr lang="en-GB" dirty="0"/>
            </a:br>
            <a:r>
              <a:rPr lang="en-GB" dirty="0"/>
              <a:t>thank you that you didn’t share our punishment, </a:t>
            </a:r>
            <a:br>
              <a:rPr lang="en-GB" dirty="0"/>
            </a:br>
            <a:r>
              <a:rPr lang="en-GB" dirty="0"/>
              <a:t>but instead took it all on yourself to bring us to God.</a:t>
            </a:r>
            <a:br>
              <a:rPr lang="en-GB" dirty="0"/>
            </a:br>
            <a:r>
              <a:rPr lang="en-GB" dirty="0"/>
              <a:t>Help us to share what we have, our time, wealth, energy and love to help those around us.</a:t>
            </a:r>
            <a:br>
              <a:rPr lang="en-GB" dirty="0"/>
            </a:br>
            <a:r>
              <a:rPr lang="en-GB" dirty="0"/>
              <a:t>Amen</a:t>
            </a:r>
          </a:p>
        </p:txBody>
      </p:sp>
    </p:spTree>
    <p:extLst>
      <p:ext uri="{BB962C8B-B14F-4D97-AF65-F5344CB8AC3E}">
        <p14:creationId xmlns:p14="http://schemas.microsoft.com/office/powerpoint/2010/main" val="583868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5645020" y="4089455"/>
            <a:ext cx="6391470" cy="255454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9pPr>
          </a:lstStyle>
          <a:p>
            <a:pPr algn="r"/>
            <a:r>
              <a:rPr lang="en-GB" sz="1600" b="1" dirty="0">
                <a:solidFill>
                  <a:schemeClr val="bg1"/>
                </a:solidFill>
              </a:rPr>
              <a:t>This resource was produced by the Diocese of Leeds Education Team. For more information about this or future resources, </a:t>
            </a:r>
          </a:p>
          <a:p>
            <a:pPr algn="r"/>
            <a:r>
              <a:rPr lang="en-GB" sz="1600" b="1" dirty="0">
                <a:solidFill>
                  <a:schemeClr val="bg1"/>
                </a:solidFill>
              </a:rPr>
              <a:t>please contact your named adviser:</a:t>
            </a:r>
          </a:p>
          <a:p>
            <a:pPr algn="r"/>
            <a:endParaRPr lang="en-GB" sz="1600" b="1" dirty="0">
              <a:solidFill>
                <a:schemeClr val="bg1"/>
              </a:solidFill>
            </a:endParaRPr>
          </a:p>
          <a:p>
            <a:pPr algn="r"/>
            <a:r>
              <a:rPr lang="en-GB" sz="1600" b="1" dirty="0">
                <a:solidFill>
                  <a:srgbClr val="FFFF00"/>
                </a:solidFill>
                <a:hlinkClick r:id="rId2"/>
              </a:rPr>
              <a:t>simone.bennett@leeds.anglican.org</a:t>
            </a:r>
            <a:endParaRPr lang="en-GB" sz="1600" b="1" dirty="0">
              <a:solidFill>
                <a:srgbClr val="FFFF00"/>
              </a:solidFill>
            </a:endParaRPr>
          </a:p>
          <a:p>
            <a:pPr algn="r"/>
            <a:r>
              <a:rPr lang="en-GB" sz="1600" b="1" dirty="0">
                <a:solidFill>
                  <a:srgbClr val="FFFF00"/>
                </a:solidFill>
                <a:hlinkClick r:id="rId3">
                  <a:extLst>
                    <a:ext uri="{A12FA001-AC4F-418D-AE19-62706E023703}">
                      <ahyp:hlinkClr xmlns="" xmlns:ahyp="http://schemas.microsoft.com/office/drawing/2018/hyperlinkcolor" val="tx"/>
                    </a:ext>
                  </a:extLst>
                </a:hlinkClick>
              </a:rPr>
              <a:t>simon.sloan@leeds.anglican.org</a:t>
            </a:r>
            <a:endParaRPr lang="en-GB" sz="1600" b="1" dirty="0">
              <a:solidFill>
                <a:srgbClr val="FFFF00"/>
              </a:solidFill>
            </a:endParaRPr>
          </a:p>
          <a:p>
            <a:pPr algn="r"/>
            <a:r>
              <a:rPr lang="en-GB" sz="1600" b="1" dirty="0">
                <a:solidFill>
                  <a:srgbClr val="FFFF00"/>
                </a:solidFill>
                <a:hlinkClick r:id="rId4">
                  <a:extLst>
                    <a:ext uri="{A12FA001-AC4F-418D-AE19-62706E023703}">
                      <ahyp:hlinkClr xmlns="" xmlns:ahyp="http://schemas.microsoft.com/office/drawing/2018/hyperlinkcolor" val="tx"/>
                    </a:ext>
                  </a:extLst>
                </a:hlinkClick>
              </a:rPr>
              <a:t>darren.dudman@leeds.anglican.org</a:t>
            </a:r>
            <a:endParaRPr lang="en-GB" sz="1600" b="1" dirty="0">
              <a:solidFill>
                <a:srgbClr val="FFFF00"/>
              </a:solidFill>
            </a:endParaRPr>
          </a:p>
          <a:p>
            <a:pPr algn="r"/>
            <a:r>
              <a:rPr lang="en-GB" sz="1600" b="1" dirty="0">
                <a:solidFill>
                  <a:srgbClr val="FFFF00"/>
                </a:solidFill>
                <a:hlinkClick r:id="rId5">
                  <a:extLst>
                    <a:ext uri="{A12FA001-AC4F-418D-AE19-62706E023703}">
                      <ahyp:hlinkClr xmlns="" xmlns:ahyp="http://schemas.microsoft.com/office/drawing/2018/hyperlinkcolor" val="tx"/>
                    </a:ext>
                  </a:extLst>
                </a:hlinkClick>
              </a:rPr>
              <a:t>janet.tringham@leeds.anglican.org</a:t>
            </a:r>
            <a:endParaRPr lang="en-GB" sz="1600" b="1" dirty="0">
              <a:solidFill>
                <a:srgbClr val="FFFF00"/>
              </a:solidFill>
            </a:endParaRPr>
          </a:p>
          <a:p>
            <a:pPr algn="r"/>
            <a:r>
              <a:rPr lang="en-GB" sz="1600" b="1" dirty="0">
                <a:solidFill>
                  <a:srgbClr val="FFFF00"/>
                </a:solidFill>
                <a:hlinkClick r:id="rId6">
                  <a:extLst>
                    <a:ext uri="{A12FA001-AC4F-418D-AE19-62706E023703}">
                      <ahyp:hlinkClr xmlns="" xmlns:ahyp="http://schemas.microsoft.com/office/drawing/2018/hyperlinkcolor" val="tx"/>
                    </a:ext>
                  </a:extLst>
                </a:hlinkClick>
              </a:rPr>
              <a:t>lee.talbot@leeds.anglican.org</a:t>
            </a:r>
            <a:endParaRPr lang="en-GB" sz="1600" b="1" dirty="0">
              <a:solidFill>
                <a:srgbClr val="FFFF00"/>
              </a:solidFill>
            </a:endParaRPr>
          </a:p>
          <a:p>
            <a:pPr algn="r"/>
            <a:r>
              <a:rPr lang="en-GB" sz="1600" b="1" dirty="0">
                <a:solidFill>
                  <a:srgbClr val="FFFF00"/>
                </a:solidFill>
                <a:hlinkClick r:id="rId7">
                  <a:extLst>
                    <a:ext uri="{A12FA001-AC4F-418D-AE19-62706E023703}">
                      <ahyp:hlinkClr xmlns="" xmlns:ahyp="http://schemas.microsoft.com/office/drawing/2018/hyperlinkcolor" val="tx"/>
                    </a:ext>
                  </a:extLst>
                </a:hlinkClick>
              </a:rPr>
              <a:t>rupert.madeley@leeds.anglican.org</a:t>
            </a:r>
            <a:endParaRPr lang="en-GB" sz="1600" b="1" dirty="0">
              <a:solidFill>
                <a:srgbClr val="FFFF00"/>
              </a:solidFill>
            </a:endParaRPr>
          </a:p>
        </p:txBody>
      </p:sp>
      <p:pic>
        <p:nvPicPr>
          <p:cNvPr id="3" name="Picture 2"/>
          <p:cNvPicPr/>
          <p:nvPr/>
        </p:nvPicPr>
        <p:blipFill>
          <a:blip r:embed="rId8">
            <a:extLst>
              <a:ext uri="{28A0092B-C50C-407E-A947-70E740481C1C}">
                <a14:useLocalDpi xmlns:a14="http://schemas.microsoft.com/office/drawing/2010/main" val="0"/>
              </a:ext>
            </a:extLst>
          </a:blip>
          <a:stretch>
            <a:fillRect/>
          </a:stretch>
        </p:blipFill>
        <p:spPr>
          <a:xfrm>
            <a:off x="239405" y="188707"/>
            <a:ext cx="2208530" cy="1043940"/>
          </a:xfrm>
          <a:prstGeom prst="rect">
            <a:avLst/>
          </a:prstGeom>
        </p:spPr>
      </p:pic>
    </p:spTree>
    <p:extLst>
      <p:ext uri="{BB962C8B-B14F-4D97-AF65-F5344CB8AC3E}">
        <p14:creationId xmlns:p14="http://schemas.microsoft.com/office/powerpoint/2010/main" val="4177027007"/>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7BDE6C7D0443640AEF0A0B4902CFC2F" ma:contentTypeVersion="12" ma:contentTypeDescription="Create a new document." ma:contentTypeScope="" ma:versionID="1f7a152e5e036fb947a0cbfb7a48868f">
  <xsd:schema xmlns:xsd="http://www.w3.org/2001/XMLSchema" xmlns:xs="http://www.w3.org/2001/XMLSchema" xmlns:p="http://schemas.microsoft.com/office/2006/metadata/properties" xmlns:ns2="48f09416-ac08-49d6-afd3-25b9b32af968" xmlns:ns3="b6ed18a8-783b-4a81-89cd-e7f1a6e75ffa" targetNamespace="http://schemas.microsoft.com/office/2006/metadata/properties" ma:root="true" ma:fieldsID="062365d1b65f1c241fd72ea5b0040549" ns2:_="" ns3:_="">
    <xsd:import namespace="48f09416-ac08-49d6-afd3-25b9b32af968"/>
    <xsd:import namespace="b6ed18a8-783b-4a81-89cd-e7f1a6e75f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f09416-ac08-49d6-afd3-25b9b32af9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ed18a8-783b-4a81-89cd-e7f1a6e75ff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45EEAE-B92E-4BB5-A3EB-0D3105CEE28F}">
  <ds:schemaRefs>
    <ds:schemaRef ds:uri="http://schemas.microsoft.com/sharepoint/v3/contenttype/forms"/>
  </ds:schemaRefs>
</ds:datastoreItem>
</file>

<file path=customXml/itemProps2.xml><?xml version="1.0" encoding="utf-8"?>
<ds:datastoreItem xmlns:ds="http://schemas.openxmlformats.org/officeDocument/2006/customXml" ds:itemID="{6180D111-0E14-43F4-8C59-837B995604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f09416-ac08-49d6-afd3-25b9b32af968"/>
    <ds:schemaRef ds:uri="b6ed18a8-783b-4a81-89cd-e7f1a6e75f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90F1FE-9903-477F-A092-77525066CB6C}">
  <ds:schemaRefs>
    <ds:schemaRef ds:uri="http://purl.org/dc/elements/1.1/"/>
    <ds:schemaRef ds:uri="48f09416-ac08-49d6-afd3-25b9b32af968"/>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b6ed18a8-783b-4a81-89cd-e7f1a6e75ffa"/>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708</TotalTime>
  <Words>352</Words>
  <Application>Microsoft Office PowerPoint</Application>
  <PresentationFormat>Widescreen</PresentationFormat>
  <Paragraphs>38</Paragraphs>
  <Slides>9</Slides>
  <Notes>0</Notes>
  <HiddenSlides>0</HiddenSlides>
  <MMClips>1</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9</vt:i4>
      </vt:variant>
    </vt:vector>
  </HeadingPairs>
  <TitlesOfParts>
    <vt:vector size="20" baseType="lpstr">
      <vt:lpstr>Arial</vt:lpstr>
      <vt:lpstr>Bodoni MT</vt:lpstr>
      <vt:lpstr>Calibri</vt:lpstr>
      <vt:lpstr>Calibri Light</vt:lpstr>
      <vt:lpstr>1_Custom Design</vt:lpstr>
      <vt:lpstr>5_Custom Design</vt:lpstr>
      <vt:lpstr>6_Custom Design</vt:lpstr>
      <vt:lpstr>3_Custom Design</vt:lpstr>
      <vt:lpstr>Custom Design</vt:lpstr>
      <vt:lpstr>4_Custom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Lord Jesus,  thank you that you didn’t share our punishment,  but instead took it all on yourself to bring us to God. Help us to share what we have, our time, wealth, energy and love to help those around us. Amen</vt:lpstr>
      <vt:lpstr>PowerPoint Presentation</vt:lpstr>
    </vt:vector>
  </TitlesOfParts>
  <Company>Diocese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Rupert Madeley</dc:creator>
  <cp:lastModifiedBy>Rupert Madeley</cp:lastModifiedBy>
  <cp:revision>73</cp:revision>
  <dcterms:created xsi:type="dcterms:W3CDTF">2021-01-07T12:37:56Z</dcterms:created>
  <dcterms:modified xsi:type="dcterms:W3CDTF">2021-02-22T12:03:22Z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0x01010027BDE6C7D0443640AEF0A0B4902CFC2F</vt:lpwstr>
  </property>
</Properties>
</file>