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embeddedFontLst>
    <p:embeddedFont>
      <p:font typeface="Twinkl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DA8"/>
    <a:srgbClr val="00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18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4225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8188e63f6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8188e63f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188e63f6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188e63f6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92801"/>
            <a:ext cx="678873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3976254" y="5413924"/>
            <a:ext cx="1136074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40583"/>
            <a:ext cx="678873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031671" y="3020292"/>
            <a:ext cx="1122220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346054" y="2683466"/>
            <a:ext cx="6442363" cy="1194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 lvl="0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Here are some images of people</a:t>
            </a:r>
            <a:b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celebrating the first VE Day. </a:t>
            </a:r>
          </a:p>
        </p:txBody>
      </p:sp>
      <p:sp>
        <p:nvSpPr>
          <p:cNvPr id="7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1"/>
              </a:buClr>
              <a:buSzPts val="3600"/>
            </a:pPr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VE Day - 75 Years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055" y="1376218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year 2020 marks 75 years since the original VE Day!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46054" y="1805705"/>
            <a:ext cx="7097660" cy="2128987"/>
            <a:chOff x="1346054" y="1805705"/>
            <a:chExt cx="7097660" cy="2128987"/>
          </a:xfrm>
        </p:grpSpPr>
        <p:sp>
          <p:nvSpPr>
            <p:cNvPr id="51" name="Rectangle 50"/>
            <p:cNvSpPr/>
            <p:nvPr/>
          </p:nvSpPr>
          <p:spPr>
            <a:xfrm>
              <a:off x="1346054" y="2129284"/>
              <a:ext cx="6442363" cy="554182"/>
            </a:xfrm>
            <a:prstGeom prst="rect">
              <a:avLst/>
            </a:prstGeom>
            <a:solidFill>
              <a:srgbClr val="81B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chemeClr val="dk1"/>
                </a:buClr>
                <a:buSzPts val="3600"/>
              </a:pPr>
              <a:r>
                <a:rPr lang="en-GB" sz="1800" dirty="0">
                  <a:solidFill>
                    <a:schemeClr val="bg1"/>
                  </a:solidFill>
                  <a:latin typeface="Twinkl" pitchFamily="2" charset="0"/>
                </a:rPr>
                <a:t>But what was VE day?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60546" y="1805705"/>
              <a:ext cx="1983168" cy="2128987"/>
              <a:chOff x="3348038" y="2289936"/>
              <a:chExt cx="2414194" cy="259170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348038" y="2491733"/>
                <a:ext cx="2389910" cy="2389910"/>
              </a:xfrm>
              <a:prstGeom prst="ellipse">
                <a:avLst/>
              </a:prstGeom>
              <a:solidFill>
                <a:srgbClr val="81BDA8"/>
              </a:solidFill>
              <a:ln>
                <a:solidFill>
                  <a:srgbClr val="81B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367477" y="2289936"/>
                <a:ext cx="2394755" cy="2522431"/>
                <a:chOff x="3367477" y="2289936"/>
                <a:chExt cx="2394755" cy="2522431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8712" t="13150" r="36591" b="49713"/>
                <a:stretch>
                  <a:fillRect/>
                </a:stretch>
              </p:blipFill>
              <p:spPr>
                <a:xfrm>
                  <a:off x="3438090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0415" r="5510"/>
                <a:stretch>
                  <a:fillRect/>
                </a:stretch>
              </p:blipFill>
              <p:spPr>
                <a:xfrm>
                  <a:off x="3367477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70993"/>
                <a:stretch/>
              </p:blipFill>
              <p:spPr>
                <a:xfrm>
                  <a:off x="3372240" y="2289936"/>
                  <a:ext cx="2389992" cy="73122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026" name="Picture 2" descr="File:Ve Day in London, 8 May 1945 HU494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054" y="4046962"/>
            <a:ext cx="2061001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le:Ve Day Celebrations in London, 8 May 1945 HU418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554" y="4046962"/>
            <a:ext cx="2136932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985" y="4046962"/>
            <a:ext cx="1479432" cy="1522565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326106" y="5666509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Does anyone have any ideas what VE Day might be?</a:t>
            </a:r>
          </a:p>
        </p:txBody>
      </p:sp>
      <p:sp>
        <p:nvSpPr>
          <p:cNvPr id="57" name="Rectangle 56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What is VE Day?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3438525" y="1473200"/>
            <a:ext cx="2266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b="1" dirty="0">
              <a:latin typeface="Twinkl" pitchFamily="2" charset="0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1112837" y="2576512"/>
            <a:ext cx="6918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Victory    in     Europe    Day</a:t>
            </a:r>
            <a:endParaRPr b="1" dirty="0">
              <a:latin typeface="Twinkl" pitchFamily="2" charset="0"/>
            </a:endParaRPr>
          </a:p>
        </p:txBody>
      </p:sp>
      <p:cxnSp>
        <p:nvCxnSpPr>
          <p:cNvPr id="45" name="Google Shape;45;p9"/>
          <p:cNvCxnSpPr/>
          <p:nvPr/>
        </p:nvCxnSpPr>
        <p:spPr>
          <a:xfrm rot="10800000" flipH="1">
            <a:off x="2981325" y="2032087"/>
            <a:ext cx="914400" cy="6873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" name="Google Shape;46;p9"/>
          <p:cNvCxnSpPr/>
          <p:nvPr/>
        </p:nvCxnSpPr>
        <p:spPr>
          <a:xfrm rot="10800000">
            <a:off x="4243449" y="2076400"/>
            <a:ext cx="817500" cy="6414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" name="Google Shape;47;p9"/>
          <p:cNvCxnSpPr/>
          <p:nvPr/>
        </p:nvCxnSpPr>
        <p:spPr>
          <a:xfrm rot="10800000">
            <a:off x="4900687" y="2082887"/>
            <a:ext cx="1400100" cy="6492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838241" y="1496305"/>
            <a:ext cx="6721239" cy="5361695"/>
          </a:xfrm>
          <a:prstGeom prst="rect">
            <a:avLst/>
          </a:prstGeom>
        </p:spPr>
      </p:pic>
      <p:sp>
        <p:nvSpPr>
          <p:cNvPr id="11" name="Rectangle 10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Second World War</a:t>
            </a:r>
            <a:endParaRPr dirty="0">
              <a:latin typeface="Twinkl" pitchFamily="2" charset="0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2736477" y="5628743"/>
            <a:ext cx="2279276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384,000 British soldiers were killed and many more </a:t>
            </a:r>
            <a:b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</a:b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were wounded.</a:t>
            </a:r>
            <a:endParaRPr dirty="0">
              <a:latin typeface="Twinkl" pitchFamily="2" charset="0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551330" y="5628743"/>
            <a:ext cx="2138082" cy="94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It was usually impossible for soldiers to visit home due to the war.</a:t>
            </a:r>
            <a:endParaRPr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1" y="2164141"/>
            <a:ext cx="7813726" cy="4324677"/>
            <a:chOff x="457201" y="2164141"/>
            <a:chExt cx="7813726" cy="4324677"/>
          </a:xfrm>
        </p:grpSpPr>
        <p:pic>
          <p:nvPicPr>
            <p:cNvPr id="55" name="Google Shape;55;p1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66" t="29297" r="-1491" b="16336"/>
            <a:stretch/>
          </p:blipFill>
          <p:spPr>
            <a:xfrm>
              <a:off x="457201" y="2168461"/>
              <a:ext cx="4558552" cy="146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61" r="31788" b="46345"/>
            <a:stretch/>
          </p:blipFill>
          <p:spPr>
            <a:xfrm>
              <a:off x="2736477" y="4569438"/>
              <a:ext cx="2158252" cy="1059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0"/>
            <p:cNvPicPr preferRelativeResize="0"/>
            <p:nvPr/>
          </p:nvPicPr>
          <p:blipFill rotWithShape="1">
            <a:blip r:embed="rId5">
              <a:alphaModFix/>
            </a:blip>
            <a:srcRect r="25328"/>
            <a:stretch/>
          </p:blipFill>
          <p:spPr>
            <a:xfrm>
              <a:off x="5149589" y="2164141"/>
              <a:ext cx="3121338" cy="322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0"/>
            <p:cNvPicPr preferRelativeResize="0"/>
            <p:nvPr/>
          </p:nvPicPr>
          <p:blipFill rotWithShape="1">
            <a:blip r:embed="rId6">
              <a:alphaModFix/>
            </a:blip>
            <a:srcRect t="1" r="12228" b="48760"/>
            <a:stretch/>
          </p:blipFill>
          <p:spPr>
            <a:xfrm>
              <a:off x="551330" y="4569437"/>
              <a:ext cx="2076555" cy="105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0"/>
            <p:cNvSpPr txBox="1"/>
            <p:nvPr/>
          </p:nvSpPr>
          <p:spPr>
            <a:xfrm>
              <a:off x="551330" y="3678842"/>
              <a:ext cx="4464423" cy="800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Cities, such as Coventry, London and Plymouth were badly bombed and many were killed. Buildings were destroyed and people were left homeless.</a:t>
              </a:r>
              <a:endParaRPr spc="-40" dirty="0">
                <a:latin typeface="Twinkl" pitchFamily="2" charset="0"/>
              </a:endParaRPr>
            </a:p>
          </p:txBody>
        </p:sp>
        <p:sp>
          <p:nvSpPr>
            <p:cNvPr id="62" name="Google Shape;62;p10"/>
            <p:cNvSpPr txBox="1"/>
            <p:nvPr/>
          </p:nvSpPr>
          <p:spPr>
            <a:xfrm>
              <a:off x="5124345" y="5416975"/>
              <a:ext cx="3146581" cy="1071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Food was rationed; before the war, Britain imported lots of its food from abroad. With German submarines manning the seas, importing food was too risky. </a:t>
              </a:r>
              <a:endParaRPr spc="-40" dirty="0">
                <a:latin typeface="Twinkl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46055" y="1291389"/>
            <a:ext cx="6442363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Britain had been at war since September 1939. </a:t>
            </a:r>
            <a:br>
              <a:rPr lang="en-GB" sz="1800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war had caused great hardships for the entire country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. </a:t>
            </a:r>
          </a:p>
        </p:txBody>
      </p:sp>
      <p:sp>
        <p:nvSpPr>
          <p:cNvPr id="13" name="Rectangle 12">
            <a:hlinkClick r:id="rId7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The End </a:t>
            </a:r>
            <a:endParaRPr dirty="0">
              <a:latin typeface="Twinkl" pitchFamily="2" charset="0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744918" y="2107570"/>
            <a:ext cx="7632600" cy="75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On 7</a:t>
            </a:r>
            <a:r>
              <a:rPr lang="en-US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 May, at 2.41 a.m., in Reims in France, Germany surrendered. </a:t>
            </a:r>
            <a:br>
              <a:rPr lang="en-US" sz="1800" dirty="0">
                <a:solidFill>
                  <a:schemeClr val="dk1"/>
                </a:solidFill>
                <a:latin typeface="Twinkl" pitchFamily="2" charset="0"/>
              </a:rPr>
            </a:b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This meant that the war in Europe was over.</a:t>
            </a:r>
            <a:endParaRPr sz="1800" dirty="0">
              <a:solidFill>
                <a:schemeClr val="dk1"/>
              </a:solidFill>
              <a:latin typeface="Twinkl" pitchFamily="2" charset="0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887" y="2871550"/>
            <a:ext cx="5114924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8897" y="1291389"/>
            <a:ext cx="7796679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By the end of April 1945, the leader of Italy, Benito Mussolini and the leader of Germany, Adolf Hitler, were dead. Germany was in ruins. 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The News Spreads</a:t>
            </a:r>
            <a:endParaRPr>
              <a:latin typeface="Twinkl" pitchFamily="2" charset="0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750887" y="1319212"/>
            <a:ext cx="76327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Twinkl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5512" y="2527580"/>
            <a:ext cx="3868737" cy="2570163"/>
            <a:chOff x="4735512" y="2151062"/>
            <a:chExt cx="3868737" cy="2570163"/>
          </a:xfrm>
        </p:grpSpPr>
        <p:sp>
          <p:nvSpPr>
            <p:cNvPr id="78" name="Google Shape;78;p12"/>
            <p:cNvSpPr/>
            <p:nvPr/>
          </p:nvSpPr>
          <p:spPr>
            <a:xfrm>
              <a:off x="4735512" y="2151062"/>
              <a:ext cx="3868737" cy="2555875"/>
            </a:xfrm>
            <a:prstGeom prst="wedgeEllipseCallout">
              <a:avLst>
                <a:gd name="adj1" fmla="val -1390"/>
                <a:gd name="adj2" fmla="val 25677"/>
              </a:avLst>
            </a:prstGeom>
            <a:solidFill>
              <a:srgbClr val="8EAE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FFFFFF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84914" y="2412901"/>
              <a:ext cx="29699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en-GB" sz="1800" dirty="0">
                  <a:solidFill>
                    <a:srgbClr val="FFFFFF"/>
                  </a:solidFill>
                  <a:latin typeface="Twinkl" pitchFamily="2" charset="0"/>
                </a:rPr>
                <a:t>In accordance with arrangements between the three great powers, tomorrow, Tuesday, will be treated as Victory in Europe Day and will be regarded as a holiday.</a:t>
              </a:r>
              <a:endParaRPr lang="en-GB" sz="1800" dirty="0">
                <a:latin typeface="Twinkl" pitchFamily="2" charset="0"/>
              </a:endParaRPr>
            </a:p>
            <a:p>
              <a:pPr lvl="0"/>
              <a:endParaRPr lang="en-GB" sz="1800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65258" y="1291389"/>
            <a:ext cx="7403958" cy="110722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Before long, the exciting news spread that the war in Europe was over. People ran out on the streets to celebrate and church bells were rung to spread the news. 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5"/>
          <a:stretch/>
        </p:blipFill>
        <p:spPr>
          <a:xfrm>
            <a:off x="457200" y="2762525"/>
            <a:ext cx="5556373" cy="4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dirty="0">
              <a:latin typeface="Twinkl" pitchFamily="2" charset="0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755650" y="1473200"/>
            <a:ext cx="76327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The following day was one of great celebration. Churchill made a speech in which he said: ‘My dear friends, this is your hour. This is not victory of a party or of any class. It's a victory of the great British nation as a whole.’</a:t>
            </a:r>
            <a:endParaRPr sz="1600" spc="-50" dirty="0">
              <a:latin typeface="Twinkl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pc="-50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9587" y="3178175"/>
            <a:ext cx="5584825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55650" y="2466975"/>
            <a:ext cx="7632700" cy="554182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800" spc="-30" dirty="0">
                <a:solidFill>
                  <a:schemeClr val="bg1"/>
                </a:solidFill>
                <a:latin typeface="Twinkl" pitchFamily="2" charset="0"/>
              </a:rPr>
              <a:t>Communities had street parties and churches held services of thanksgiving.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t="50000" r="49491"/>
          <a:stretch>
            <a:fillRect/>
          </a:stretch>
        </p:blipFill>
        <p:spPr>
          <a:xfrm>
            <a:off x="0" y="3429000"/>
            <a:ext cx="4618523" cy="3429001"/>
          </a:xfrm>
          <a:custGeom>
            <a:avLst/>
            <a:gdLst>
              <a:gd name="connsiteX0" fmla="*/ 219072 w 4618523"/>
              <a:gd name="connsiteY0" fmla="*/ 0 h 3429001"/>
              <a:gd name="connsiteX1" fmla="*/ 4612404 w 4618523"/>
              <a:gd name="connsiteY1" fmla="*/ 3402490 h 3429001"/>
              <a:gd name="connsiteX2" fmla="*/ 4618523 w 4618523"/>
              <a:gd name="connsiteY2" fmla="*/ 3429001 h 3429001"/>
              <a:gd name="connsiteX3" fmla="*/ 0 w 4618523"/>
              <a:gd name="connsiteY3" fmla="*/ 3429001 h 3429001"/>
              <a:gd name="connsiteX4" fmla="*/ 0 w 4618523"/>
              <a:gd name="connsiteY4" fmla="*/ 554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523" h="3429001">
                <a:moveTo>
                  <a:pt x="219072" y="0"/>
                </a:moveTo>
                <a:cubicBezTo>
                  <a:pt x="2332870" y="0"/>
                  <a:pt x="4108977" y="1445827"/>
                  <a:pt x="4612404" y="3402490"/>
                </a:cubicBezTo>
                <a:lnTo>
                  <a:pt x="4618523" y="3429001"/>
                </a:lnTo>
                <a:lnTo>
                  <a:pt x="0" y="3429001"/>
                </a:lnTo>
                <a:lnTo>
                  <a:pt x="0" y="5540"/>
                </a:lnTo>
                <a:close/>
              </a:path>
            </a:pathLst>
          </a:custGeom>
        </p:spPr>
      </p:pic>
      <p:sp>
        <p:nvSpPr>
          <p:cNvPr id="91" name="Google Shape;91;p1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VE Day 2020</a:t>
            </a:r>
            <a:endParaRPr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7"/>
          <a:stretch/>
        </p:blipFill>
        <p:spPr>
          <a:xfrm>
            <a:off x="177803" y="2673926"/>
            <a:ext cx="2969790" cy="418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3"/>
          <a:stretch/>
        </p:blipFill>
        <p:spPr>
          <a:xfrm>
            <a:off x="498764" y="3429001"/>
            <a:ext cx="3327744" cy="3429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65258" y="1410469"/>
            <a:ext cx="7403958" cy="81450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US" sz="1800" dirty="0">
                <a:solidFill>
                  <a:schemeClr val="bg1"/>
                </a:solidFill>
                <a:latin typeface="Twinkl" pitchFamily="2" charset="0"/>
              </a:rPr>
              <a:t>To celebrate 75 years since the original VE Day, the May Day Bank Holiday has been moved for the second time in history.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78549"/>
          <a:stretch/>
        </p:blipFill>
        <p:spPr>
          <a:xfrm>
            <a:off x="2527661" y="6469627"/>
            <a:ext cx="2826327" cy="388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08"/>
          <a:stretch/>
        </p:blipFill>
        <p:spPr>
          <a:xfrm>
            <a:off x="-1003149" y="6247955"/>
            <a:ext cx="2826327" cy="61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506">
            <a:off x="-146525" y="3383571"/>
            <a:ext cx="4381629" cy="3266007"/>
          </a:xfrm>
          <a:prstGeom prst="rect">
            <a:avLst/>
          </a:prstGeom>
        </p:spPr>
      </p:pic>
      <p:sp>
        <p:nvSpPr>
          <p:cNvPr id="29" name="Google Shape;85;p13"/>
          <p:cNvSpPr txBox="1"/>
          <p:nvPr/>
        </p:nvSpPr>
        <p:spPr>
          <a:xfrm>
            <a:off x="3325396" y="2359798"/>
            <a:ext cx="5062954" cy="227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Although it's usually on a Monday, this year, the May Day Bank Holiday will be on Friday 8</a:t>
            </a:r>
            <a:r>
              <a:rPr lang="en-GB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May to coincide with the anniversary of VE Day.</a:t>
            </a:r>
          </a:p>
          <a:p>
            <a:pPr lvl="0">
              <a:buClr>
                <a:schemeClr val="dk1"/>
              </a:buClr>
              <a:buSzPts val="1600"/>
            </a:pPr>
            <a:endParaRPr lang="en-GB" sz="1800" dirty="0">
              <a:solidFill>
                <a:schemeClr val="dk1"/>
              </a:solidFill>
              <a:latin typeface="Twinkl" pitchFamily="2" charset="0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800" dirty="0">
                <a:latin typeface="Twinkl" pitchFamily="2" charset="0"/>
              </a:rPr>
              <a:t>The last time the May Day Bank Holiday was moved was also for VE Day - to celebrate its 50</a:t>
            </a:r>
            <a:r>
              <a:rPr lang="en-GB" sz="1800" baseline="30000" dirty="0">
                <a:latin typeface="Twinkl" pitchFamily="2" charset="0"/>
              </a:rPr>
              <a:t>th</a:t>
            </a:r>
            <a:r>
              <a:rPr lang="en-GB" sz="1800" dirty="0">
                <a:latin typeface="Twinkl" pitchFamily="2" charset="0"/>
              </a:rPr>
              <a:t> Anniversary in 1995!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30" name="Rectangle 29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755650" y="1491673"/>
            <a:ext cx="4744605" cy="366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In his VE Day speech, Winston Churchill said, </a:t>
            </a:r>
            <a:endParaRPr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How can you keep going when you face difficult or worrying times?</a:t>
            </a:r>
            <a:endParaRPr sz="1600" dirty="0">
              <a:latin typeface="Twink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2099756"/>
            <a:ext cx="6240895" cy="1640681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“Do not despair, do not yield to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violence and tyranny, march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straight forward.” </a:t>
            </a:r>
          </a:p>
        </p:txBody>
      </p:sp>
      <p:sp>
        <p:nvSpPr>
          <p:cNvPr id="99" name="Google Shape;99;p15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Time to Reflect</a:t>
            </a:r>
            <a:endParaRPr>
              <a:latin typeface="Twinkl" pitchFamily="2" charset="0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475" y="1390650"/>
            <a:ext cx="401637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438</Words>
  <Application>Microsoft Office PowerPoint</Application>
  <PresentationFormat>On-screen Show (4:3)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Twinkl</vt:lpstr>
      <vt:lpstr>Calibri</vt:lpstr>
      <vt:lpstr>1_Office Theme</vt:lpstr>
      <vt:lpstr>3_Office Theme</vt:lpstr>
      <vt:lpstr>5_Office Theme</vt:lpstr>
      <vt:lpstr>PowerPoint Presentation</vt:lpstr>
      <vt:lpstr>VE Day - 75 Years</vt:lpstr>
      <vt:lpstr>What is VE Day?</vt:lpstr>
      <vt:lpstr>Second World War</vt:lpstr>
      <vt:lpstr>The End </vt:lpstr>
      <vt:lpstr>The News Spreads</vt:lpstr>
      <vt:lpstr>VE Day</vt:lpstr>
      <vt:lpstr>VE Day 2020</vt:lpstr>
      <vt:lpstr>Time to Reflect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Mark</cp:lastModifiedBy>
  <cp:revision>9</cp:revision>
  <dcterms:modified xsi:type="dcterms:W3CDTF">2020-05-04T19:10:29Z</dcterms:modified>
</cp:coreProperties>
</file>