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0" r:id="rId3"/>
    <p:sldId id="289" r:id="rId4"/>
    <p:sldId id="269" r:id="rId5"/>
    <p:sldId id="270" r:id="rId6"/>
    <p:sldId id="271" r:id="rId7"/>
    <p:sldId id="284" r:id="rId8"/>
    <p:sldId id="272" r:id="rId9"/>
    <p:sldId id="273" r:id="rId10"/>
    <p:sldId id="274" r:id="rId11"/>
    <p:sldId id="275" r:id="rId12"/>
    <p:sldId id="285" r:id="rId13"/>
    <p:sldId id="286" r:id="rId14"/>
    <p:sldId id="287" r:id="rId15"/>
    <p:sldId id="288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7" r:id="rId24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27"/>
      <p:bold r:id="rId28"/>
      <p:italic r:id="rId29"/>
      <p:boldItalic r:id="rId30"/>
    </p:embeddedFont>
    <p:embeddedFont>
      <p:font typeface="Twinkl" pitchFamily="2" charset="77"/>
      <p:regular r:id="rId31"/>
      <p:bold r:id="rId32"/>
    </p:embeddedFont>
    <p:embeddedFont>
      <p:font typeface="Twinkl SemiBold"/>
      <p:bold r:id="rId3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2EE"/>
    <a:srgbClr val="DE1E5A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568" y="184"/>
      </p:cViewPr>
      <p:guideLst>
        <p:guide orient="horz" pos="2160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15/11/2020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31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  <p:sldLayoutId id="2147483686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10.png"/><Relationship Id="rId3" Type="http://schemas.microsoft.com/office/2007/relationships/media" Target="../media/media2.wav"/><Relationship Id="rId21" Type="http://schemas.openxmlformats.org/officeDocument/2006/relationships/slideLayout" Target="../slideLayouts/slideLayout6.xml"/><Relationship Id="rId34" Type="http://schemas.openxmlformats.org/officeDocument/2006/relationships/image" Target="../media/image18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15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35" Type="http://schemas.openxmlformats.org/officeDocument/2006/relationships/image" Target="../media/image19.png"/><Relationship Id="rId8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99" y="3744124"/>
            <a:ext cx="1917543" cy="1184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5" y="2418511"/>
            <a:ext cx="1064914" cy="3191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85" y="2422282"/>
            <a:ext cx="1108492" cy="319183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224588" y="5646738"/>
            <a:ext cx="0" cy="1444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F2091A-C86D-4499-999C-9B106B13E7E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08C2C0-05AE-4091-B7C5-5AD4BD2EA84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114D98-EB13-46E5-8146-838138614DF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184775" y="5738813"/>
            <a:ext cx="0" cy="523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592284" y="5133315"/>
            <a:ext cx="7951355" cy="1130092"/>
          </a:xfrm>
          <a:prstGeom prst="roundRect">
            <a:avLst>
              <a:gd name="adj" fmla="val 63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opened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magic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map. “To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Egypt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he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sh</a:t>
            </a:r>
            <a:r>
              <a:rPr lang="en-GB" sz="2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ted. The bedr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 rug became a magic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flying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c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pet and the 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 began to fade ar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nd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em…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67FE96D-F570-47E3-83AB-479E9F10E906}"/>
              </a:ext>
            </a:extLst>
          </p:cNvPr>
          <p:cNvSpPr/>
          <p:nvPr/>
        </p:nvSpPr>
        <p:spPr>
          <a:xfrm rot="7906188">
            <a:off x="1081366" y="5438979"/>
            <a:ext cx="439299" cy="45786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67FE96D-F570-47E3-83AB-479E9F10E906}"/>
              </a:ext>
            </a:extLst>
          </p:cNvPr>
          <p:cNvSpPr/>
          <p:nvPr/>
        </p:nvSpPr>
        <p:spPr>
          <a:xfrm rot="7906188">
            <a:off x="6856624" y="5515257"/>
            <a:ext cx="351363" cy="366209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4213" y="944877"/>
            <a:ext cx="7775575" cy="115259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are off on a magic carpet adventure! Can you read the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g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saying /j/ words on these flying carpets and click the matching picture?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9" name="Oval 18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86" y="2204863"/>
            <a:ext cx="3111223" cy="66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 1 24"/>
          <p:cNvSpPr/>
          <p:nvPr/>
        </p:nvSpPr>
        <p:spPr>
          <a:xfrm>
            <a:off x="3443017" y="4112439"/>
            <a:ext cx="2172072" cy="2172072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9" name="Oval 18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06761" y="4740829"/>
            <a:ext cx="2763748" cy="756268"/>
            <a:chOff x="770562" y="3810098"/>
            <a:chExt cx="2763748" cy="75626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2" y="3860202"/>
              <a:ext cx="2763748" cy="706164"/>
            </a:xfrm>
            <a:prstGeom prst="rect">
              <a:avLst/>
            </a:prstGeom>
          </p:spPr>
        </p:pic>
        <p:sp>
          <p:nvSpPr>
            <p:cNvPr id="53" name="WHEAT"/>
            <p:cNvSpPr>
              <a:spLocks noChangeArrowheads="1"/>
            </p:cNvSpPr>
            <p:nvPr/>
          </p:nvSpPr>
          <p:spPr bwMode="auto">
            <a:xfrm>
              <a:off x="1384475" y="3810098"/>
              <a:ext cx="158729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magic</a:t>
              </a:r>
              <a:endParaRPr lang="en-GB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682">
            <a:off x="6154646" y="1480362"/>
            <a:ext cx="1140154" cy="11249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80" y="2547512"/>
            <a:ext cx="1474320" cy="11858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01" y="734336"/>
            <a:ext cx="1667745" cy="23835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63" y="2108117"/>
            <a:ext cx="2257966" cy="15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xplosion 1 24"/>
          <p:cNvSpPr/>
          <p:nvPr/>
        </p:nvSpPr>
        <p:spPr>
          <a:xfrm>
            <a:off x="3443017" y="4112439"/>
            <a:ext cx="2172072" cy="2172072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9" name="Oval 18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32856" y="4740492"/>
            <a:ext cx="2763748" cy="756268"/>
            <a:chOff x="770562" y="3810098"/>
            <a:chExt cx="2763748" cy="75626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2" y="3860202"/>
              <a:ext cx="2763748" cy="706164"/>
            </a:xfrm>
            <a:prstGeom prst="rect">
              <a:avLst/>
            </a:prstGeom>
          </p:spPr>
        </p:pic>
        <p:sp>
          <p:nvSpPr>
            <p:cNvPr id="50" name="WHEAT"/>
            <p:cNvSpPr>
              <a:spLocks noChangeArrowheads="1"/>
            </p:cNvSpPr>
            <p:nvPr/>
          </p:nvSpPr>
          <p:spPr bwMode="auto">
            <a:xfrm>
              <a:off x="1342797" y="3810098"/>
              <a:ext cx="1670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ginger</a:t>
              </a:r>
              <a:endParaRPr lang="en-GB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682">
            <a:off x="6139063" y="1480362"/>
            <a:ext cx="1140154" cy="11249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97" y="2547512"/>
            <a:ext cx="1474320" cy="11858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8" y="734336"/>
            <a:ext cx="1667745" cy="23835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80" y="2108117"/>
            <a:ext cx="2257966" cy="15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9" name="Oval 18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682">
            <a:off x="5980134" y="1480362"/>
            <a:ext cx="1140154" cy="11249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68" y="2547512"/>
            <a:ext cx="1474320" cy="11858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89" y="734336"/>
            <a:ext cx="1667745" cy="23835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51" y="2108117"/>
            <a:ext cx="2257966" cy="1596642"/>
          </a:xfrm>
          <a:prstGeom prst="rect">
            <a:avLst/>
          </a:prstGeom>
        </p:spPr>
      </p:pic>
      <p:sp>
        <p:nvSpPr>
          <p:cNvPr id="25" name="Explosion 1 24"/>
          <p:cNvSpPr/>
          <p:nvPr/>
        </p:nvSpPr>
        <p:spPr>
          <a:xfrm>
            <a:off x="3443017" y="4112439"/>
            <a:ext cx="2172072" cy="2172072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3216700" y="4770840"/>
            <a:ext cx="2763748" cy="754546"/>
            <a:chOff x="655984" y="3813542"/>
            <a:chExt cx="2763748" cy="75454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84" y="3861924"/>
              <a:ext cx="2763748" cy="706164"/>
            </a:xfrm>
            <a:prstGeom prst="rect">
              <a:avLst/>
            </a:prstGeom>
          </p:spPr>
        </p:pic>
        <p:sp>
          <p:nvSpPr>
            <p:cNvPr id="41" name="WHEAT"/>
            <p:cNvSpPr>
              <a:spLocks noChangeArrowheads="1"/>
            </p:cNvSpPr>
            <p:nvPr/>
          </p:nvSpPr>
          <p:spPr bwMode="auto">
            <a:xfrm>
              <a:off x="1467028" y="3813542"/>
              <a:ext cx="114165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gem</a:t>
              </a:r>
              <a:endParaRPr lang="en-GB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9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9" name="Oval 18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682">
            <a:off x="5916877" y="1480362"/>
            <a:ext cx="1140154" cy="11249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11" y="2547512"/>
            <a:ext cx="1474320" cy="11858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32" y="734336"/>
            <a:ext cx="1667745" cy="23835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94" y="2108117"/>
            <a:ext cx="2257966" cy="1596642"/>
          </a:xfrm>
          <a:prstGeom prst="rect">
            <a:avLst/>
          </a:prstGeom>
        </p:spPr>
      </p:pic>
      <p:sp>
        <p:nvSpPr>
          <p:cNvPr id="25" name="Explosion 1 24"/>
          <p:cNvSpPr/>
          <p:nvPr/>
        </p:nvSpPr>
        <p:spPr>
          <a:xfrm>
            <a:off x="3443017" y="4112439"/>
            <a:ext cx="2172072" cy="2172072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3190126" y="4780585"/>
            <a:ext cx="2763748" cy="756268"/>
            <a:chOff x="770562" y="3810098"/>
            <a:chExt cx="2763748" cy="75626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2" y="3860202"/>
              <a:ext cx="2763748" cy="706164"/>
            </a:xfrm>
            <a:prstGeom prst="rect">
              <a:avLst/>
            </a:prstGeom>
          </p:spPr>
        </p:pic>
        <p:sp>
          <p:nvSpPr>
            <p:cNvPr id="47" name="WHEAT"/>
            <p:cNvSpPr>
              <a:spLocks noChangeArrowheads="1"/>
            </p:cNvSpPr>
            <p:nvPr/>
          </p:nvSpPr>
          <p:spPr bwMode="auto">
            <a:xfrm>
              <a:off x="1269861" y="3810098"/>
              <a:ext cx="181652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danger</a:t>
              </a:r>
              <a:endParaRPr lang="en-GB" alt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4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Twinkl" panose="020B0604020202020204" charset="0"/>
              </a:rPr>
              <a:t>g </a:t>
            </a:r>
            <a:r>
              <a:rPr lang="en-GB" altLang="en-US" dirty="0"/>
              <a:t>I Spy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4213" y="1355725"/>
            <a:ext cx="7775575" cy="85407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are flying over Egypt.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spot any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g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 as they go?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63843" y="227397"/>
            <a:ext cx="1280158" cy="504056"/>
            <a:chOff x="8065758" y="1700808"/>
            <a:chExt cx="1114754" cy="504056"/>
          </a:xfrm>
          <a:solidFill>
            <a:srgbClr val="FAB00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65758" y="1700808"/>
              <a:ext cx="475151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2" y="2587492"/>
            <a:ext cx="9144000" cy="49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rgbClr val="9DDCF9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1" y="1452733"/>
            <a:ext cx="7344112" cy="4650802"/>
          </a:xfrm>
          <a:prstGeom prst="rect">
            <a:avLst/>
          </a:prstGeom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9264168" y="1052736"/>
            <a:ext cx="2334108" cy="1505184"/>
            <a:chOff x="3396473" y="3406438"/>
            <a:chExt cx="2959578" cy="1814923"/>
          </a:xfrm>
        </p:grpSpPr>
        <p:pic>
          <p:nvPicPr>
            <p:cNvPr id="32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4"/>
            <p:cNvSpPr txBox="1">
              <a:spLocks noChangeArrowheads="1"/>
            </p:cNvSpPr>
            <p:nvPr/>
          </p:nvSpPr>
          <p:spPr bwMode="auto">
            <a:xfrm>
              <a:off x="3652126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gel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264168" y="1168155"/>
            <a:ext cx="2334108" cy="1505184"/>
            <a:chOff x="3396473" y="3406438"/>
            <a:chExt cx="2959578" cy="1814923"/>
          </a:xfrm>
        </p:grpSpPr>
        <p:pic>
          <p:nvPicPr>
            <p:cNvPr id="17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34"/>
            <p:cNvSpPr txBox="1">
              <a:spLocks noChangeArrowheads="1"/>
            </p:cNvSpPr>
            <p:nvPr/>
          </p:nvSpPr>
          <p:spPr bwMode="auto">
            <a:xfrm>
              <a:off x="3652126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gerbil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9264168" y="1069107"/>
            <a:ext cx="2334108" cy="1505184"/>
            <a:chOff x="3396473" y="3406438"/>
            <a:chExt cx="2959578" cy="1814923"/>
          </a:xfrm>
        </p:grpSpPr>
        <p:pic>
          <p:nvPicPr>
            <p:cNvPr id="20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3652126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age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9264168" y="1151784"/>
            <a:ext cx="2334108" cy="1505184"/>
            <a:chOff x="3396473" y="3406438"/>
            <a:chExt cx="2959578" cy="1814923"/>
          </a:xfrm>
        </p:grpSpPr>
        <p:pic>
          <p:nvPicPr>
            <p:cNvPr id="23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34"/>
            <p:cNvSpPr txBox="1">
              <a:spLocks noChangeArrowheads="1"/>
            </p:cNvSpPr>
            <p:nvPr/>
          </p:nvSpPr>
          <p:spPr bwMode="auto">
            <a:xfrm>
              <a:off x="3672551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giant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264168" y="1037671"/>
            <a:ext cx="2334108" cy="1505184"/>
            <a:chOff x="3396473" y="3406438"/>
            <a:chExt cx="2959578" cy="1814923"/>
          </a:xfrm>
        </p:grpSpPr>
        <p:pic>
          <p:nvPicPr>
            <p:cNvPr id="28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3672551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ginger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9264168" y="1151783"/>
            <a:ext cx="2334108" cy="1505184"/>
            <a:chOff x="3396473" y="3406438"/>
            <a:chExt cx="2959578" cy="1814923"/>
          </a:xfrm>
        </p:grpSpPr>
        <p:pic>
          <p:nvPicPr>
            <p:cNvPr id="35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4"/>
            <p:cNvSpPr txBox="1">
              <a:spLocks noChangeArrowheads="1"/>
            </p:cNvSpPr>
            <p:nvPr/>
          </p:nvSpPr>
          <p:spPr bwMode="auto">
            <a:xfrm>
              <a:off x="3672551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gist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9280276" y="1089879"/>
            <a:ext cx="2334108" cy="1505184"/>
            <a:chOff x="3396473" y="3406438"/>
            <a:chExt cx="2959578" cy="1814923"/>
          </a:xfrm>
        </p:grpSpPr>
        <p:pic>
          <p:nvPicPr>
            <p:cNvPr id="38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34"/>
            <p:cNvSpPr txBox="1">
              <a:spLocks noChangeArrowheads="1"/>
            </p:cNvSpPr>
            <p:nvPr/>
          </p:nvSpPr>
          <p:spPr bwMode="auto">
            <a:xfrm>
              <a:off x="3672551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germ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283199" y="1045204"/>
            <a:ext cx="2334108" cy="1505184"/>
            <a:chOff x="3396473" y="3406438"/>
            <a:chExt cx="2959578" cy="1814923"/>
          </a:xfrm>
        </p:grpSpPr>
        <p:pic>
          <p:nvPicPr>
            <p:cNvPr id="47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34"/>
            <p:cNvSpPr txBox="1">
              <a:spLocks noChangeArrowheads="1"/>
            </p:cNvSpPr>
            <p:nvPr/>
          </p:nvSpPr>
          <p:spPr bwMode="auto">
            <a:xfrm>
              <a:off x="3672551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magic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9361900" y="1067542"/>
            <a:ext cx="2334108" cy="1505184"/>
            <a:chOff x="3396473" y="3406438"/>
            <a:chExt cx="2959578" cy="1814923"/>
          </a:xfrm>
        </p:grpSpPr>
        <p:pic>
          <p:nvPicPr>
            <p:cNvPr id="50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34"/>
            <p:cNvSpPr txBox="1">
              <a:spLocks noChangeArrowheads="1"/>
            </p:cNvSpPr>
            <p:nvPr/>
          </p:nvSpPr>
          <p:spPr bwMode="auto">
            <a:xfrm>
              <a:off x="3672551" y="3850010"/>
              <a:ext cx="2448272" cy="92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400" b="1" dirty="0">
                  <a:solidFill>
                    <a:schemeClr val="tx1"/>
                  </a:solidFill>
                </a:rPr>
                <a:t>huge</a:t>
              </a:r>
              <a:endParaRPr lang="en-GB" altLang="en-US" sz="4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9372291" y="1055346"/>
            <a:ext cx="2334108" cy="1505184"/>
            <a:chOff x="3396473" y="3406438"/>
            <a:chExt cx="2959578" cy="1814923"/>
          </a:xfrm>
        </p:grpSpPr>
        <p:pic>
          <p:nvPicPr>
            <p:cNvPr id="53" name="Picture 3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3396473" y="3406438"/>
              <a:ext cx="2959578" cy="18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Box 34"/>
            <p:cNvSpPr txBox="1">
              <a:spLocks noChangeArrowheads="1"/>
            </p:cNvSpPr>
            <p:nvPr/>
          </p:nvSpPr>
          <p:spPr bwMode="auto">
            <a:xfrm>
              <a:off x="3523189" y="3887781"/>
              <a:ext cx="2679794" cy="85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000" b="1" dirty="0">
                  <a:solidFill>
                    <a:schemeClr val="tx1"/>
                  </a:solidFill>
                </a:rPr>
                <a:t>general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71" y="2199744"/>
            <a:ext cx="5247976" cy="28501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697823" y="154111"/>
            <a:ext cx="457200" cy="6703887"/>
          </a:xfrm>
          <a:prstGeom prst="rect">
            <a:avLst/>
          </a:prstGeom>
          <a:solidFill>
            <a:srgbClr val="C8E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-20548" y="154112"/>
            <a:ext cx="457200" cy="6703887"/>
          </a:xfrm>
          <a:prstGeom prst="rect">
            <a:avLst/>
          </a:prstGeom>
          <a:solidFill>
            <a:srgbClr val="C8E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63843" y="227397"/>
            <a:ext cx="1280158" cy="504056"/>
            <a:chOff x="8065758" y="1700808"/>
            <a:chExt cx="1114754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65758" y="1700808"/>
              <a:ext cx="475151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3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0023 C 0.00208 0.00394 0.00278 0.01158 0.00642 0.01227 C 0.0092 0.01273 0.00972 -0.00208 0.0092 0.00162 L 0.00781 0.01042 C 0.00694 0.0088 0.00677 0.00509 0.00521 0.00509 C 0.00382 0.00509 0.00382 0.01042 0.00382 0.01065 C 0.00434 0.0081 0.00365 0.00463 0.00521 0.00347 C 0.00851 0.00116 0.01007 0.01088 0.01042 0.01227 C 0.01094 0.00996 0.01128 0.00764 0.0118 0.00509 C 0.01215 0.00347 0.01163 -2.22222E-6 0.01302 -2.22222E-6 C 0.01441 -2.22222E-6 0.01389 0.00347 0.01441 0.00509 C 0.01302 0.00695 0.01146 0.00834 0.01042 0.01042 C 0.00972 0.01204 0.01042 0.01505 0.0092 0.01574 C 0.00781 0.01667 0.00642 0.01459 0.00521 0.01412 C 0.00469 0.01574 0.00521 0.01945 0.00382 0.01945 C 0.00243 0.01945 0.00243 0.01597 0.0026 0.01412 C 0.00278 0.01042 0.00521 0.00347 0.00521 0.00371 C 0.00642 0.00394 0.00781 0.00602 0.0092 0.00509 C 0.01042 0.0044 0.01042 -0.00185 0.01042 -2.22222E-6 C 0.01042 0.00209 0.00851 0.00972 0.00781 0.01227 C 0.00729 0.00996 0.00642 0.00764 0.00642 0.00509 C 0.00642 0.00324 0.00677 -0.00139 0.00781 -2.22222E-6 C 0.00972 0.00255 0.01042 0.01042 0.01042 0.01065 C 0.01354 -0.00162 0.01111 -0.00278 0.0158 0.00347 C 0.01528 0.00162 0.01493 -0.00347 0.01441 -0.00185 C 0.01163 0.00718 0.01441 0.025 0.0118 -2.22222E-6 C 0.00868 0.01644 0.01007 0.01875 0.00781 0.00695 C 0.00729 0.00996 0.00642 0.01875 0.00642 0.01574 C 0.00642 0.01158 0.0059 0.00672 0.00781 0.00347 C 0.00868 0.00185 0.00955 0.00695 0.01042 0.0088 C 0.01389 -0.00532 0.01354 -0.00555 0.0118 0.0088 C 0.01094 0.00695 0.01059 0.00278 0.0092 0.00347 C 0.00573 0.00509 0.00972 0.01852 0.00642 0.00509 C 0.00694 0.00278 0.00608 -0.00185 0.00781 -0.00185 C 0.01319 -0.00185 0.00833 0.01389 0.0118 -2.22222E-6 L 0.01302 0.00695 " pathEditMode="relative" rAng="0" ptsTypes="AAAAAAAAAAAAAAAAAAAAAAAAAAAAAAAAAAAAA">
                                      <p:cBhvr>
                                        <p:cTn id="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0208 0.00393 0.00278 0.01157 0.00642 0.01226 C 0.0092 0.01273 0.00972 -0.00209 0.0092 0.00162 L 0.00781 0.01041 C 0.00694 0.00879 0.00677 0.00509 0.00521 0.00509 C 0.00382 0.00509 0.00382 0.01041 0.00382 0.01064 C 0.00434 0.0081 0.00365 0.00463 0.00521 0.00347 C 0.00851 0.00115 0.01007 0.01088 0.01042 0.01226 C 0.01094 0.00995 0.01128 0.00763 0.0118 0.00509 C 0.01215 0.00347 0.01163 4.07407E-6 0.01302 4.07407E-6 C 0.01441 4.07407E-6 0.01389 0.00347 0.01441 0.00509 C 0.01302 0.00694 0.01146 0.00833 0.01042 0.01041 C 0.00972 0.01203 0.01042 0.01504 0.0092 0.01574 C 0.00781 0.01666 0.00642 0.01458 0.00521 0.01412 C 0.00469 0.01574 0.00521 0.01944 0.00382 0.01944 C 0.00243 0.01944 0.00243 0.01597 0.0026 0.01412 C 0.00278 0.01041 0.00521 0.00347 0.00521 0.0037 C 0.00642 0.00393 0.00781 0.00601 0.0092 0.00509 C 0.01042 0.00439 0.01042 -0.00186 0.01042 4.07407E-6 C 0.01042 0.00208 0.00851 0.00972 0.00781 0.01226 C 0.00729 0.00995 0.00642 0.00763 0.00642 0.00509 C 0.00642 0.00324 0.00677 -0.00139 0.00781 4.07407E-6 C 0.00972 0.00254 0.01042 0.01041 0.01042 0.01064 C 0.01354 -0.00162 0.01111 -0.00278 0.0158 0.00347 C 0.01528 0.00162 0.01493 -0.00348 0.01441 -0.00186 C 0.01163 0.00717 0.01441 0.025 0.0118 4.07407E-6 C 0.00868 0.01643 0.01007 0.01875 0.00781 0.00694 C 0.00729 0.00995 0.00642 0.01875 0.00642 0.01574 C 0.00642 0.01157 0.0059 0.00671 0.00781 0.00347 C 0.00868 0.00185 0.00955 0.00694 0.01042 0.00879 C 0.01389 -0.00533 0.01354 -0.00556 0.0118 0.00879 C 0.01094 0.00694 0.01059 0.00277 0.0092 0.00347 C 0.00573 0.00509 0.00972 0.01851 0.00642 0.00509 C 0.00694 0.00277 0.00608 -0.00186 0.00781 -0.00186 C 0.01319 -0.00186 0.00833 0.01388 0.0118 4.07407E-6 L 0.01302 0.00694 " pathEditMode="relative" rAng="0" ptsTypes="AAAAAAAAAAAAAAAAAAAAAAAAAAAAAAAAAAAAA">
                                      <p:cBhvr>
                                        <p:cTn id="8" dur="3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8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14286" decel="1428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1.34219 0.0132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14286" decel="14286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1.38889E-6 -2.59259E-6 L -1.34219 0.0132 " pathEditMode="relative" rAng="0" ptsTypes="AA">
                                      <p:cBhvr>
                                        <p:cTn id="12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14286" decel="14286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Motion origin="layout" path="M 1.38889E-6 7.40741E-7 L -1.34219 0.01319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14286" decel="14286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Motion origin="layout" path="M 1.38889E-6 2.22222E-6 L -1.34219 0.01319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14286" decel="14286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animMotion origin="layout" path="M 1.38889E-6 -1.11111E-6 L -1.34219 0.0132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14286" decel="14286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animMotion origin="layout" path="M 1.38889E-6 2.22222E-6 L -1.34219 0.01319 " pathEditMode="relative" rAng="0" ptsTypes="AA">
                                      <p:cBhvr>
                                        <p:cTn id="20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14286" decel="14286" fill="hold" nodeType="withEffect">
                                  <p:stCondLst>
                                    <p:cond delay="30200"/>
                                  </p:stCondLst>
                                  <p:childTnLst>
                                    <p:animMotion origin="layout" path="M -4.72222E-6 0 L -1.34218 0.01319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14286" decel="14286" fill="hold" nodeType="withEffect">
                                  <p:stCondLst>
                                    <p:cond delay="35400"/>
                                  </p:stCondLst>
                                  <p:childTnLst>
                                    <p:animMotion origin="layout" path="M -1.94444E-6 2.96296E-6 L -1.34219 0.01319 " pathEditMode="relative" rAng="0" ptsTypes="AA">
                                      <p:cBhvr>
                                        <p:cTn id="24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14286" decel="14286" fill="hold" nodeType="withEffect">
                                  <p:stCondLst>
                                    <p:cond delay="40400"/>
                                  </p:stCondLst>
                                  <p:childTnLst>
                                    <p:animMotion origin="layout" path="M 1.11111E-6 2.22222E-6 L -1.34219 0.01319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14286" decel="14286" fill="hold" nodeType="withEffect">
                                  <p:stCondLst>
                                    <p:cond delay="46200"/>
                                  </p:stCondLst>
                                  <p:childTnLst>
                                    <p:animMotion origin="layout" path="M -4.16667E-6 2.59259E-6 L -1.34218 0.01319 " pathEditMode="relative" rAng="0" ptsTypes="AA">
                                      <p:cBhvr>
                                        <p:cTn id="28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1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27263" y="5681663"/>
            <a:ext cx="0" cy="2397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727450" y="5449888"/>
            <a:ext cx="0" cy="523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B67FE96D-F570-47E3-83AB-479E9F10E906}"/>
              </a:ext>
            </a:extLst>
          </p:cNvPr>
          <p:cNvSpPr/>
          <p:nvPr/>
        </p:nvSpPr>
        <p:spPr>
          <a:xfrm rot="7906188">
            <a:off x="5638408" y="5183433"/>
            <a:ext cx="278885" cy="29066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85" y="2422282"/>
            <a:ext cx="1108492" cy="319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51" y="2422282"/>
            <a:ext cx="1487241" cy="3191838"/>
          </a:xfrm>
          <a:prstGeom prst="rect">
            <a:avLst/>
          </a:prstGeom>
        </p:spPr>
      </p:pic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7700" y="5064923"/>
            <a:ext cx="7839075" cy="1148552"/>
          </a:xfrm>
          <a:prstGeom prst="roundRect">
            <a:avLst>
              <a:gd name="adj" fmla="val 549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“Let’s take a 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ar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nd,” said Kit, rolli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up the magic c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pet.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“G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 plan,” said Sam. “Hmm... it’s very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qu</a:t>
            </a:r>
            <a:r>
              <a:rPr lang="en-GB" sz="2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u="sng" dirty="0" err="1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Where are all the people?”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67FE96D-F570-47E3-83AB-479E9F10E906}"/>
              </a:ext>
            </a:extLst>
          </p:cNvPr>
          <p:cNvSpPr/>
          <p:nvPr/>
        </p:nvSpPr>
        <p:spPr>
          <a:xfrm rot="7906188">
            <a:off x="1538720" y="5147469"/>
            <a:ext cx="352425" cy="3667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4213" y="1338262"/>
            <a:ext cx="7775575" cy="94773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Sam is wondering where all the people are. What does she whisper to Kit? Read the sentence then click ‘Show’ to reveal the answer!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43" y="2181885"/>
            <a:ext cx="469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2881313" y="1017588"/>
            <a:ext cx="4491037" cy="595312"/>
          </a:xfrm>
          <a:prstGeom prst="wedgeRoundRectCallout">
            <a:avLst>
              <a:gd name="adj1" fmla="val -43138"/>
              <a:gd name="adj2" fmla="val 9963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revisit last week’s focus words…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3554413" y="2676525"/>
            <a:ext cx="4491037" cy="595313"/>
          </a:xfrm>
          <a:prstGeom prst="wedgeRoundRectCallout">
            <a:avLst>
              <a:gd name="adj1" fmla="val -40344"/>
              <a:gd name="adj2" fmla="val -8234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I’ll say them and you write them down!</a:t>
            </a:r>
          </a:p>
        </p:txBody>
      </p:sp>
    </p:spTree>
    <p:extLst>
      <p:ext uri="{BB962C8B-B14F-4D97-AF65-F5344CB8AC3E}">
        <p14:creationId xmlns:p14="http://schemas.microsoft.com/office/powerpoint/2010/main" val="329864771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26627" name="Show button"/>
          <p:cNvGrpSpPr>
            <a:grpSpLocks/>
          </p:cNvGrpSpPr>
          <p:nvPr/>
        </p:nvGrpSpPr>
        <p:grpSpPr bwMode="auto">
          <a:xfrm>
            <a:off x="6915150" y="5534025"/>
            <a:ext cx="1498600" cy="666750"/>
            <a:chOff x="6914614" y="5534675"/>
            <a:chExt cx="1499293" cy="666848"/>
          </a:xfrm>
        </p:grpSpPr>
        <p:sp>
          <p:nvSpPr>
            <p:cNvPr id="13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7" name="Rectangle: Rounded Corners 63">
            <a:extLst>
              <a:ext uri="{FF2B5EF4-FFF2-40B4-BE49-F238E27FC236}">
                <a16:creationId xmlns:a16="http://schemas.microsoft.com/office/drawing/2014/main" id="{9030A71C-45CE-4582-977F-2636F0C6CD55}"/>
              </a:ext>
            </a:extLst>
          </p:cNvPr>
          <p:cNvSpPr/>
          <p:nvPr/>
        </p:nvSpPr>
        <p:spPr bwMode="auto">
          <a:xfrm>
            <a:off x="985838" y="854075"/>
            <a:ext cx="7162800" cy="15097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80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I hope we are not in</a:t>
            </a:r>
            <a:r>
              <a:rPr lang="en-GB" sz="3200" dirty="0">
                <a:solidFill>
                  <a:srgbClr val="DE1E5A"/>
                </a:solidFill>
              </a:rPr>
              <a:t> any </a:t>
            </a:r>
            <a:endParaRPr lang="en-GB" sz="32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danger in this huge desert!</a:t>
            </a:r>
          </a:p>
        </p:txBody>
      </p:sp>
      <p:sp>
        <p:nvSpPr>
          <p:cNvPr id="11" name="Sound Buttons">
            <a:extLst>
              <a:ext uri="{FF2B5EF4-FFF2-40B4-BE49-F238E27FC236}">
                <a16:creationId xmlns:a16="http://schemas.microsoft.com/office/drawing/2014/main" id="{FF2B17B6-EB20-4042-B0A2-3C6CF20131EC}"/>
              </a:ext>
            </a:extLst>
          </p:cNvPr>
          <p:cNvSpPr/>
          <p:nvPr/>
        </p:nvSpPr>
        <p:spPr>
          <a:xfrm>
            <a:off x="755650" y="5651500"/>
            <a:ext cx="2644775" cy="4318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24793" y="956155"/>
            <a:ext cx="3793105" cy="1248662"/>
            <a:chOff x="2824793" y="956155"/>
            <a:chExt cx="3793105" cy="1248662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151211" y="2085994"/>
              <a:ext cx="3466687" cy="65089"/>
              <a:chOff x="3150662" y="2085737"/>
              <a:chExt cx="3466447" cy="65024"/>
            </a:xfrm>
          </p:grpSpPr>
          <p:sp>
            <p:nvSpPr>
              <p:cNvPr id="19" name="Rectangle: Rounded Corners 44">
                <a:extLst>
                  <a:ext uri="{FF2B5EF4-FFF2-40B4-BE49-F238E27FC236}">
                    <a16:creationId xmlns:a16="http://schemas.microsoft.com/office/drawing/2014/main" id="{C52E1656-1F3F-486B-95C7-958ECF3FB969}"/>
                  </a:ext>
                </a:extLst>
              </p:cNvPr>
              <p:cNvSpPr/>
              <p:nvPr/>
            </p:nvSpPr>
            <p:spPr bwMode="auto">
              <a:xfrm>
                <a:off x="6347261" y="2085737"/>
                <a:ext cx="269848" cy="65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3" name="Rectangle: Rounded Corners 44">
                <a:extLst>
                  <a:ext uri="{FF2B5EF4-FFF2-40B4-BE49-F238E27FC236}">
                    <a16:creationId xmlns:a16="http://schemas.microsoft.com/office/drawing/2014/main" id="{C52E1656-1F3F-486B-95C7-958ECF3FB969}"/>
                  </a:ext>
                </a:extLst>
              </p:cNvPr>
              <p:cNvSpPr/>
              <p:nvPr/>
            </p:nvSpPr>
            <p:spPr bwMode="auto">
              <a:xfrm>
                <a:off x="3150662" y="2085737"/>
                <a:ext cx="269106" cy="650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67FE96D-F570-47E3-83AB-479E9F10E906}"/>
                </a:ext>
              </a:extLst>
            </p:cNvPr>
            <p:cNvSpPr/>
            <p:nvPr/>
          </p:nvSpPr>
          <p:spPr>
            <a:xfrm rot="7906188">
              <a:off x="2837400" y="943548"/>
              <a:ext cx="596766" cy="6219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B67FE96D-F570-47E3-83AB-479E9F10E906}"/>
                </a:ext>
              </a:extLst>
            </p:cNvPr>
            <p:cNvSpPr/>
            <p:nvPr/>
          </p:nvSpPr>
          <p:spPr>
            <a:xfrm rot="7906188">
              <a:off x="5112573" y="1715287"/>
              <a:ext cx="479403" cy="499658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28" y="2215305"/>
            <a:ext cx="2311661" cy="66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27263" y="5681663"/>
            <a:ext cx="0" cy="2397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28" name="Oval 27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727450" y="5449888"/>
            <a:ext cx="0" cy="523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B67FE96D-F570-47E3-83AB-479E9F10E906}"/>
              </a:ext>
            </a:extLst>
          </p:cNvPr>
          <p:cNvSpPr/>
          <p:nvPr/>
        </p:nvSpPr>
        <p:spPr>
          <a:xfrm rot="7906188">
            <a:off x="5638408" y="5183433"/>
            <a:ext cx="278885" cy="290668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87" y="2422282"/>
            <a:ext cx="1025820" cy="3191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31" y="2422282"/>
            <a:ext cx="1487872" cy="319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00" y="2422282"/>
            <a:ext cx="1104731" cy="3191838"/>
          </a:xfrm>
          <a:prstGeom prst="rect">
            <a:avLst/>
          </a:prstGeom>
        </p:spPr>
      </p:pic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47700" y="5064923"/>
            <a:ext cx="7839075" cy="1148552"/>
          </a:xfrm>
          <a:prstGeom prst="roundRect">
            <a:avLst>
              <a:gd name="adj" fmla="val 549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Suddenly, a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in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Egyptian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clothes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came runni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towards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em. He looked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scared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“Who is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is…?” said Kit.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67FE96D-F570-47E3-83AB-479E9F10E906}"/>
              </a:ext>
            </a:extLst>
          </p:cNvPr>
          <p:cNvSpPr/>
          <p:nvPr/>
        </p:nvSpPr>
        <p:spPr>
          <a:xfrm rot="7906188">
            <a:off x="5046941" y="5098073"/>
            <a:ext cx="401663" cy="41794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1480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3167063" y="5681663"/>
            <a:ext cx="4106862" cy="436562"/>
          </a:xfrm>
          <a:prstGeom prst="roundRect">
            <a:avLst>
              <a:gd name="adj" fmla="val 10033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adventure continues next lesson!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814513" y="330137"/>
            <a:ext cx="6913562" cy="2519363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Today, we have learnt…</a:t>
            </a:r>
            <a:br>
              <a:rPr lang="en-GB" altLang="en-US" dirty="0"/>
            </a:br>
            <a:br>
              <a:rPr lang="en-GB" altLang="en-US" dirty="0"/>
            </a:br>
            <a:endParaRPr lang="en-GB" altLang="en-US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015C4B-4D49-4CDB-BF1B-82022CB223BA}"/>
              </a:ext>
            </a:extLst>
          </p:cNvPr>
          <p:cNvSpPr txBox="1">
            <a:spLocks/>
          </p:cNvSpPr>
          <p:nvPr/>
        </p:nvSpPr>
        <p:spPr bwMode="auto">
          <a:xfrm>
            <a:off x="2333625" y="2849500"/>
            <a:ext cx="6913563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9600" dirty="0">
                <a:latin typeface="+mn-lt"/>
              </a:rPr>
              <a:t>g</a:t>
            </a:r>
            <a:br>
              <a:rPr lang="en-GB" altLang="en-US" sz="9600" dirty="0">
                <a:latin typeface="+mn-lt"/>
              </a:rPr>
            </a:br>
            <a:r>
              <a:rPr lang="en-GB" altLang="en-US" sz="5400" b="0" dirty="0">
                <a:latin typeface="+mn-lt"/>
              </a:rPr>
              <a:t>saying /j/</a:t>
            </a:r>
            <a:endParaRPr lang="en-GB" altLang="en-US" sz="9600" b="0" dirty="0"/>
          </a:p>
        </p:txBody>
      </p:sp>
    </p:spTree>
    <p:extLst>
      <p:ext uri="{BB962C8B-B14F-4D97-AF65-F5344CB8AC3E}">
        <p14:creationId xmlns:p14="http://schemas.microsoft.com/office/powerpoint/2010/main" val="40451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6E5EADEF-1352-4389-8538-900F1017892E}"/>
              </a:ext>
            </a:extLst>
          </p:cNvPr>
          <p:cNvSpPr/>
          <p:nvPr/>
        </p:nvSpPr>
        <p:spPr>
          <a:xfrm>
            <a:off x="942975" y="827088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E5EADEF-1352-4389-8538-900F1017892E}"/>
              </a:ext>
            </a:extLst>
          </p:cNvPr>
          <p:cNvSpPr/>
          <p:nvPr/>
        </p:nvSpPr>
        <p:spPr>
          <a:xfrm>
            <a:off x="4632325" y="827088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E5EADEF-1352-4389-8538-900F1017892E}"/>
              </a:ext>
            </a:extLst>
          </p:cNvPr>
          <p:cNvSpPr/>
          <p:nvPr/>
        </p:nvSpPr>
        <p:spPr>
          <a:xfrm>
            <a:off x="2814638" y="827088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DFF8133-F4C2-4136-8B1B-792BDF15EE5F}"/>
              </a:ext>
            </a:extLst>
          </p:cNvPr>
          <p:cNvSpPr/>
          <p:nvPr/>
        </p:nvSpPr>
        <p:spPr>
          <a:xfrm>
            <a:off x="2730500" y="4814888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BF99DE55-42C0-4AD2-BA40-B317184ED43D}"/>
              </a:ext>
            </a:extLst>
          </p:cNvPr>
          <p:cNvSpPr/>
          <p:nvPr/>
        </p:nvSpPr>
        <p:spPr>
          <a:xfrm>
            <a:off x="942975" y="2809875"/>
            <a:ext cx="1512888" cy="1512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15F5022-31BA-4E26-ADF7-654487CF665F}"/>
              </a:ext>
            </a:extLst>
          </p:cNvPr>
          <p:cNvSpPr/>
          <p:nvPr/>
        </p:nvSpPr>
        <p:spPr>
          <a:xfrm>
            <a:off x="2803525" y="2809875"/>
            <a:ext cx="1511300" cy="1512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1BC427-E027-492D-94EC-4353BA523C8A}"/>
              </a:ext>
            </a:extLst>
          </p:cNvPr>
          <p:cNvSpPr/>
          <p:nvPr/>
        </p:nvSpPr>
        <p:spPr>
          <a:xfrm>
            <a:off x="4637088" y="2809875"/>
            <a:ext cx="1512887" cy="1512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04EC78F-FD89-4558-BC0B-DDBB0C7708A2}"/>
              </a:ext>
            </a:extLst>
          </p:cNvPr>
          <p:cNvSpPr/>
          <p:nvPr/>
        </p:nvSpPr>
        <p:spPr>
          <a:xfrm>
            <a:off x="914400" y="4811713"/>
            <a:ext cx="1511300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0252" name="WHEEL"/>
          <p:cNvGrpSpPr>
            <a:grpSpLocks/>
          </p:cNvGrpSpPr>
          <p:nvPr/>
        </p:nvGrpSpPr>
        <p:grpSpPr bwMode="auto">
          <a:xfrm>
            <a:off x="3228975" y="4568825"/>
            <a:ext cx="557213" cy="558800"/>
            <a:chOff x="6300192" y="2204864"/>
            <a:chExt cx="900100" cy="9001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6565C22-C050-4092-B2FC-BE1D5ED1058C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C0F865A8-02AE-4DFF-9D11-7BA56D35BDD4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10253" name="Pictur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982663"/>
            <a:ext cx="1100137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CDFF8133-F4C2-4136-8B1B-792BDF15EE5F}"/>
              </a:ext>
            </a:extLst>
          </p:cNvPr>
          <p:cNvSpPr/>
          <p:nvPr/>
        </p:nvSpPr>
        <p:spPr>
          <a:xfrm>
            <a:off x="4637088" y="4814888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DFF8133-F4C2-4136-8B1B-792BDF15EE5F}"/>
              </a:ext>
            </a:extLst>
          </p:cNvPr>
          <p:cNvSpPr/>
          <p:nvPr/>
        </p:nvSpPr>
        <p:spPr>
          <a:xfrm>
            <a:off x="6494463" y="4814888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61" t="-19635" r="-67353" b="49258"/>
          <a:stretch/>
        </p:blipFill>
        <p:spPr>
          <a:xfrm>
            <a:off x="4641851" y="2809875"/>
            <a:ext cx="1512888" cy="1504096"/>
          </a:xfrm>
          <a:prstGeom prst="ellipse">
            <a:avLst/>
          </a:prstGeom>
        </p:spPr>
      </p:pic>
      <p:grpSp>
        <p:nvGrpSpPr>
          <p:cNvPr id="10259" name="WHILE"/>
          <p:cNvGrpSpPr>
            <a:grpSpLocks/>
          </p:cNvGrpSpPr>
          <p:nvPr/>
        </p:nvGrpSpPr>
        <p:grpSpPr bwMode="auto">
          <a:xfrm>
            <a:off x="1390650" y="4567238"/>
            <a:ext cx="558800" cy="557212"/>
            <a:chOff x="6300192" y="2204864"/>
            <a:chExt cx="900100" cy="9001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904401B-2197-4667-9BF9-4AA7F08CC565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C82B634D-03DF-4605-9B9F-329D5733EEB8}"/>
                </a:ext>
              </a:extLst>
            </p:cNvPr>
            <p:cNvSpPr/>
            <p:nvPr/>
          </p:nvSpPr>
          <p:spPr>
            <a:xfrm rot="5400000">
              <a:off x="6558956" y="2417103"/>
              <a:ext cx="551343" cy="475621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8" name="WHINE"/>
          <p:cNvGrpSpPr>
            <a:grpSpLocks/>
          </p:cNvGrpSpPr>
          <p:nvPr/>
        </p:nvGrpSpPr>
        <p:grpSpPr bwMode="auto">
          <a:xfrm>
            <a:off x="1401763" y="2533650"/>
            <a:ext cx="557212" cy="558800"/>
            <a:chOff x="6300192" y="2204864"/>
            <a:chExt cx="900100" cy="9001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2CE3065-3E92-48FB-A92E-D8EAF384B167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0A9F0AA9-C26B-45E3-B1C0-000F4E1A738A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0261" name="HOUSE"/>
          <p:cNvGrpSpPr>
            <a:grpSpLocks/>
          </p:cNvGrpSpPr>
          <p:nvPr/>
        </p:nvGrpSpPr>
        <p:grpSpPr bwMode="auto">
          <a:xfrm>
            <a:off x="6992938" y="4568825"/>
            <a:ext cx="557212" cy="558800"/>
            <a:chOff x="6300192" y="2204864"/>
            <a:chExt cx="900100" cy="9001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565C22-C050-4092-B2FC-BE1D5ED1058C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C0F865A8-02AE-4DFF-9D11-7BA56D35BDD4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10262" name="Picture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7553">
            <a:off x="4902200" y="1212850"/>
            <a:ext cx="101758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790" t="-19916" r="-70079" b="36158"/>
          <a:stretch/>
        </p:blipFill>
        <p:spPr>
          <a:xfrm>
            <a:off x="2803525" y="2809875"/>
            <a:ext cx="1511300" cy="1500550"/>
          </a:xfrm>
          <a:prstGeom prst="ellipse">
            <a:avLst/>
          </a:prstGeom>
        </p:spPr>
      </p:pic>
      <p:grpSp>
        <p:nvGrpSpPr>
          <p:cNvPr id="10267" name="WHISPER"/>
          <p:cNvGrpSpPr>
            <a:grpSpLocks/>
          </p:cNvGrpSpPr>
          <p:nvPr/>
        </p:nvGrpSpPr>
        <p:grpSpPr bwMode="auto">
          <a:xfrm>
            <a:off x="3279775" y="581025"/>
            <a:ext cx="558800" cy="558800"/>
            <a:chOff x="6300192" y="2204864"/>
            <a:chExt cx="900100" cy="9001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D03A784-0D04-4300-9D19-5D49BF877B05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B2AC6FAD-A860-4097-BF61-D04A690767A3}"/>
                </a:ext>
              </a:extLst>
            </p:cNvPr>
            <p:cNvSpPr/>
            <p:nvPr/>
          </p:nvSpPr>
          <p:spPr>
            <a:xfrm rot="5400000">
              <a:off x="6558460" y="2417103"/>
              <a:ext cx="552334" cy="475621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0270" name="WHICH"/>
          <p:cNvGrpSpPr>
            <a:grpSpLocks/>
          </p:cNvGrpSpPr>
          <p:nvPr/>
        </p:nvGrpSpPr>
        <p:grpSpPr bwMode="auto">
          <a:xfrm>
            <a:off x="5114925" y="2551113"/>
            <a:ext cx="557213" cy="558800"/>
            <a:chOff x="6300192" y="2204864"/>
            <a:chExt cx="900100" cy="9001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4D994E9-E65E-46FF-B1BA-E935D065C276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88815AE0-189B-4055-BA6B-FCEDDC949881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21" name="WHITE"/>
          <p:cNvGrpSpPr>
            <a:grpSpLocks/>
          </p:cNvGrpSpPr>
          <p:nvPr/>
        </p:nvGrpSpPr>
        <p:grpSpPr bwMode="auto">
          <a:xfrm>
            <a:off x="1420813" y="581025"/>
            <a:ext cx="557212" cy="558800"/>
            <a:chOff x="6300192" y="2204864"/>
            <a:chExt cx="900100" cy="9001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1AFF506-9659-4005-8C6E-0497C602C3DA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2166C1B5-EF1D-43A1-BD80-D7C6E3FA523E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7824">
            <a:off x="1195826" y="1183606"/>
            <a:ext cx="1006186" cy="9964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00" y="1208805"/>
            <a:ext cx="723054" cy="11130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83" t="2663" r="60952" b="42811"/>
          <a:stretch/>
        </p:blipFill>
        <p:spPr>
          <a:xfrm>
            <a:off x="4632326" y="849234"/>
            <a:ext cx="1512887" cy="1476761"/>
          </a:xfrm>
          <a:prstGeom prst="ellipse">
            <a:avLst/>
          </a:prstGeom>
        </p:spPr>
      </p:pic>
      <p:grpSp>
        <p:nvGrpSpPr>
          <p:cNvPr id="10251" name="WHISKERS"/>
          <p:cNvGrpSpPr>
            <a:grpSpLocks/>
          </p:cNvGrpSpPr>
          <p:nvPr/>
        </p:nvGrpSpPr>
        <p:grpSpPr bwMode="auto">
          <a:xfrm>
            <a:off x="5114925" y="581025"/>
            <a:ext cx="557213" cy="558800"/>
            <a:chOff x="6300192" y="2204864"/>
            <a:chExt cx="900100" cy="9001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483627B-AEA5-4346-A770-6106ECAB7990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03EC849F-F8F7-48FC-AFCB-EABAB92F2A5B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49" t="-15533" r="-50852" b="47801"/>
          <a:stretch/>
        </p:blipFill>
        <p:spPr>
          <a:xfrm>
            <a:off x="942975" y="2818120"/>
            <a:ext cx="1512887" cy="1502137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11123" r="5827" b="25646"/>
          <a:stretch/>
        </p:blipFill>
        <p:spPr>
          <a:xfrm>
            <a:off x="2814638" y="2826286"/>
            <a:ext cx="1500187" cy="1484140"/>
          </a:xfrm>
          <a:prstGeom prst="ellipse">
            <a:avLst/>
          </a:prstGeom>
        </p:spPr>
      </p:pic>
      <p:grpSp>
        <p:nvGrpSpPr>
          <p:cNvPr id="10269" name="WHALE"/>
          <p:cNvGrpSpPr>
            <a:grpSpLocks/>
          </p:cNvGrpSpPr>
          <p:nvPr/>
        </p:nvGrpSpPr>
        <p:grpSpPr bwMode="auto">
          <a:xfrm>
            <a:off x="3279775" y="2565400"/>
            <a:ext cx="558800" cy="558800"/>
            <a:chOff x="6300192" y="2204864"/>
            <a:chExt cx="900100" cy="9001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53A4E94-A618-433C-BA9B-973CC999BB71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F9828CF1-0247-4EA0-A364-F13E7D633BC9}"/>
                </a:ext>
              </a:extLst>
            </p:cNvPr>
            <p:cNvSpPr/>
            <p:nvPr/>
          </p:nvSpPr>
          <p:spPr>
            <a:xfrm rot="5400000">
              <a:off x="6558460" y="2417103"/>
              <a:ext cx="552334" cy="475621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405">
            <a:off x="1420813" y="5232399"/>
            <a:ext cx="498324" cy="9448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74" y="5173663"/>
            <a:ext cx="949836" cy="9483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02" y="5335547"/>
            <a:ext cx="1177683" cy="6246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64" t="-14871" r="-50048" b="51891"/>
          <a:stretch/>
        </p:blipFill>
        <p:spPr>
          <a:xfrm>
            <a:off x="4637088" y="4805363"/>
            <a:ext cx="1508125" cy="1509712"/>
          </a:xfrm>
          <a:prstGeom prst="ellipse">
            <a:avLst/>
          </a:prstGeom>
        </p:spPr>
      </p:pic>
      <p:grpSp>
        <p:nvGrpSpPr>
          <p:cNvPr id="10256" name="WORK"/>
          <p:cNvGrpSpPr>
            <a:grpSpLocks/>
          </p:cNvGrpSpPr>
          <p:nvPr/>
        </p:nvGrpSpPr>
        <p:grpSpPr bwMode="auto">
          <a:xfrm>
            <a:off x="5135563" y="4568825"/>
            <a:ext cx="557212" cy="558800"/>
            <a:chOff x="6300192" y="2204864"/>
            <a:chExt cx="900100" cy="90010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6565C22-C050-4092-B2FC-BE1D5ED1058C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C0F865A8-02AE-4DFF-9D11-7BA56D35BDD4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F9B000"/>
            </a:solidFill>
            <a:ln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31" name="wh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-985363" y="688974"/>
            <a:ext cx="609600" cy="609600"/>
          </a:xfrm>
          <a:prstGeom prst="rect">
            <a:avLst/>
          </a:prstGeom>
        </p:spPr>
      </p:pic>
      <p:pic>
        <p:nvPicPr>
          <p:cNvPr id="32" name="whisp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-975839" y="1601788"/>
            <a:ext cx="609600" cy="609600"/>
          </a:xfrm>
          <a:prstGeom prst="rect">
            <a:avLst/>
          </a:prstGeom>
        </p:spPr>
      </p:pic>
      <p:pic>
        <p:nvPicPr>
          <p:cNvPr id="33" name="whisker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-914002" y="2482850"/>
            <a:ext cx="609600" cy="609600"/>
          </a:xfrm>
          <a:prstGeom prst="rect">
            <a:avLst/>
          </a:prstGeom>
        </p:spPr>
      </p:pic>
      <p:pic>
        <p:nvPicPr>
          <p:cNvPr id="35" name="whi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-914002" y="3363912"/>
            <a:ext cx="609600" cy="609600"/>
          </a:xfrm>
          <a:prstGeom prst="rect">
            <a:avLst/>
          </a:prstGeom>
        </p:spPr>
      </p:pic>
      <p:pic>
        <p:nvPicPr>
          <p:cNvPr id="36" name="whal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-914002" y="4187825"/>
            <a:ext cx="609600" cy="609600"/>
          </a:xfrm>
          <a:prstGeom prst="rect">
            <a:avLst/>
          </a:prstGeom>
        </p:spPr>
      </p:pic>
      <p:pic>
        <p:nvPicPr>
          <p:cNvPr id="37" name="which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-899316" y="5144394"/>
            <a:ext cx="609600" cy="609600"/>
          </a:xfrm>
          <a:prstGeom prst="rect">
            <a:avLst/>
          </a:prstGeom>
        </p:spPr>
      </p:pic>
      <p:pic>
        <p:nvPicPr>
          <p:cNvPr id="38" name="whil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248378" y="1086644"/>
            <a:ext cx="609600" cy="609600"/>
          </a:xfrm>
          <a:prstGeom prst="rect">
            <a:avLst/>
          </a:prstGeom>
        </p:spPr>
      </p:pic>
      <p:pic>
        <p:nvPicPr>
          <p:cNvPr id="39" name="wheel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301163" y="2017022"/>
            <a:ext cx="609600" cy="609600"/>
          </a:xfrm>
          <a:prstGeom prst="rect">
            <a:avLst/>
          </a:prstGeom>
        </p:spPr>
      </p:pic>
      <p:pic>
        <p:nvPicPr>
          <p:cNvPr id="40" name="work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301163" y="2947400"/>
            <a:ext cx="609600" cy="609600"/>
          </a:xfrm>
          <a:prstGeom prst="rect">
            <a:avLst/>
          </a:prstGeom>
        </p:spPr>
      </p:pic>
      <p:pic>
        <p:nvPicPr>
          <p:cNvPr id="41" name="hous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9301163" y="3877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64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6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5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5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0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4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93863"/>
            <a:ext cx="2381250" cy="80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827088" y="836613"/>
            <a:ext cx="6262687" cy="660400"/>
          </a:xfrm>
          <a:prstGeom prst="wedgeRoundRectCallout">
            <a:avLst>
              <a:gd name="adj1" fmla="val 38751"/>
              <a:gd name="adj2" fmla="val 684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Here are this week’s focus words for reading…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3C4F84-FA27-4D93-B7AC-01BFD66D1E25}"/>
              </a:ext>
            </a:extLst>
          </p:cNvPr>
          <p:cNvSpPr txBox="1"/>
          <p:nvPr/>
        </p:nvSpPr>
        <p:spPr>
          <a:xfrm>
            <a:off x="2195736" y="2527014"/>
            <a:ext cx="3047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Monday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3C4F84-FA27-4D93-B7AC-01BFD66D1E25}"/>
              </a:ext>
            </a:extLst>
          </p:cNvPr>
          <p:cNvSpPr txBox="1"/>
          <p:nvPr/>
        </p:nvSpPr>
        <p:spPr>
          <a:xfrm>
            <a:off x="2123728" y="3713840"/>
            <a:ext cx="31195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5692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826547" y="3060824"/>
            <a:ext cx="1651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Monday</a:t>
            </a:r>
          </a:p>
        </p:txBody>
      </p:sp>
      <p:sp>
        <p:nvSpPr>
          <p:cNvPr id="11267" name="Rectangle 20"/>
          <p:cNvSpPr>
            <a:spLocks noChangeArrowheads="1"/>
          </p:cNvSpPr>
          <p:nvPr/>
        </p:nvSpPr>
        <p:spPr bwMode="auto">
          <a:xfrm>
            <a:off x="4692812" y="4409238"/>
            <a:ext cx="1651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Monday</a:t>
            </a:r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6685420" y="4391776"/>
            <a:ext cx="1651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Monday</a:t>
            </a:r>
          </a:p>
        </p:txBody>
      </p:sp>
      <p:sp>
        <p:nvSpPr>
          <p:cNvPr id="11269" name="Rectangle 22"/>
          <p:cNvSpPr>
            <a:spLocks noChangeArrowheads="1"/>
          </p:cNvSpPr>
          <p:nvPr/>
        </p:nvSpPr>
        <p:spPr bwMode="auto">
          <a:xfrm>
            <a:off x="782117" y="4421043"/>
            <a:ext cx="1697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Tuesday</a:t>
            </a:r>
          </a:p>
        </p:txBody>
      </p:sp>
      <p:sp>
        <p:nvSpPr>
          <p:cNvPr id="11270" name="Rectangle 23"/>
          <p:cNvSpPr>
            <a:spLocks noChangeArrowheads="1"/>
          </p:cNvSpPr>
          <p:nvPr/>
        </p:nvSpPr>
        <p:spPr bwMode="auto">
          <a:xfrm>
            <a:off x="859390" y="3070349"/>
            <a:ext cx="1697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Tuesday</a:t>
            </a:r>
          </a:p>
        </p:txBody>
      </p: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6684011" y="3070349"/>
            <a:ext cx="1697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latin typeface="Twinkl SemiBold" pitchFamily="2" charset="0"/>
              </a:rPr>
              <a:t>Tuesday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753" y="4293096"/>
            <a:ext cx="1199208" cy="118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toa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223" y="3010281"/>
            <a:ext cx="1199202" cy="118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665" y="2847678"/>
            <a:ext cx="1750924" cy="8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127" y="2847679"/>
            <a:ext cx="1750919" cy="8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051" y="2847679"/>
            <a:ext cx="1750919" cy="8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7560" y="2847679"/>
            <a:ext cx="1750919" cy="8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99" y="4325713"/>
            <a:ext cx="1768792" cy="8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014" y="4325713"/>
            <a:ext cx="1768792" cy="8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106" y="4326069"/>
            <a:ext cx="1723773" cy="82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049" y="4326069"/>
            <a:ext cx="1723773" cy="82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Hidden Gems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4213" y="1338263"/>
            <a:ext cx="7775575" cy="65057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pyramids to reveal the common exception words and gems.</a:t>
            </a:r>
          </a:p>
        </p:txBody>
      </p:sp>
    </p:spTree>
    <p:extLst>
      <p:ext uri="{BB962C8B-B14F-4D97-AF65-F5344CB8AC3E}">
        <p14:creationId xmlns:p14="http://schemas.microsoft.com/office/powerpoint/2010/main" val="30649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  <p:bldP spid="11270" grpId="0"/>
      <p:bldP spid="11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052513"/>
            <a:ext cx="7515225" cy="936625"/>
          </a:xfrm>
          <a:prstGeom prst="roundRect">
            <a:avLst>
              <a:gd name="adj" fmla="val 75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Today, we are learning to read words </a:t>
            </a:r>
            <a:br>
              <a:rPr lang="en-GB" sz="24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that contain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g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saying /j/.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9763"/>
            <a:ext cx="243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Kit's teachings"/>
          <p:cNvGrpSpPr>
            <a:grpSpLocks/>
          </p:cNvGrpSpPr>
          <p:nvPr/>
        </p:nvGrpSpPr>
        <p:grpSpPr bwMode="auto">
          <a:xfrm>
            <a:off x="720725" y="5157788"/>
            <a:ext cx="4464050" cy="1008062"/>
            <a:chOff x="683568" y="5157192"/>
            <a:chExt cx="4464496" cy="1008112"/>
          </a:xfrm>
        </p:grpSpPr>
        <p:sp>
          <p:nvSpPr>
            <p:cNvPr id="14" name="Rectangle: Rounded Corners 9">
              <a:extLst>
                <a:ext uri="{FF2B5EF4-FFF2-40B4-BE49-F238E27FC236}">
                  <a16:creationId xmlns:a16="http://schemas.microsoft.com/office/drawing/2014/main" id="{609CDF5D-F034-46B3-9510-21EA080CF73B}"/>
                </a:ext>
              </a:extLst>
            </p:cNvPr>
            <p:cNvSpPr/>
            <p:nvPr/>
          </p:nvSpPr>
          <p:spPr>
            <a:xfrm>
              <a:off x="1475810" y="5517572"/>
              <a:ext cx="3672254" cy="431821"/>
            </a:xfrm>
            <a:prstGeom prst="roundRect">
              <a:avLst>
                <a:gd name="adj" fmla="val 50000"/>
              </a:avLst>
            </a:prstGeom>
            <a:solidFill>
              <a:srgbClr val="FAB00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0D6527-B0DA-4A00-9208-82A7E9075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1"/>
              </a:solidFill>
            </a:ln>
          </p:spPr>
        </p:pic>
      </p:grpSp>
      <p:sp>
        <p:nvSpPr>
          <p:cNvPr id="16" name="Kit's teaching bubble">
            <a:extLst>
              <a:ext uri="{FF2B5EF4-FFF2-40B4-BE49-F238E27FC236}">
                <a16:creationId xmlns:a16="http://schemas.microsoft.com/office/drawing/2014/main" id="{B250C7C4-4936-42BB-A175-998F415F4CE4}"/>
              </a:ext>
            </a:extLst>
          </p:cNvPr>
          <p:cNvSpPr/>
          <p:nvPr/>
        </p:nvSpPr>
        <p:spPr>
          <a:xfrm>
            <a:off x="1430338" y="4077073"/>
            <a:ext cx="3352800" cy="1277566"/>
          </a:xfrm>
          <a:prstGeom prst="wedgeRoundRectCallout">
            <a:avLst>
              <a:gd name="adj1" fmla="val -40712"/>
              <a:gd name="adj2" fmla="val 67726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When the grapheme ‘g’ is before an ‘e’, ‘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’ or ‘y’, its sound is soft and it makes the  /j/ sound.</a:t>
            </a:r>
          </a:p>
        </p:txBody>
      </p:sp>
      <p:sp>
        <p:nvSpPr>
          <p:cNvPr id="17" name="Close bubble">
            <a:extLst>
              <a:ext uri="{FF2B5EF4-FFF2-40B4-BE49-F238E27FC236}">
                <a16:creationId xmlns:a16="http://schemas.microsoft.com/office/drawing/2014/main" id="{48FF1DDD-DDC2-40AB-AF1C-61F2EF72D0B9}"/>
              </a:ext>
            </a:extLst>
          </p:cNvPr>
          <p:cNvSpPr/>
          <p:nvPr/>
        </p:nvSpPr>
        <p:spPr>
          <a:xfrm>
            <a:off x="4592638" y="4217988"/>
            <a:ext cx="282575" cy="280987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750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052513"/>
            <a:ext cx="7515225" cy="936625"/>
          </a:xfrm>
          <a:prstGeom prst="roundRect">
            <a:avLst>
              <a:gd name="adj" fmla="val 75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Sometimes,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g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makes a /j/ sound.</a:t>
            </a:r>
            <a:br>
              <a:rPr lang="en-GB" sz="2400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Let’s say these examples: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87824" y="2805797"/>
            <a:ext cx="1132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chemeClr val="accent5"/>
                </a:solidFill>
                <a:latin typeface="Twinkl SemiBold" pitchFamily="2" charset="0"/>
              </a:rPr>
              <a:t>g</a:t>
            </a:r>
            <a:r>
              <a:rPr lang="en-GB" altLang="en-US" sz="4000" dirty="0">
                <a:solidFill>
                  <a:schemeClr val="tx1"/>
                </a:solidFill>
                <a:latin typeface="Twinkl SemiBold" pitchFamily="2" charset="0"/>
              </a:rPr>
              <a:t>em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59301" y="3699560"/>
            <a:ext cx="1576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chemeClr val="tx1"/>
                </a:solidFill>
                <a:latin typeface="Twinkl SemiBold" pitchFamily="2" charset="0"/>
              </a:rPr>
              <a:t>ma</a:t>
            </a:r>
            <a:r>
              <a:rPr lang="en-GB" altLang="en-US" sz="4000" dirty="0">
                <a:solidFill>
                  <a:schemeClr val="accent5"/>
                </a:solidFill>
                <a:latin typeface="Twinkl SemiBold" pitchFamily="2" charset="0"/>
              </a:rPr>
              <a:t>g</a:t>
            </a:r>
            <a:r>
              <a:rPr lang="en-GB" altLang="en-US" sz="4000" dirty="0">
                <a:solidFill>
                  <a:schemeClr val="tx1"/>
                </a:solidFill>
                <a:latin typeface="Twinkl SemiBold" pitchFamily="2" charset="0"/>
              </a:rPr>
              <a:t>ic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28200" y="4593322"/>
            <a:ext cx="1638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solidFill>
                  <a:schemeClr val="accent5"/>
                </a:solidFill>
                <a:latin typeface="Twinkl SemiBold" pitchFamily="2" charset="0"/>
              </a:rPr>
              <a:t>g</a:t>
            </a:r>
            <a:r>
              <a:rPr lang="en-GB" altLang="en-US" sz="4000" dirty="0">
                <a:solidFill>
                  <a:schemeClr val="tx1"/>
                </a:solidFill>
                <a:latin typeface="Twinkl SemiBold" pitchFamily="2" charset="0"/>
              </a:rPr>
              <a:t>in</a:t>
            </a:r>
            <a:r>
              <a:rPr lang="en-GB" altLang="en-US" sz="4000" dirty="0">
                <a:solidFill>
                  <a:schemeClr val="accent5"/>
                </a:solidFill>
                <a:latin typeface="Twinkl SemiBold" pitchFamily="2" charset="0"/>
              </a:rPr>
              <a:t>g</a:t>
            </a:r>
            <a:r>
              <a:rPr lang="en-GB" altLang="en-US" sz="4000" dirty="0">
                <a:solidFill>
                  <a:schemeClr val="tx1"/>
                </a:solidFill>
                <a:latin typeface="Twinkl SemiBold" pitchFamily="2" charset="0"/>
              </a:rPr>
              <a:t>er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824"/>
            <a:ext cx="319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224588" y="5646738"/>
            <a:ext cx="0" cy="1444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F2091A-C86D-4499-999C-9B106B13E7E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08C2C0-05AE-4091-B7C5-5AD4BD2EA84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114D98-EB13-46E5-8146-838138614DF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184775" y="5738813"/>
            <a:ext cx="0" cy="523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89" y="2705405"/>
            <a:ext cx="2761172" cy="2649177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592284" y="5133315"/>
            <a:ext cx="7951355" cy="1130092"/>
          </a:xfrm>
          <a:prstGeom prst="roundRect">
            <a:avLst>
              <a:gd name="adj" fmla="val 63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were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building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pyramids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 of bri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 in Kit’s bedr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m. They were maki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Egyptian scene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Ou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r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scene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great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said Sam. </a:t>
            </a:r>
          </a:p>
        </p:txBody>
      </p:sp>
    </p:spTree>
    <p:extLst>
      <p:ext uri="{BB962C8B-B14F-4D97-AF65-F5344CB8AC3E}">
        <p14:creationId xmlns:p14="http://schemas.microsoft.com/office/powerpoint/2010/main" val="7955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89" y="2705405"/>
            <a:ext cx="2761172" cy="264917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224588" y="5646738"/>
            <a:ext cx="0" cy="1444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F2091A-C86D-4499-999C-9B106B13E7E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08C2C0-05AE-4091-B7C5-5AD4BD2EA84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114D98-EB13-46E5-8146-838138614DF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184775" y="5738813"/>
            <a:ext cx="0" cy="523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592284" y="5133315"/>
            <a:ext cx="7951355" cy="1130092"/>
          </a:xfrm>
          <a:prstGeom prst="roundRect">
            <a:avLst>
              <a:gd name="adj" fmla="val 63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does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Kit. “I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we </a:t>
            </a:r>
            <a:r>
              <a:rPr lang="en-GB" sz="2000" dirty="0">
                <a:solidFill>
                  <a:schemeClr val="tx1"/>
                </a:solidFill>
              </a:rPr>
              <a:t>could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go and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pyramids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in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Egypt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f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ea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l.” Kit and Sam smiled at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each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other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“Let’s get the magic map!” they said.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67FE96D-F570-47E3-83AB-479E9F10E906}"/>
              </a:ext>
            </a:extLst>
          </p:cNvPr>
          <p:cNvSpPr/>
          <p:nvPr/>
        </p:nvSpPr>
        <p:spPr>
          <a:xfrm rot="7906188">
            <a:off x="4287105" y="5609025"/>
            <a:ext cx="249052" cy="259575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348377" y="5791200"/>
            <a:ext cx="0" cy="860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9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157</TotalTime>
  <Words>453</Words>
  <Application>Microsoft Macintosh PowerPoint</Application>
  <PresentationFormat>On-screen Show (4:3)</PresentationFormat>
  <Paragraphs>82</Paragraphs>
  <Slides>23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Twinkl</vt:lpstr>
      <vt:lpstr>Twinkl SemiBold</vt:lpstr>
      <vt:lpstr>Arial</vt:lpstr>
      <vt:lpstr>Tuffy-TTF</vt:lpstr>
      <vt:lpstr>Office Theme</vt:lpstr>
      <vt:lpstr>PowerPoint Presentation</vt:lpstr>
      <vt:lpstr>PowerPoint Presentation</vt:lpstr>
      <vt:lpstr>PowerPoint Presentation</vt:lpstr>
      <vt:lpstr>PowerPoint Presentation</vt:lpstr>
      <vt:lpstr>Hidden Gems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 I Spy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learnt…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 Mehmood</dc:creator>
  <cp:lastModifiedBy>Headteacher Grewelthorpe and Fountains CofE Primary Schools</cp:lastModifiedBy>
  <cp:revision>20</cp:revision>
  <dcterms:created xsi:type="dcterms:W3CDTF">2018-11-27T15:18:15Z</dcterms:created>
  <dcterms:modified xsi:type="dcterms:W3CDTF">2020-11-15T17:09:42Z</dcterms:modified>
</cp:coreProperties>
</file>