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24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51" d="100"/>
          <a:sy n="51" d="100"/>
        </p:scale>
        <p:origin x="2340" y="72"/>
      </p:cViewPr>
      <p:guideLst>
        <p:guide orient="horz" pos="3324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2B16-BE57-4219-A76C-E3E808628994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3391-60E8-4AE5-BB2E-C29C5A09A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827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2B16-BE57-4219-A76C-E3E808628994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3391-60E8-4AE5-BB2E-C29C5A09A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810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2B16-BE57-4219-A76C-E3E808628994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3391-60E8-4AE5-BB2E-C29C5A09A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292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2B16-BE57-4219-A76C-E3E808628994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3391-60E8-4AE5-BB2E-C29C5A09A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984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2B16-BE57-4219-A76C-E3E808628994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3391-60E8-4AE5-BB2E-C29C5A09A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919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2B16-BE57-4219-A76C-E3E808628994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3391-60E8-4AE5-BB2E-C29C5A09A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03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2B16-BE57-4219-A76C-E3E808628994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3391-60E8-4AE5-BB2E-C29C5A09A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790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2B16-BE57-4219-A76C-E3E808628994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3391-60E8-4AE5-BB2E-C29C5A09A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478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2B16-BE57-4219-A76C-E3E808628994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3391-60E8-4AE5-BB2E-C29C5A09A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317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2B16-BE57-4219-A76C-E3E808628994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3391-60E8-4AE5-BB2E-C29C5A09A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160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2B16-BE57-4219-A76C-E3E808628994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3391-60E8-4AE5-BB2E-C29C5A09A6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769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42B16-BE57-4219-A76C-E3E808628994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23391-60E8-4AE5-BB2E-C29C5A09A685}" type="slidenum">
              <a:rPr lang="en-GB" smtClean="0"/>
              <a:t>‹#›</a:t>
            </a:fld>
            <a:endParaRPr lang="en-GB"/>
          </a:p>
        </p:txBody>
      </p:sp>
      <p:sp>
        <p:nvSpPr>
          <p:cNvPr id="7" name="MSIPCMContentMarking" descr="{&quot;HashCode&quot;:455321412,&quot;Placement&quot;:&quot;Footer&quot;,&quot;Top&quot;:759.343,&quot;Left&quot;:241.105438,&quot;SlideWidth&quot;:540,&quot;SlideHeight&quot;:780}"/>
          <p:cNvSpPr txBox="1"/>
          <p:nvPr userDrawn="1"/>
        </p:nvSpPr>
        <p:spPr>
          <a:xfrm>
            <a:off x="3062039" y="9643656"/>
            <a:ext cx="733923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FF0000"/>
                </a:solidFill>
                <a:latin typeface="Calibri" panose="020F050202020403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1764307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2.png"/><Relationship Id="rId7" Type="http://schemas.openxmlformats.org/officeDocument/2006/relationships/hyperlink" Target="http://www.mentallyhealthyschools.org.uk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childline.org.uk/toolbox/calm-zone/" TargetMode="External"/><Relationship Id="rId5" Type="http://schemas.openxmlformats.org/officeDocument/2006/relationships/hyperlink" Target="https://www.bbc.co.uk/bitesize/articles/zfpypg8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s://www.bbc.co.uk/bitesize/tags/zh4wy9q/starting-secondary-school/1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34" y="6276960"/>
            <a:ext cx="3432345" cy="36290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5440" y="6248965"/>
            <a:ext cx="3432345" cy="3627434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0" y="5815049"/>
            <a:ext cx="6858000" cy="4619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0" y="1819656"/>
            <a:ext cx="3429000" cy="39953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858000" cy="135774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0" y="1357745"/>
            <a:ext cx="6858000" cy="4619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753534" y="253066"/>
            <a:ext cx="5382290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>
                <a:solidFill>
                  <a:schemeClr val="bg1"/>
                </a:solidFill>
              </a:rPr>
              <a:t>North Yorkshire Inclusion Service</a:t>
            </a:r>
          </a:p>
          <a:p>
            <a:pPr algn="ctr"/>
            <a:endParaRPr lang="en-GB" sz="1100" b="1" i="1" dirty="0">
              <a:solidFill>
                <a:schemeClr val="bg1"/>
              </a:solidFill>
            </a:endParaRPr>
          </a:p>
          <a:p>
            <a:pPr algn="ctr"/>
            <a:r>
              <a:rPr lang="en-GB" sz="1600" b="1" dirty="0">
                <a:solidFill>
                  <a:schemeClr val="bg1"/>
                </a:solidFill>
              </a:rPr>
              <a:t>Helping Your Child To Transition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</a:rPr>
              <a:t>From Primary to Secondary School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8297" y="1419300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Supporting your child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68700" y="1434811"/>
            <a:ext cx="309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Practical tips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2680" y="5874157"/>
            <a:ext cx="3251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Anxiety Management Strategies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52849" y="5864515"/>
            <a:ext cx="280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</a:rPr>
              <a:t>Links / Resources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4242" y="6371986"/>
            <a:ext cx="280030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n-GB" sz="1200" dirty="0"/>
              <a:t>Awareness and communication are key. Encourage your child to discuss their feelings about moving schools and help to address any worries they may have.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n-GB" sz="1200" dirty="0"/>
              <a:t>Be positive about the transition. 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n-GB" sz="1200" dirty="0"/>
              <a:t>Find out if there is a safe place your child can go to in the new school if they feel worried or need to talk to a particular member of staff.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n-GB" sz="1200" dirty="0"/>
              <a:t>Encourage him/her to make time for the activities that they enjoy. This will aid relaxation and support self-regulation.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n-GB" sz="1200" dirty="0"/>
              <a:t>Support your child to try breathing techniques and mindfulness or yoga exercises.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25225" y="6422547"/>
            <a:ext cx="30130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BBC Bite Size Starting Secondary School:</a:t>
            </a:r>
          </a:p>
          <a:p>
            <a:pPr marL="176213" indent="-176213" fontAlgn="base"/>
            <a:r>
              <a:rPr lang="en-GB" sz="1200" u="sng" dirty="0">
                <a:solidFill>
                  <a:srgbClr val="0563C1"/>
                </a:solidFill>
                <a:latin typeface="Calibri" panose="020F0502020204030204" pitchFamily="34" charset="0"/>
                <a:hlinkClick r:id="rId4"/>
              </a:rPr>
              <a:t>https://www.bbc.co.uk/bitesize/tags/zh4wy9q/starting-secondary-school/1</a:t>
            </a:r>
            <a:endParaRPr lang="en-GB" sz="1200" u="sng" dirty="0">
              <a:solidFill>
                <a:srgbClr val="0563C1"/>
              </a:solidFill>
              <a:latin typeface="Calibri" panose="020F050202020403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176213" indent="-176213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BBC Bite Size Things to Consider on a School Visit for Your Child with SEND:</a:t>
            </a:r>
          </a:p>
          <a:p>
            <a:pPr marL="176213" indent="-176213" fontAlgn="base"/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 </a:t>
            </a:r>
            <a:r>
              <a:rPr lang="en-GB" sz="1200" u="sng" dirty="0">
                <a:solidFill>
                  <a:srgbClr val="0563C1"/>
                </a:solidFill>
                <a:latin typeface="Calibri" panose="020F0502020204030204" pitchFamily="34" charset="0"/>
                <a:hlinkClick r:id="rId5"/>
              </a:rPr>
              <a:t>https://www.bbc.co.uk/bitesize/articles/zfpypg8</a:t>
            </a:r>
            <a:r>
              <a:rPr lang="en-GB" sz="1200" dirty="0">
                <a:solidFill>
                  <a:srgbClr val="000000"/>
                </a:solidFill>
                <a:latin typeface="Segoe UI" panose="020B0502040204020203" pitchFamily="34" charset="0"/>
              </a:rPr>
              <a:t> </a:t>
            </a:r>
            <a:endParaRPr lang="en-GB" sz="12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err="1"/>
              <a:t>Childline</a:t>
            </a:r>
            <a:r>
              <a:rPr lang="en-GB" sz="1200" dirty="0"/>
              <a:t> Calm Zone:</a:t>
            </a:r>
          </a:p>
          <a:p>
            <a:r>
              <a:rPr lang="en-GB" sz="1200" u="sng" dirty="0">
                <a:hlinkClick r:id="rId6"/>
              </a:rPr>
              <a:t>https://www.childline.org.uk/toolbox/calm-zone/</a:t>
            </a:r>
            <a:endParaRPr lang="en-GB" sz="1200" u="sng" dirty="0"/>
          </a:p>
          <a:p>
            <a:endParaRPr lang="en-GB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Mentally Healthy Schools: </a:t>
            </a:r>
          </a:p>
          <a:p>
            <a:r>
              <a:rPr lang="en-GB" sz="1200" dirty="0">
                <a:hlinkClick r:id="rId7"/>
              </a:rPr>
              <a:t>www.mentallyhealthyschools.org.uk</a:t>
            </a:r>
            <a:endParaRPr lang="en-GB" sz="1200" dirty="0"/>
          </a:p>
          <a:p>
            <a:endParaRPr lang="en-GB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209480" y="1878764"/>
            <a:ext cx="2929831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200" dirty="0"/>
              <a:t>Speak to the primary school Special Educational Needs Co-ordinator (SENCO) about transition planning for your child, and draw up an action plan together.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200" dirty="0"/>
              <a:t>Organise a meeting with staff from both schools to discuss the needs of your child for an effective transition.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200" dirty="0"/>
              <a:t>Find out if other children from the primary school are going to the same secondary school.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200" dirty="0"/>
              <a:t>Ask if there is a buddy system in place for new pupils.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200" dirty="0"/>
              <a:t>Share information about the new school with your child early on to prepare for the new routine and expectations.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200" dirty="0"/>
              <a:t>Support him/her to make several visits to their new school. This may include quieter times and they might attend taster sessions </a:t>
            </a:r>
            <a:r>
              <a:rPr lang="en-GB" sz="1200" dirty="0" err="1"/>
              <a:t>eg</a:t>
            </a:r>
            <a:r>
              <a:rPr lang="en-GB" sz="1200" dirty="0"/>
              <a:t>. a favourite lesson; lunchtime activities.</a:t>
            </a:r>
          </a:p>
          <a:p>
            <a:endParaRPr lang="en-GB" sz="1200" dirty="0"/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en-GB" sz="1200" dirty="0"/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en-GB" sz="1200" dirty="0"/>
          </a:p>
        </p:txBody>
      </p:sp>
      <p:pic>
        <p:nvPicPr>
          <p:cNvPr id="22" name="Picture 21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5" t="2596" r="49709" b="85233"/>
          <a:stretch/>
        </p:blipFill>
        <p:spPr>
          <a:xfrm>
            <a:off x="412680" y="311901"/>
            <a:ext cx="1015362" cy="36697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0" y="1819261"/>
            <a:ext cx="3429000" cy="398442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654424" y="1919127"/>
            <a:ext cx="2978151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buSzPts val="1000"/>
              <a:tabLst>
                <a:tab pos="457200" algn="l"/>
              </a:tabLst>
            </a:pPr>
            <a:endParaRPr lang="en-GB" sz="12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342900" lvl="0" indent="-342900" fontAlgn="base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sz="1100" dirty="0">
              <a:solidFill>
                <a:srgbClr val="0563C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fontAlgn="base">
              <a:spcAft>
                <a:spcPts val="0"/>
              </a:spcAft>
            </a:pPr>
            <a:endParaRPr lang="en-GB" sz="1100" dirty="0">
              <a:solidFill>
                <a:srgbClr val="0563C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fontAlgn="base">
              <a:spcAft>
                <a:spcPts val="0"/>
              </a:spcAft>
            </a:pPr>
            <a:r>
              <a:rPr lang="en-GB" sz="900" dirty="0">
                <a:latin typeface="Segoe UI" panose="020B0502040204020203" pitchFamily="34" charset="0"/>
                <a:ea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16274" y="9454024"/>
            <a:ext cx="6858594" cy="463336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3403600" y="1878764"/>
            <a:ext cx="3034701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1" dirty="0"/>
              <a:t>Photos</a:t>
            </a:r>
            <a:r>
              <a:rPr lang="en-GB" sz="1200" dirty="0"/>
              <a:t> and </a:t>
            </a:r>
            <a:r>
              <a:rPr lang="en-GB" sz="1200" i="1" dirty="0"/>
              <a:t>videos</a:t>
            </a:r>
            <a:r>
              <a:rPr lang="en-GB" sz="1200" dirty="0"/>
              <a:t> of key staff members and areas of the new school may help.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Allow him/her to practise getting ready for school independently. </a:t>
            </a:r>
            <a:r>
              <a:rPr lang="en-GB" sz="1200" i="1" dirty="0"/>
              <a:t>Lists</a:t>
            </a:r>
            <a:r>
              <a:rPr lang="en-GB" sz="1200" dirty="0"/>
              <a:t>, </a:t>
            </a:r>
            <a:r>
              <a:rPr lang="en-GB" sz="1200" i="1" dirty="0"/>
              <a:t>visual charts </a:t>
            </a:r>
            <a:r>
              <a:rPr lang="en-GB" sz="1200" dirty="0"/>
              <a:t>or </a:t>
            </a:r>
            <a:r>
              <a:rPr lang="en-GB" sz="1200" i="1" dirty="0"/>
              <a:t>timetables </a:t>
            </a:r>
            <a:r>
              <a:rPr lang="en-GB" sz="1200" dirty="0"/>
              <a:t>may help.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Create a </a:t>
            </a:r>
            <a:r>
              <a:rPr lang="en-GB" sz="1200" i="1" dirty="0"/>
              <a:t>passport</a:t>
            </a:r>
            <a:r>
              <a:rPr lang="en-GB" sz="1200" dirty="0"/>
              <a:t> with your child providing essential information that will be useful to teaching assistants and teachers working with him/her. Include likes/dislikes, communication, use of specialist equipment, ways to support wellbeing etc.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1" dirty="0"/>
              <a:t>Maps of the new school, examples of timetables, and lunch menus </a:t>
            </a:r>
            <a:r>
              <a:rPr lang="en-GB" sz="1200" dirty="0"/>
              <a:t>will help to familiarise your child with the school in advance.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Start practising the journey to the new school in the holidays.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1" dirty="0"/>
              <a:t>A home-school book </a:t>
            </a:r>
            <a:r>
              <a:rPr lang="en-GB" sz="1200" dirty="0"/>
              <a:t>may be effective for sharing information with the new school.</a:t>
            </a:r>
          </a:p>
        </p:txBody>
      </p:sp>
    </p:spTree>
    <p:extLst>
      <p:ext uri="{BB962C8B-B14F-4D97-AF65-F5344CB8AC3E}">
        <p14:creationId xmlns:p14="http://schemas.microsoft.com/office/powerpoint/2010/main" val="51675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EF7E92B03693458356DF3123F80F10" ma:contentTypeVersion="5" ma:contentTypeDescription="Create a new document." ma:contentTypeScope="" ma:versionID="a0a507ca3b5f60322317172a2c390be0">
  <xsd:schema xmlns:xsd="http://www.w3.org/2001/XMLSchema" xmlns:xs="http://www.w3.org/2001/XMLSchema" xmlns:p="http://schemas.microsoft.com/office/2006/metadata/properties" xmlns:ns2="32bf6adb-58b4-4253-b585-f4be108a8b9b" targetNamespace="http://schemas.microsoft.com/office/2006/metadata/properties" ma:root="true" ma:fieldsID="1db9a5a6cf70c37782afe98dbb3d6bbb" ns2:_="">
    <xsd:import namespace="32bf6adb-58b4-4253-b585-f4be108a8b9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bf6adb-58b4-4253-b585-f4be108a8b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8DAAC1A-0AA7-4796-9DE1-ED083A74B4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bf6adb-58b4-4253-b585-f4be108a8b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31D64D-D5C4-4FD2-BB6D-BBF865D15F10}">
  <ds:schemaRefs>
    <ds:schemaRef ds:uri="http://purl.org/dc/elements/1.1/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32bf6adb-58b4-4253-b585-f4be108a8b9b"/>
    <ds:schemaRef ds:uri="http://schemas.microsoft.com/office/2006/metadata/properties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50DDD28-F0B7-460F-9B26-00010F467E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576</TotalTime>
  <Words>473</Words>
  <Application>Microsoft Office PowerPoint</Application>
  <PresentationFormat>A4 Paper (210x297 mm)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Symbol</vt:lpstr>
      <vt:lpstr>Times New Roman</vt:lpstr>
      <vt:lpstr>Wingdings</vt:lpstr>
      <vt:lpstr>Office Theme</vt:lpstr>
      <vt:lpstr>PowerPoint Presentation</vt:lpstr>
    </vt:vector>
  </TitlesOfParts>
  <Company>NYCC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Bethany Hardy</dc:creator>
  <cp:lastModifiedBy>Admin Grewelthorpe Primary School</cp:lastModifiedBy>
  <cp:revision>69</cp:revision>
  <dcterms:created xsi:type="dcterms:W3CDTF">2021-04-29T09:33:04Z</dcterms:created>
  <dcterms:modified xsi:type="dcterms:W3CDTF">2021-05-25T12:49:38Z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ecdfc32-7be5-4b17-9f97-00453388bdd7_Enabled">
    <vt:lpwstr>true</vt:lpwstr>
  </property>
  <property fmtid="{D5CDD505-2E9C-101B-9397-08002B2CF9AE}" pid="3" name="MSIP_Label_3ecdfc32-7be5-4b17-9f97-00453388bdd7_SetDate">
    <vt:lpwstr>2021-04-29T10:26:20Z</vt:lpwstr>
  </property>
  <property fmtid="{D5CDD505-2E9C-101B-9397-08002B2CF9AE}" pid="4" name="MSIP_Label_3ecdfc32-7be5-4b17-9f97-00453388bdd7_Method">
    <vt:lpwstr>Standard</vt:lpwstr>
  </property>
  <property fmtid="{D5CDD505-2E9C-101B-9397-08002B2CF9AE}" pid="5" name="MSIP_Label_3ecdfc32-7be5-4b17-9f97-00453388bdd7_Name">
    <vt:lpwstr>OFFICIAL</vt:lpwstr>
  </property>
  <property fmtid="{D5CDD505-2E9C-101B-9397-08002B2CF9AE}" pid="6" name="MSIP_Label_3ecdfc32-7be5-4b17-9f97-00453388bdd7_SiteId">
    <vt:lpwstr>ad3d9c73-9830-44a1-b487-e1055441c70e</vt:lpwstr>
  </property>
  <property fmtid="{D5CDD505-2E9C-101B-9397-08002B2CF9AE}" pid="7" name="MSIP_Label_3ecdfc32-7be5-4b17-9f97-00453388bdd7_ActionId">
    <vt:lpwstr>8c4c9de3-a36c-43f6-a255-0000887a848d</vt:lpwstr>
  </property>
  <property fmtid="{D5CDD505-2E9C-101B-9397-08002B2CF9AE}" pid="8" name="MSIP_Label_3ecdfc32-7be5-4b17-9f97-00453388bdd7_ContentBits">
    <vt:lpwstr>2</vt:lpwstr>
  </property>
  <property fmtid="{D5CDD505-2E9C-101B-9397-08002B2CF9AE}" pid="9" name="ContentTypeId">
    <vt:lpwstr>0x010100A2EF7E92B03693458356DF3123F80F10</vt:lpwstr>
  </property>
</Properties>
</file>